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717" r:id="rId5"/>
  </p:sldMasterIdLst>
  <p:notesMasterIdLst>
    <p:notesMasterId r:id="rId30"/>
  </p:notesMasterIdLst>
  <p:handoutMasterIdLst>
    <p:handoutMasterId r:id="rId31"/>
  </p:handoutMasterIdLst>
  <p:sldIdLst>
    <p:sldId id="259" r:id="rId6"/>
    <p:sldId id="280" r:id="rId7"/>
    <p:sldId id="258" r:id="rId8"/>
    <p:sldId id="260" r:id="rId9"/>
    <p:sldId id="261" r:id="rId10"/>
    <p:sldId id="262" r:id="rId11"/>
    <p:sldId id="263" r:id="rId12"/>
    <p:sldId id="269" r:id="rId13"/>
    <p:sldId id="264" r:id="rId14"/>
    <p:sldId id="265" r:id="rId15"/>
    <p:sldId id="266" r:id="rId16"/>
    <p:sldId id="267" r:id="rId17"/>
    <p:sldId id="270" r:id="rId18"/>
    <p:sldId id="271" r:id="rId19"/>
    <p:sldId id="273" r:id="rId20"/>
    <p:sldId id="272" r:id="rId21"/>
    <p:sldId id="274" r:id="rId22"/>
    <p:sldId id="275" r:id="rId23"/>
    <p:sldId id="276" r:id="rId24"/>
    <p:sldId id="277" r:id="rId25"/>
    <p:sldId id="278" r:id="rId26"/>
    <p:sldId id="282" r:id="rId27"/>
    <p:sldId id="283" r:id="rId28"/>
    <p:sldId id="284" r:id="rId29"/>
  </p:sldIdLst>
  <p:sldSz cx="96012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ACB"/>
    <a:srgbClr val="F9B9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79" autoAdjust="0"/>
  </p:normalViewPr>
  <p:slideViewPr>
    <p:cSldViewPr>
      <p:cViewPr varScale="1">
        <p:scale>
          <a:sx n="107" d="100"/>
          <a:sy n="107" d="100"/>
        </p:scale>
        <p:origin x="-618" y="-96"/>
      </p:cViewPr>
      <p:guideLst>
        <p:guide orient="horz" pos="2880"/>
        <p:guide pos="2160"/>
      </p:guideLst>
    </p:cSldViewPr>
  </p:slideViewPr>
  <p:notesTextViewPr>
    <p:cViewPr>
      <p:scale>
        <a:sx n="100" d="100"/>
        <a:sy n="100" d="100"/>
      </p:scale>
      <p:origin x="0" y="0"/>
    </p:cViewPr>
  </p:notesTextViewPr>
  <p:notesViewPr>
    <p:cSldViewPr>
      <p:cViewPr varScale="1">
        <p:scale>
          <a:sx n="108" d="100"/>
          <a:sy n="108" d="100"/>
        </p:scale>
        <p:origin x="-1286" y="-7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993"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9695" y="0"/>
            <a:ext cx="3013993" cy="462042"/>
          </a:xfrm>
          <a:prstGeom prst="rect">
            <a:avLst/>
          </a:prstGeom>
        </p:spPr>
        <p:txBody>
          <a:bodyPr vert="horz" lIns="91440" tIns="45720" rIns="91440" bIns="45720" rtlCol="0"/>
          <a:lstStyle>
            <a:lvl1pPr algn="r">
              <a:defRPr sz="1200"/>
            </a:lvl1pPr>
          </a:lstStyle>
          <a:p>
            <a:fld id="{1E3FE92E-B0F6-4DA4-B0C9-86C8261522FB}" type="datetimeFigureOut">
              <a:rPr lang="en-US" smtClean="0"/>
              <a:t>9/4/2018</a:t>
            </a:fld>
            <a:endParaRPr lang="en-US"/>
          </a:p>
        </p:txBody>
      </p:sp>
      <p:sp>
        <p:nvSpPr>
          <p:cNvPr id="4" name="Footer Placeholder 3"/>
          <p:cNvSpPr>
            <a:spLocks noGrp="1"/>
          </p:cNvSpPr>
          <p:nvPr>
            <p:ph type="ftr" sz="quarter" idx="2"/>
          </p:nvPr>
        </p:nvSpPr>
        <p:spPr>
          <a:xfrm>
            <a:off x="1" y="8776658"/>
            <a:ext cx="3013993" cy="46204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9695" y="8776658"/>
            <a:ext cx="3013993" cy="462042"/>
          </a:xfrm>
          <a:prstGeom prst="rect">
            <a:avLst/>
          </a:prstGeom>
        </p:spPr>
        <p:txBody>
          <a:bodyPr vert="horz" lIns="91440" tIns="45720" rIns="91440" bIns="45720" rtlCol="0" anchor="b"/>
          <a:lstStyle>
            <a:lvl1pPr algn="r">
              <a:defRPr sz="1200"/>
            </a:lvl1pPr>
          </a:lstStyle>
          <a:p>
            <a:fld id="{7ECAE43D-D72A-404A-8F1F-C7F037BBF971}" type="slidenum">
              <a:rPr lang="en-US" smtClean="0"/>
              <a:t>‹#›</a:t>
            </a:fld>
            <a:endParaRPr lang="en-US"/>
          </a:p>
        </p:txBody>
      </p:sp>
    </p:spTree>
    <p:extLst>
      <p:ext uri="{BB962C8B-B14F-4D97-AF65-F5344CB8AC3E}">
        <p14:creationId xmlns:p14="http://schemas.microsoft.com/office/powerpoint/2010/main" val="3873043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993" cy="46204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9695" y="0"/>
            <a:ext cx="3013993" cy="462042"/>
          </a:xfrm>
          <a:prstGeom prst="rect">
            <a:avLst/>
          </a:prstGeom>
        </p:spPr>
        <p:txBody>
          <a:bodyPr vert="horz" lIns="91440" tIns="45720" rIns="91440" bIns="45720" rtlCol="0"/>
          <a:lstStyle>
            <a:lvl1pPr algn="r">
              <a:defRPr sz="1200"/>
            </a:lvl1pPr>
          </a:lstStyle>
          <a:p>
            <a:fld id="{5BC3F5F7-EC91-44B7-AE1E-8BC4C455702B}" type="datetimeFigureOut">
              <a:rPr lang="en-US" smtClean="0"/>
              <a:t>9/4/2018</a:t>
            </a:fld>
            <a:endParaRPr lang="en-US"/>
          </a:p>
        </p:txBody>
      </p:sp>
      <p:sp>
        <p:nvSpPr>
          <p:cNvPr id="4" name="Slide Image Placeholder 3"/>
          <p:cNvSpPr>
            <a:spLocks noGrp="1" noRot="1" noChangeAspect="1"/>
          </p:cNvSpPr>
          <p:nvPr>
            <p:ph type="sldImg" idx="2"/>
          </p:nvPr>
        </p:nvSpPr>
        <p:spPr>
          <a:xfrm>
            <a:off x="1054100" y="693738"/>
            <a:ext cx="4846638"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715" y="4389399"/>
            <a:ext cx="5563410" cy="415837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6658"/>
            <a:ext cx="3013993" cy="46204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9695" y="8776658"/>
            <a:ext cx="3013993" cy="462042"/>
          </a:xfrm>
          <a:prstGeom prst="rect">
            <a:avLst/>
          </a:prstGeom>
        </p:spPr>
        <p:txBody>
          <a:bodyPr vert="horz" lIns="91440" tIns="45720" rIns="91440" bIns="45720" rtlCol="0" anchor="b"/>
          <a:lstStyle>
            <a:lvl1pPr algn="r">
              <a:defRPr sz="1200"/>
            </a:lvl1pPr>
          </a:lstStyle>
          <a:p>
            <a:fld id="{62236125-2302-420A-917B-7D08B4A38C8B}" type="slidenum">
              <a:rPr lang="en-US" smtClean="0"/>
              <a:t>‹#›</a:t>
            </a:fld>
            <a:endParaRPr lang="en-US"/>
          </a:p>
        </p:txBody>
      </p:sp>
    </p:spTree>
    <p:extLst>
      <p:ext uri="{BB962C8B-B14F-4D97-AF65-F5344CB8AC3E}">
        <p14:creationId xmlns:p14="http://schemas.microsoft.com/office/powerpoint/2010/main" val="60230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93738"/>
            <a:ext cx="4846638"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36125-2302-420A-917B-7D08B4A38C8B}" type="slidenum">
              <a:rPr lang="en-US" smtClean="0"/>
              <a:t>1</a:t>
            </a:fld>
            <a:endParaRPr lang="en-US"/>
          </a:p>
        </p:txBody>
      </p:sp>
    </p:spTree>
    <p:extLst>
      <p:ext uri="{BB962C8B-B14F-4D97-AF65-F5344CB8AC3E}">
        <p14:creationId xmlns:p14="http://schemas.microsoft.com/office/powerpoint/2010/main" val="361292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93738"/>
            <a:ext cx="4846638"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36125-2302-420A-917B-7D08B4A38C8B}" type="slidenum">
              <a:rPr lang="en-US" smtClean="0"/>
              <a:t>2</a:t>
            </a:fld>
            <a:endParaRPr lang="en-US"/>
          </a:p>
        </p:txBody>
      </p:sp>
    </p:spTree>
    <p:extLst>
      <p:ext uri="{BB962C8B-B14F-4D97-AF65-F5344CB8AC3E}">
        <p14:creationId xmlns:p14="http://schemas.microsoft.com/office/powerpoint/2010/main" val="3612925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93738"/>
            <a:ext cx="4846638"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236125-2302-420A-917B-7D08B4A38C8B}" type="slidenum">
              <a:rPr lang="en-US" smtClean="0"/>
              <a:t>3</a:t>
            </a:fld>
            <a:endParaRPr lang="en-US"/>
          </a:p>
        </p:txBody>
      </p:sp>
    </p:spTree>
    <p:extLst>
      <p:ext uri="{BB962C8B-B14F-4D97-AF65-F5344CB8AC3E}">
        <p14:creationId xmlns:p14="http://schemas.microsoft.com/office/powerpoint/2010/main" val="199594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36125-2302-420A-917B-7D08B4A38C8B}" type="slidenum">
              <a:rPr lang="en-US" smtClean="0"/>
              <a:t>20</a:t>
            </a:fld>
            <a:endParaRPr lang="en-US"/>
          </a:p>
        </p:txBody>
      </p:sp>
    </p:spTree>
    <p:extLst>
      <p:ext uri="{BB962C8B-B14F-4D97-AF65-F5344CB8AC3E}">
        <p14:creationId xmlns:p14="http://schemas.microsoft.com/office/powerpoint/2010/main" val="4253313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2.jpg"/><Relationship Id="rId5" Type="http://schemas.openxmlformats.org/officeDocument/2006/relationships/image" Target="../media/image1.emf"/><Relationship Id="rId10" Type="http://schemas.openxmlformats.org/officeDocument/2006/relationships/image" Target="../media/image5.png"/><Relationship Id="rId4" Type="http://schemas.openxmlformats.org/officeDocument/2006/relationships/oleObject" Target="../embeddings/oleObject2.bin"/><Relationship Id="rId9"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a:xfrm>
            <a:off x="1389062" y="2103121"/>
            <a:ext cx="6800850" cy="1015436"/>
          </a:xfrm>
          <a:prstGeom prst="rect">
            <a:avLst/>
          </a:prstGeom>
          <a:noFill/>
        </p:spPr>
        <p:txBody>
          <a:bodyPr lIns="64008" tIns="32004" rIns="64008" bIns="32004" anchor="b"/>
          <a:lstStyle>
            <a:lvl1pPr marL="0" indent="0">
              <a:buNone/>
              <a:defRPr sz="2700" b="1" i="1">
                <a:solidFill>
                  <a:schemeClr val="tx1">
                    <a:lumMod val="65000"/>
                    <a:lumOff val="35000"/>
                  </a:schemeClr>
                </a:solidFill>
                <a:latin typeface="Arial" charset="0"/>
                <a:ea typeface="Arial" charset="0"/>
                <a:cs typeface="Arial" charset="0"/>
              </a:defRPr>
            </a:lvl1pPr>
          </a:lstStyle>
          <a:p>
            <a:r>
              <a:rPr lang="en-US" dirty="0"/>
              <a:t>CLICK TO EDIT </a:t>
            </a:r>
            <a:r>
              <a:rPr lang="en-US" dirty="0" smtClean="0"/>
              <a:t>TITLE </a:t>
            </a:r>
            <a:r>
              <a:rPr lang="en-US" dirty="0"/>
              <a:t>STYLE</a:t>
            </a:r>
          </a:p>
        </p:txBody>
      </p:sp>
      <p:sp>
        <p:nvSpPr>
          <p:cNvPr id="9" name="Text Placeholder 12"/>
          <p:cNvSpPr>
            <a:spLocks noGrp="1"/>
          </p:cNvSpPr>
          <p:nvPr>
            <p:ph type="body" sz="quarter" idx="14" hasCustomPrompt="1"/>
          </p:nvPr>
        </p:nvSpPr>
        <p:spPr>
          <a:xfrm>
            <a:off x="1389064" y="3176377"/>
            <a:ext cx="6377881" cy="507999"/>
          </a:xfrm>
          <a:prstGeom prst="rect">
            <a:avLst/>
          </a:prstGeom>
          <a:noFill/>
        </p:spPr>
        <p:txBody>
          <a:bodyPr vert="horz" lIns="64008" tIns="32004" rIns="64008" bIns="32004" rtlCol="0" anchor="b">
            <a:noAutofit/>
          </a:bodyPr>
          <a:lstStyle>
            <a:lvl1pPr marL="180000" indent="-180000">
              <a:buNone/>
              <a:defRPr lang="en-US" sz="2000" b="1" i="1" dirty="0">
                <a:latin typeface="Arial" charset="0"/>
                <a:ea typeface="Arial" charset="0"/>
                <a:cs typeface="Arial" charset="0"/>
              </a:defRPr>
            </a:lvl1pPr>
          </a:lstStyle>
          <a:p>
            <a:pPr marL="0" lvl="0" indent="0"/>
            <a:r>
              <a:rPr lang="en-US" sz="2000" dirty="0"/>
              <a:t>CLICK TO EDIT SUBTITLE STYLE</a:t>
            </a:r>
          </a:p>
        </p:txBody>
      </p:sp>
      <p:sp>
        <p:nvSpPr>
          <p:cNvPr id="10" name="Text Placeholder 18"/>
          <p:cNvSpPr>
            <a:spLocks noGrp="1"/>
          </p:cNvSpPr>
          <p:nvPr>
            <p:ph type="body" sz="quarter" idx="15" hasCustomPrompt="1"/>
          </p:nvPr>
        </p:nvSpPr>
        <p:spPr>
          <a:xfrm>
            <a:off x="1389063" y="3742192"/>
            <a:ext cx="4245322" cy="215444"/>
          </a:xfrm>
          <a:prstGeom prst="rect">
            <a:avLst/>
          </a:prstGeom>
        </p:spPr>
        <p:txBody>
          <a:bodyPr vert="horz" lIns="0" tIns="0" rIns="0" bIns="0" rtlCol="0" anchor="b">
            <a:spAutoFit/>
          </a:bodyPr>
          <a:lstStyle>
            <a:lvl1pPr marL="180000" indent="-180000">
              <a:buNone/>
              <a:defRPr lang="en-US" b="0" dirty="0"/>
            </a:lvl1pPr>
          </a:lstStyle>
          <a:p>
            <a:pPr marL="0" lvl="0" indent="0" fontAlgn="base">
              <a:spcBef>
                <a:spcPts val="0"/>
              </a:spcBef>
            </a:pPr>
            <a:r>
              <a:rPr lang="en-US" sz="1400" b="0" i="0" dirty="0"/>
              <a:t>Click to edit date/other</a:t>
            </a:r>
            <a:r>
              <a:rPr lang="en-US" sz="1400" b="0" i="0" baseline="0" dirty="0"/>
              <a:t> info </a:t>
            </a:r>
            <a:r>
              <a:rPr lang="en-US" sz="1400" b="0" i="0" dirty="0"/>
              <a:t>style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28452"/>
            <a:ext cx="5321729" cy="6629548"/>
          </a:xfrm>
          <a:prstGeom prst="rect">
            <a:avLst/>
          </a:prstGeom>
        </p:spPr>
      </p:pic>
    </p:spTree>
    <p:extLst>
      <p:ext uri="{BB962C8B-B14F-4D97-AF65-F5344CB8AC3E}">
        <p14:creationId xmlns:p14="http://schemas.microsoft.com/office/powerpoint/2010/main" val="16145361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2 headings">
    <p:spTree>
      <p:nvGrpSpPr>
        <p:cNvPr id="1" name=""/>
        <p:cNvGrpSpPr/>
        <p:nvPr/>
      </p:nvGrpSpPr>
      <p:grpSpPr>
        <a:xfrm>
          <a:off x="0" y="0"/>
          <a:ext cx="0" cy="0"/>
          <a:chOff x="0" y="0"/>
          <a:chExt cx="0" cy="0"/>
        </a:xfrm>
      </p:grpSpPr>
      <p:sp>
        <p:nvSpPr>
          <p:cNvPr id="27" name="Heading Right"/>
          <p:cNvSpPr>
            <a:spLocks noGrp="1"/>
          </p:cNvSpPr>
          <p:nvPr>
            <p:ph type="body" sz="quarter" idx="13" hasCustomPrompt="1"/>
          </p:nvPr>
        </p:nvSpPr>
        <p:spPr>
          <a:xfrm>
            <a:off x="5029200" y="1399032"/>
            <a:ext cx="4114800"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2" name="Heading Left"/>
          <p:cNvSpPr>
            <a:spLocks noGrp="1"/>
          </p:cNvSpPr>
          <p:nvPr>
            <p:ph type="body" sz="quarter" idx="10" hasCustomPrompt="1"/>
          </p:nvPr>
        </p:nvSpPr>
        <p:spPr>
          <a:xfrm>
            <a:off x="457201" y="1399032"/>
            <a:ext cx="4114800"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5"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7"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7526215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4 textboxes">
    <p:spTree>
      <p:nvGrpSpPr>
        <p:cNvPr id="1" name=""/>
        <p:cNvGrpSpPr/>
        <p:nvPr/>
      </p:nvGrpSpPr>
      <p:grpSpPr>
        <a:xfrm>
          <a:off x="0" y="0"/>
          <a:ext cx="0" cy="0"/>
          <a:chOff x="0" y="0"/>
          <a:chExt cx="0" cy="0"/>
        </a:xfrm>
      </p:grpSpPr>
      <p:sp>
        <p:nvSpPr>
          <p:cNvPr id="15" name="Content Right Bottom"/>
          <p:cNvSpPr>
            <a:spLocks noGrp="1"/>
          </p:cNvSpPr>
          <p:nvPr>
            <p:ph sz="quarter" idx="20"/>
          </p:nvPr>
        </p:nvSpPr>
        <p:spPr>
          <a:xfrm>
            <a:off x="5029200" y="4005072"/>
            <a:ext cx="4114800"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14" name="Content Left Bottom"/>
          <p:cNvSpPr>
            <a:spLocks noGrp="1"/>
          </p:cNvSpPr>
          <p:nvPr>
            <p:ph sz="quarter" idx="19"/>
          </p:nvPr>
        </p:nvSpPr>
        <p:spPr>
          <a:xfrm>
            <a:off x="457201" y="4005072"/>
            <a:ext cx="4114800"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12" name="Content Right Top"/>
          <p:cNvSpPr>
            <a:spLocks noGrp="1"/>
          </p:cNvSpPr>
          <p:nvPr>
            <p:ph sz="quarter" idx="18"/>
          </p:nvPr>
        </p:nvSpPr>
        <p:spPr>
          <a:xfrm>
            <a:off x="5029200" y="1399032"/>
            <a:ext cx="4114800"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4" name="Content Left Top"/>
          <p:cNvSpPr>
            <a:spLocks noGrp="1"/>
          </p:cNvSpPr>
          <p:nvPr>
            <p:ph sz="quarter" idx="11"/>
          </p:nvPr>
        </p:nvSpPr>
        <p:spPr>
          <a:xfrm>
            <a:off x="457201" y="1399032"/>
            <a:ext cx="4114800"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7"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9"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22108416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4 textboxes with heading">
    <p:spTree>
      <p:nvGrpSpPr>
        <p:cNvPr id="1" name=""/>
        <p:cNvGrpSpPr/>
        <p:nvPr/>
      </p:nvGrpSpPr>
      <p:grpSpPr>
        <a:xfrm>
          <a:off x="0" y="0"/>
          <a:ext cx="0" cy="0"/>
          <a:chOff x="0" y="0"/>
          <a:chExt cx="0" cy="0"/>
        </a:xfrm>
      </p:grpSpPr>
      <p:sp>
        <p:nvSpPr>
          <p:cNvPr id="15" name="Content Right Bottom"/>
          <p:cNvSpPr>
            <a:spLocks noGrp="1"/>
          </p:cNvSpPr>
          <p:nvPr>
            <p:ph sz="quarter" idx="20"/>
          </p:nvPr>
        </p:nvSpPr>
        <p:spPr>
          <a:xfrm>
            <a:off x="5029200" y="4489704"/>
            <a:ext cx="4114800"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31" name="Heading Right Bottom"/>
          <p:cNvSpPr>
            <a:spLocks noGrp="1"/>
          </p:cNvSpPr>
          <p:nvPr>
            <p:ph type="body" sz="quarter" idx="17" hasCustomPrompt="1"/>
          </p:nvPr>
        </p:nvSpPr>
        <p:spPr>
          <a:xfrm>
            <a:off x="5029200" y="4005072"/>
            <a:ext cx="4114800"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14" name="Content Left Bottom"/>
          <p:cNvSpPr>
            <a:spLocks noGrp="1"/>
          </p:cNvSpPr>
          <p:nvPr>
            <p:ph sz="quarter" idx="19"/>
          </p:nvPr>
        </p:nvSpPr>
        <p:spPr>
          <a:xfrm>
            <a:off x="457201" y="4489704"/>
            <a:ext cx="4114800"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9" name="Heading Left Bottom"/>
          <p:cNvSpPr>
            <a:spLocks noGrp="1"/>
          </p:cNvSpPr>
          <p:nvPr>
            <p:ph type="body" sz="quarter" idx="15" hasCustomPrompt="1"/>
          </p:nvPr>
        </p:nvSpPr>
        <p:spPr>
          <a:xfrm>
            <a:off x="457201" y="4005072"/>
            <a:ext cx="4114800"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12" name="Content Right Top"/>
          <p:cNvSpPr>
            <a:spLocks noGrp="1"/>
          </p:cNvSpPr>
          <p:nvPr>
            <p:ph sz="quarter" idx="18"/>
          </p:nvPr>
        </p:nvSpPr>
        <p:spPr>
          <a:xfrm>
            <a:off x="5029200" y="1883664"/>
            <a:ext cx="4114800"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7" name="Heading Right Top"/>
          <p:cNvSpPr>
            <a:spLocks noGrp="1"/>
          </p:cNvSpPr>
          <p:nvPr>
            <p:ph type="body" sz="quarter" idx="13" hasCustomPrompt="1"/>
          </p:nvPr>
        </p:nvSpPr>
        <p:spPr>
          <a:xfrm>
            <a:off x="5029200" y="1399032"/>
            <a:ext cx="4114800"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4" name="Content Left Top"/>
          <p:cNvSpPr>
            <a:spLocks noGrp="1"/>
          </p:cNvSpPr>
          <p:nvPr>
            <p:ph sz="quarter" idx="11"/>
          </p:nvPr>
        </p:nvSpPr>
        <p:spPr>
          <a:xfrm>
            <a:off x="457201" y="1883664"/>
            <a:ext cx="4114800"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2" name="Heading Left Top"/>
          <p:cNvSpPr>
            <a:spLocks noGrp="1"/>
          </p:cNvSpPr>
          <p:nvPr>
            <p:ph type="body" sz="quarter" idx="10" hasCustomPrompt="1"/>
          </p:nvPr>
        </p:nvSpPr>
        <p:spPr>
          <a:xfrm>
            <a:off x="457201" y="1399032"/>
            <a:ext cx="4114800"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11"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16"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33217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4 headings">
    <p:spTree>
      <p:nvGrpSpPr>
        <p:cNvPr id="1" name=""/>
        <p:cNvGrpSpPr/>
        <p:nvPr/>
      </p:nvGrpSpPr>
      <p:grpSpPr>
        <a:xfrm>
          <a:off x="0" y="0"/>
          <a:ext cx="0" cy="0"/>
          <a:chOff x="0" y="0"/>
          <a:chExt cx="0" cy="0"/>
        </a:xfrm>
      </p:grpSpPr>
      <p:sp>
        <p:nvSpPr>
          <p:cNvPr id="31" name="Heading Right Bottom"/>
          <p:cNvSpPr>
            <a:spLocks noGrp="1"/>
          </p:cNvSpPr>
          <p:nvPr>
            <p:ph type="body" sz="quarter" idx="17" hasCustomPrompt="1"/>
          </p:nvPr>
        </p:nvSpPr>
        <p:spPr>
          <a:xfrm>
            <a:off x="5029200" y="4005072"/>
            <a:ext cx="4114800"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9" name="Heading Left Bottom"/>
          <p:cNvSpPr>
            <a:spLocks noGrp="1"/>
          </p:cNvSpPr>
          <p:nvPr>
            <p:ph type="body" sz="quarter" idx="15" hasCustomPrompt="1"/>
          </p:nvPr>
        </p:nvSpPr>
        <p:spPr>
          <a:xfrm>
            <a:off x="457201" y="4005072"/>
            <a:ext cx="4114800"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7" name="Heading Right Top"/>
          <p:cNvSpPr>
            <a:spLocks noGrp="1"/>
          </p:cNvSpPr>
          <p:nvPr>
            <p:ph type="body" sz="quarter" idx="13" hasCustomPrompt="1"/>
          </p:nvPr>
        </p:nvSpPr>
        <p:spPr>
          <a:xfrm>
            <a:off x="5029200" y="1399032"/>
            <a:ext cx="4114800"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2" name="Heading Left Top"/>
          <p:cNvSpPr>
            <a:spLocks noGrp="1"/>
          </p:cNvSpPr>
          <p:nvPr>
            <p:ph type="body" sz="quarter" idx="10" hasCustomPrompt="1"/>
          </p:nvPr>
        </p:nvSpPr>
        <p:spPr>
          <a:xfrm>
            <a:off x="457201" y="1399032"/>
            <a:ext cx="4114800"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7"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9"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5004853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3 columns">
    <p:spTree>
      <p:nvGrpSpPr>
        <p:cNvPr id="1" name=""/>
        <p:cNvGrpSpPr/>
        <p:nvPr/>
      </p:nvGrpSpPr>
      <p:grpSpPr>
        <a:xfrm>
          <a:off x="0" y="0"/>
          <a:ext cx="0" cy="0"/>
          <a:chOff x="0" y="0"/>
          <a:chExt cx="0" cy="0"/>
        </a:xfrm>
      </p:grpSpPr>
      <p:sp>
        <p:nvSpPr>
          <p:cNvPr id="28" name="Content Right Top"/>
          <p:cNvSpPr>
            <a:spLocks noGrp="1"/>
          </p:cNvSpPr>
          <p:nvPr>
            <p:ph sz="quarter" idx="14"/>
          </p:nvPr>
        </p:nvSpPr>
        <p:spPr>
          <a:xfrm>
            <a:off x="6556248" y="1399032"/>
            <a:ext cx="2587752" cy="4928616"/>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6" name="Content Middle Top"/>
          <p:cNvSpPr>
            <a:spLocks noGrp="1"/>
          </p:cNvSpPr>
          <p:nvPr>
            <p:ph sz="quarter" idx="12"/>
          </p:nvPr>
        </p:nvSpPr>
        <p:spPr>
          <a:xfrm>
            <a:off x="3506724" y="1399032"/>
            <a:ext cx="2587752" cy="4928616"/>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4" name="Content Left Top"/>
          <p:cNvSpPr>
            <a:spLocks noGrp="1"/>
          </p:cNvSpPr>
          <p:nvPr>
            <p:ph sz="quarter" idx="11"/>
          </p:nvPr>
        </p:nvSpPr>
        <p:spPr>
          <a:xfrm>
            <a:off x="457200" y="1399032"/>
            <a:ext cx="2587752" cy="4928616"/>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6"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8"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17775015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3 columns with heading">
    <p:spTree>
      <p:nvGrpSpPr>
        <p:cNvPr id="1" name=""/>
        <p:cNvGrpSpPr/>
        <p:nvPr/>
      </p:nvGrpSpPr>
      <p:grpSpPr>
        <a:xfrm>
          <a:off x="0" y="0"/>
          <a:ext cx="0" cy="0"/>
          <a:chOff x="0" y="0"/>
          <a:chExt cx="0" cy="0"/>
        </a:xfrm>
      </p:grpSpPr>
      <p:sp>
        <p:nvSpPr>
          <p:cNvPr id="28" name="Content Right Top"/>
          <p:cNvSpPr>
            <a:spLocks noGrp="1"/>
          </p:cNvSpPr>
          <p:nvPr>
            <p:ph sz="quarter" idx="14"/>
          </p:nvPr>
        </p:nvSpPr>
        <p:spPr>
          <a:xfrm>
            <a:off x="6556248" y="1883664"/>
            <a:ext cx="2587752"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9" name="Heading Right Top"/>
          <p:cNvSpPr>
            <a:spLocks noGrp="1"/>
          </p:cNvSpPr>
          <p:nvPr>
            <p:ph type="body" sz="quarter" idx="15" hasCustomPrompt="1"/>
          </p:nvPr>
        </p:nvSpPr>
        <p:spPr>
          <a:xfrm>
            <a:off x="6556248" y="1399032"/>
            <a:ext cx="2587752"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6" name="Content Middle Top"/>
          <p:cNvSpPr>
            <a:spLocks noGrp="1"/>
          </p:cNvSpPr>
          <p:nvPr>
            <p:ph sz="quarter" idx="12"/>
          </p:nvPr>
        </p:nvSpPr>
        <p:spPr>
          <a:xfrm>
            <a:off x="3506724" y="1883664"/>
            <a:ext cx="2587752"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7" name="Heading Middle Top"/>
          <p:cNvSpPr>
            <a:spLocks noGrp="1"/>
          </p:cNvSpPr>
          <p:nvPr>
            <p:ph type="body" sz="quarter" idx="13" hasCustomPrompt="1"/>
          </p:nvPr>
        </p:nvSpPr>
        <p:spPr>
          <a:xfrm>
            <a:off x="3506724" y="1399032"/>
            <a:ext cx="2587752"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4" name="Content Left Top"/>
          <p:cNvSpPr>
            <a:spLocks noGrp="1"/>
          </p:cNvSpPr>
          <p:nvPr>
            <p:ph sz="quarter" idx="11"/>
          </p:nvPr>
        </p:nvSpPr>
        <p:spPr>
          <a:xfrm>
            <a:off x="457200" y="1883664"/>
            <a:ext cx="2587752"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2" name="Heading Left Top"/>
          <p:cNvSpPr>
            <a:spLocks noGrp="1"/>
          </p:cNvSpPr>
          <p:nvPr>
            <p:ph type="body" sz="quarter" idx="10" hasCustomPrompt="1"/>
          </p:nvPr>
        </p:nvSpPr>
        <p:spPr>
          <a:xfrm>
            <a:off x="457200" y="1399032"/>
            <a:ext cx="2587752"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9"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11"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9460550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3 headings">
    <p:spTree>
      <p:nvGrpSpPr>
        <p:cNvPr id="1" name=""/>
        <p:cNvGrpSpPr/>
        <p:nvPr/>
      </p:nvGrpSpPr>
      <p:grpSpPr>
        <a:xfrm>
          <a:off x="0" y="0"/>
          <a:ext cx="0" cy="0"/>
          <a:chOff x="0" y="0"/>
          <a:chExt cx="0" cy="0"/>
        </a:xfrm>
      </p:grpSpPr>
      <p:sp>
        <p:nvSpPr>
          <p:cNvPr id="29" name="Heading Right Top"/>
          <p:cNvSpPr>
            <a:spLocks noGrp="1"/>
          </p:cNvSpPr>
          <p:nvPr>
            <p:ph type="body" sz="quarter" idx="15" hasCustomPrompt="1"/>
          </p:nvPr>
        </p:nvSpPr>
        <p:spPr>
          <a:xfrm>
            <a:off x="6556248" y="1399032"/>
            <a:ext cx="2587752"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7" name="Heading Middle Top"/>
          <p:cNvSpPr>
            <a:spLocks noGrp="1"/>
          </p:cNvSpPr>
          <p:nvPr>
            <p:ph type="body" sz="quarter" idx="13" hasCustomPrompt="1"/>
          </p:nvPr>
        </p:nvSpPr>
        <p:spPr>
          <a:xfrm>
            <a:off x="3506724" y="1399032"/>
            <a:ext cx="2587752"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2" name="Heading Left Top"/>
          <p:cNvSpPr>
            <a:spLocks noGrp="1"/>
          </p:cNvSpPr>
          <p:nvPr>
            <p:ph type="body" sz="quarter" idx="10" hasCustomPrompt="1"/>
          </p:nvPr>
        </p:nvSpPr>
        <p:spPr>
          <a:xfrm>
            <a:off x="457200" y="1399032"/>
            <a:ext cx="2587752"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6"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8"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4628990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6 textboxes">
    <p:spTree>
      <p:nvGrpSpPr>
        <p:cNvPr id="1" name=""/>
        <p:cNvGrpSpPr/>
        <p:nvPr/>
      </p:nvGrpSpPr>
      <p:grpSpPr>
        <a:xfrm>
          <a:off x="0" y="0"/>
          <a:ext cx="0" cy="0"/>
          <a:chOff x="0" y="0"/>
          <a:chExt cx="0" cy="0"/>
        </a:xfrm>
      </p:grpSpPr>
      <p:sp>
        <p:nvSpPr>
          <p:cNvPr id="25" name="Content Right Bottom"/>
          <p:cNvSpPr>
            <a:spLocks noGrp="1"/>
          </p:cNvSpPr>
          <p:nvPr>
            <p:ph sz="quarter" idx="26"/>
          </p:nvPr>
        </p:nvSpPr>
        <p:spPr>
          <a:xfrm>
            <a:off x="6556248" y="4005072"/>
            <a:ext cx="2587752"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3" name="Content Middle Bottom"/>
          <p:cNvSpPr>
            <a:spLocks noGrp="1"/>
          </p:cNvSpPr>
          <p:nvPr>
            <p:ph sz="quarter" idx="25"/>
          </p:nvPr>
        </p:nvSpPr>
        <p:spPr>
          <a:xfrm>
            <a:off x="3506724" y="4005072"/>
            <a:ext cx="2587752"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1" name="Content Left Bottom"/>
          <p:cNvSpPr>
            <a:spLocks noGrp="1"/>
          </p:cNvSpPr>
          <p:nvPr>
            <p:ph sz="quarter" idx="24"/>
          </p:nvPr>
        </p:nvSpPr>
        <p:spPr>
          <a:xfrm>
            <a:off x="457200" y="4005072"/>
            <a:ext cx="2587752"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0" name="Content Right Top"/>
          <p:cNvSpPr>
            <a:spLocks noGrp="1"/>
          </p:cNvSpPr>
          <p:nvPr>
            <p:ph sz="quarter" idx="23"/>
          </p:nvPr>
        </p:nvSpPr>
        <p:spPr>
          <a:xfrm>
            <a:off x="6556248" y="1399032"/>
            <a:ext cx="2587752"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19" name="Content Middle Top"/>
          <p:cNvSpPr>
            <a:spLocks noGrp="1"/>
          </p:cNvSpPr>
          <p:nvPr>
            <p:ph sz="quarter" idx="22"/>
          </p:nvPr>
        </p:nvSpPr>
        <p:spPr>
          <a:xfrm>
            <a:off x="3506724" y="1399032"/>
            <a:ext cx="2587752"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4" name="Content Left Top"/>
          <p:cNvSpPr>
            <a:spLocks noGrp="1"/>
          </p:cNvSpPr>
          <p:nvPr>
            <p:ph sz="quarter" idx="11"/>
          </p:nvPr>
        </p:nvSpPr>
        <p:spPr>
          <a:xfrm>
            <a:off x="457200" y="1399032"/>
            <a:ext cx="2587752" cy="2322576"/>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9"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11"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37680453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6 textboxes with heading">
    <p:spTree>
      <p:nvGrpSpPr>
        <p:cNvPr id="1" name=""/>
        <p:cNvGrpSpPr/>
        <p:nvPr/>
      </p:nvGrpSpPr>
      <p:grpSpPr>
        <a:xfrm>
          <a:off x="0" y="0"/>
          <a:ext cx="0" cy="0"/>
          <a:chOff x="0" y="0"/>
          <a:chExt cx="0" cy="0"/>
        </a:xfrm>
      </p:grpSpPr>
      <p:sp>
        <p:nvSpPr>
          <p:cNvPr id="25" name="Content Right Bottom"/>
          <p:cNvSpPr>
            <a:spLocks noGrp="1"/>
          </p:cNvSpPr>
          <p:nvPr>
            <p:ph sz="quarter" idx="26"/>
          </p:nvPr>
        </p:nvSpPr>
        <p:spPr>
          <a:xfrm>
            <a:off x="6556248" y="4489704"/>
            <a:ext cx="2587752"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35" name="Heading Right Bottom"/>
          <p:cNvSpPr>
            <a:spLocks noGrp="1"/>
          </p:cNvSpPr>
          <p:nvPr>
            <p:ph type="body" sz="quarter" idx="21" hasCustomPrompt="1"/>
          </p:nvPr>
        </p:nvSpPr>
        <p:spPr>
          <a:xfrm>
            <a:off x="6556248" y="400507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3" name="Content Middle Bottom"/>
          <p:cNvSpPr>
            <a:spLocks noGrp="1"/>
          </p:cNvSpPr>
          <p:nvPr>
            <p:ph sz="quarter" idx="25"/>
          </p:nvPr>
        </p:nvSpPr>
        <p:spPr>
          <a:xfrm>
            <a:off x="3506724" y="4489704"/>
            <a:ext cx="2587752"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33" name="Heading Middle Bottom"/>
          <p:cNvSpPr>
            <a:spLocks noGrp="1"/>
          </p:cNvSpPr>
          <p:nvPr>
            <p:ph type="body" sz="quarter" idx="19" hasCustomPrompt="1"/>
          </p:nvPr>
        </p:nvSpPr>
        <p:spPr>
          <a:xfrm>
            <a:off x="3506724" y="400507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1" name="Content Left Bottom"/>
          <p:cNvSpPr>
            <a:spLocks noGrp="1"/>
          </p:cNvSpPr>
          <p:nvPr>
            <p:ph sz="quarter" idx="24"/>
          </p:nvPr>
        </p:nvSpPr>
        <p:spPr>
          <a:xfrm>
            <a:off x="457200" y="4489704"/>
            <a:ext cx="2587752"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31" name="Heading Left Bottom"/>
          <p:cNvSpPr>
            <a:spLocks noGrp="1"/>
          </p:cNvSpPr>
          <p:nvPr>
            <p:ph type="body" sz="quarter" idx="17" hasCustomPrompt="1"/>
          </p:nvPr>
        </p:nvSpPr>
        <p:spPr>
          <a:xfrm>
            <a:off x="457200" y="400507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0" name="Content Right Top"/>
          <p:cNvSpPr>
            <a:spLocks noGrp="1"/>
          </p:cNvSpPr>
          <p:nvPr>
            <p:ph sz="quarter" idx="23"/>
          </p:nvPr>
        </p:nvSpPr>
        <p:spPr>
          <a:xfrm>
            <a:off x="6556248" y="1883664"/>
            <a:ext cx="2587752"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9" name="Heading Right Top"/>
          <p:cNvSpPr>
            <a:spLocks noGrp="1"/>
          </p:cNvSpPr>
          <p:nvPr>
            <p:ph type="body" sz="quarter" idx="15" hasCustomPrompt="1"/>
          </p:nvPr>
        </p:nvSpPr>
        <p:spPr>
          <a:xfrm>
            <a:off x="6556248" y="139903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19" name="Content Middle Top"/>
          <p:cNvSpPr>
            <a:spLocks noGrp="1"/>
          </p:cNvSpPr>
          <p:nvPr>
            <p:ph sz="quarter" idx="22"/>
          </p:nvPr>
        </p:nvSpPr>
        <p:spPr>
          <a:xfrm>
            <a:off x="3506724" y="1883664"/>
            <a:ext cx="2587752"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7" name="Heading Middle Top"/>
          <p:cNvSpPr>
            <a:spLocks noGrp="1"/>
          </p:cNvSpPr>
          <p:nvPr>
            <p:ph type="body" sz="quarter" idx="13" hasCustomPrompt="1"/>
          </p:nvPr>
        </p:nvSpPr>
        <p:spPr>
          <a:xfrm>
            <a:off x="3506724" y="139903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4" name="Content Left Top"/>
          <p:cNvSpPr>
            <a:spLocks noGrp="1"/>
          </p:cNvSpPr>
          <p:nvPr>
            <p:ph sz="quarter" idx="11"/>
          </p:nvPr>
        </p:nvSpPr>
        <p:spPr>
          <a:xfrm>
            <a:off x="457200" y="1883664"/>
            <a:ext cx="2587752" cy="1837944"/>
          </a:xfrm>
          <a:prstGeom prst="rect">
            <a:avLst/>
          </a:prstGeom>
        </p:spPr>
        <p:txBody>
          <a:bodyPr vert="horz" lIns="0" tIns="0" rIns="0" bIns="0" rtlCol="0">
            <a:noAutofit/>
          </a:bodyPr>
          <a:lstStyle>
            <a:lvl1pPr marL="108000" indent="-108000">
              <a:spcBef>
                <a:spcPts val="600"/>
              </a:spcBef>
              <a:defRPr sz="1000" dirty="0" smtClean="0"/>
            </a:lvl1pPr>
            <a:lvl2pPr marL="216000" indent="-108000">
              <a:spcBef>
                <a:spcPts val="200"/>
              </a:spcBef>
              <a:defRPr sz="1000" dirty="0" smtClean="0"/>
            </a:lvl2pPr>
            <a:lvl3pPr marL="324000" indent="-108000">
              <a:spcBef>
                <a:spcPts val="200"/>
              </a:spcBef>
              <a:defRPr sz="1000" dirty="0" smtClean="0"/>
            </a:lvl3pPr>
            <a:lvl4pPr marL="432000" indent="-108000">
              <a:spcBef>
                <a:spcPts val="200"/>
              </a:spcBef>
              <a:defRPr sz="1000" dirty="0" smtClean="0"/>
            </a:lvl4pPr>
            <a:lvl5pPr marL="540000" indent="-108000">
              <a:spcBef>
                <a:spcPts val="200"/>
              </a:spcBef>
              <a:defRPr sz="1000" dirty="0" smtClean="0"/>
            </a:lvl5pPr>
            <a:lvl6pPr marL="648000" indent="-108000">
              <a:spcBef>
                <a:spcPts val="200"/>
              </a:spcBef>
              <a:defRPr sz="1000" dirty="0" smtClean="0"/>
            </a:lvl6pPr>
            <a:lvl7pPr marL="756000" indent="-108000">
              <a:spcBef>
                <a:spcPts val="200"/>
              </a:spcBef>
              <a:defRPr sz="1000" dirty="0" smtClean="0"/>
            </a:lvl7pPr>
            <a:lvl8pPr marL="864000" indent="-108000">
              <a:spcBef>
                <a:spcPts val="200"/>
              </a:spcBef>
              <a:defRPr sz="1000" dirty="0" smtClean="0"/>
            </a:lvl8pPr>
            <a:lvl9pPr marL="972000" indent="-108000">
              <a:spcBef>
                <a:spcPts val="200"/>
              </a:spcBef>
              <a:defRPr sz="10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2" name="Heading Left Top"/>
          <p:cNvSpPr>
            <a:spLocks noGrp="1"/>
          </p:cNvSpPr>
          <p:nvPr>
            <p:ph type="body" sz="quarter" idx="10" hasCustomPrompt="1"/>
          </p:nvPr>
        </p:nvSpPr>
        <p:spPr>
          <a:xfrm>
            <a:off x="457200" y="139903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15"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17"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23865410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6 headings">
    <p:spTree>
      <p:nvGrpSpPr>
        <p:cNvPr id="1" name=""/>
        <p:cNvGrpSpPr/>
        <p:nvPr/>
      </p:nvGrpSpPr>
      <p:grpSpPr>
        <a:xfrm>
          <a:off x="0" y="0"/>
          <a:ext cx="0" cy="0"/>
          <a:chOff x="0" y="0"/>
          <a:chExt cx="0" cy="0"/>
        </a:xfrm>
      </p:grpSpPr>
      <p:sp>
        <p:nvSpPr>
          <p:cNvPr id="35" name="Heading Right Bottom"/>
          <p:cNvSpPr>
            <a:spLocks noGrp="1"/>
          </p:cNvSpPr>
          <p:nvPr>
            <p:ph type="body" sz="quarter" idx="21" hasCustomPrompt="1"/>
          </p:nvPr>
        </p:nvSpPr>
        <p:spPr>
          <a:xfrm>
            <a:off x="6556248" y="400507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33" name="Heading Middle Bottom"/>
          <p:cNvSpPr>
            <a:spLocks noGrp="1"/>
          </p:cNvSpPr>
          <p:nvPr>
            <p:ph type="body" sz="quarter" idx="19" hasCustomPrompt="1"/>
          </p:nvPr>
        </p:nvSpPr>
        <p:spPr>
          <a:xfrm>
            <a:off x="3506724" y="400507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31" name="Heading Left Bottom"/>
          <p:cNvSpPr>
            <a:spLocks noGrp="1"/>
          </p:cNvSpPr>
          <p:nvPr>
            <p:ph type="body" sz="quarter" idx="17" hasCustomPrompt="1"/>
          </p:nvPr>
        </p:nvSpPr>
        <p:spPr>
          <a:xfrm>
            <a:off x="457200" y="400507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9" name="Heading Right Top"/>
          <p:cNvSpPr>
            <a:spLocks noGrp="1"/>
          </p:cNvSpPr>
          <p:nvPr>
            <p:ph type="body" sz="quarter" idx="15" hasCustomPrompt="1"/>
          </p:nvPr>
        </p:nvSpPr>
        <p:spPr>
          <a:xfrm>
            <a:off x="6556248" y="139903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7" name="Heading Middle Top"/>
          <p:cNvSpPr>
            <a:spLocks noGrp="1"/>
          </p:cNvSpPr>
          <p:nvPr>
            <p:ph type="body" sz="quarter" idx="13" hasCustomPrompt="1"/>
          </p:nvPr>
        </p:nvSpPr>
        <p:spPr>
          <a:xfrm>
            <a:off x="3506724" y="139903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2" name="Heading Left Top"/>
          <p:cNvSpPr>
            <a:spLocks noGrp="1"/>
          </p:cNvSpPr>
          <p:nvPr>
            <p:ph type="body" sz="quarter" idx="10" hasCustomPrompt="1"/>
          </p:nvPr>
        </p:nvSpPr>
        <p:spPr>
          <a:xfrm>
            <a:off x="457200" y="1399032"/>
            <a:ext cx="2587752" cy="301752"/>
          </a:xfrm>
          <a:prstGeom prst="rect">
            <a:avLst/>
          </a:prstGeom>
        </p:spPr>
        <p:txBody>
          <a:bodyPr/>
          <a:lstStyle>
            <a:lvl1pPr marL="0" indent="0">
              <a:spcBef>
                <a:spcPts val="0"/>
              </a:spcBef>
              <a:buFont typeface="Arial" panose="020B0604020202020204" pitchFamily="34" charset="0"/>
              <a:buChar char="​"/>
              <a:defRPr sz="1000" b="1" baseline="0">
                <a:solidFill>
                  <a:schemeClr val="accent1"/>
                </a:solidFill>
                <a:latin typeface="+mj-lt"/>
                <a:ea typeface="+mj-ea"/>
              </a:defRPr>
            </a:lvl1pPr>
            <a:lvl2pPr marL="0" indent="0">
              <a:spcBef>
                <a:spcPts val="0"/>
              </a:spcBef>
              <a:buFont typeface="Arial" panose="020B0604020202020204" pitchFamily="34" charset="0"/>
              <a:buChar char="​"/>
              <a:defRPr sz="1000" baseline="0">
                <a:solidFill>
                  <a:schemeClr val="accent1"/>
                </a:solidFill>
                <a:latin typeface="+mj-lt"/>
                <a:ea typeface="+mj-ea"/>
              </a:defRPr>
            </a:lvl2pPr>
            <a:lvl3pPr marL="0" indent="0">
              <a:spcBef>
                <a:spcPts val="0"/>
              </a:spcBef>
              <a:buFont typeface="Arial" panose="020B0604020202020204" pitchFamily="34" charset="0"/>
              <a:buChar char="​"/>
              <a:defRPr sz="1000" baseline="0"/>
            </a:lvl3pPr>
            <a:lvl4pPr marL="0" indent="0">
              <a:spcBef>
                <a:spcPts val="0"/>
              </a:spcBef>
              <a:buFont typeface="Arial" panose="020B0604020202020204" pitchFamily="34" charset="0"/>
              <a:buChar char="​"/>
              <a:defRPr sz="1000" baseline="0"/>
            </a:lvl4pPr>
            <a:lvl5pPr marL="0" indent="0">
              <a:spcBef>
                <a:spcPts val="0"/>
              </a:spcBef>
              <a:buFont typeface="Arial" panose="020B0604020202020204" pitchFamily="34" charset="0"/>
              <a:buChar char="​"/>
              <a:defRPr sz="1000" baseline="0"/>
            </a:lvl5pPr>
            <a:lvl6pPr marL="0" indent="0">
              <a:spcBef>
                <a:spcPts val="0"/>
              </a:spcBef>
              <a:buFont typeface="Arial" panose="020B0604020202020204" pitchFamily="34" charset="0"/>
              <a:buChar char="​"/>
              <a:defRPr sz="1000" baseline="0"/>
            </a:lvl6pPr>
            <a:lvl7pPr marL="0" indent="0">
              <a:spcBef>
                <a:spcPts val="0"/>
              </a:spcBef>
              <a:buFont typeface="Arial" panose="020B0604020202020204" pitchFamily="34" charset="0"/>
              <a:buChar char="​"/>
              <a:defRPr sz="1000" baseline="0"/>
            </a:lvl7pPr>
            <a:lvl8pPr marL="0" indent="0">
              <a:spcBef>
                <a:spcPts val="0"/>
              </a:spcBef>
              <a:buFont typeface="Arial" panose="020B0604020202020204" pitchFamily="34" charset="0"/>
              <a:buChar char="​"/>
              <a:defRPr sz="1000" baseline="0"/>
            </a:lvl8pPr>
            <a:lvl9pPr marL="0" indent="0">
              <a:spcBef>
                <a:spcPts val="0"/>
              </a:spcBef>
              <a:buFont typeface="Arial" panose="020B0604020202020204" pitchFamily="34" charset="0"/>
              <a:buChar char="​"/>
              <a:defRPr sz="1000" baseline="0"/>
            </a:lvl9pPr>
          </a:lstStyle>
          <a:p>
            <a:pPr lvl="0"/>
            <a:r>
              <a:rPr dirty="0" smtClean="0"/>
              <a:t>Heading 10 pt</a:t>
            </a:r>
          </a:p>
          <a:p>
            <a:pPr lvl="1"/>
            <a:r>
              <a:rPr dirty="0" smtClean="0"/>
              <a:t>Subheading 10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9"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11"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2852823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CV – Small Portrait">
    <p:spTree>
      <p:nvGrpSpPr>
        <p:cNvPr id="1" name=""/>
        <p:cNvGrpSpPr/>
        <p:nvPr/>
      </p:nvGrpSpPr>
      <p:grpSpPr>
        <a:xfrm>
          <a:off x="0" y="0"/>
          <a:ext cx="0" cy="0"/>
          <a:chOff x="0" y="0"/>
          <a:chExt cx="0" cy="0"/>
        </a:xfrm>
      </p:grpSpPr>
      <p:sp>
        <p:nvSpPr>
          <p:cNvPr id="24" name="Content"/>
          <p:cNvSpPr>
            <a:spLocks noGrp="1"/>
          </p:cNvSpPr>
          <p:nvPr>
            <p:ph sz="quarter" idx="11"/>
          </p:nvPr>
        </p:nvSpPr>
        <p:spPr>
          <a:xfrm>
            <a:off x="457201" y="1399032"/>
            <a:ext cx="8686800" cy="4928616"/>
          </a:xfrm>
          <a:prstGeom prst="rect">
            <a:avLst/>
          </a:prstGeom>
        </p:spPr>
        <p:txBody>
          <a:bodyPr vert="horz" lIns="0" tIns="0" rIns="0" bIns="0" rtlCol="0">
            <a:noAutofit/>
          </a:bodyPr>
          <a:lstStyle>
            <a:lvl1pPr>
              <a:defRPr sz="1400" dirty="0" smtClean="0"/>
            </a:lvl1pPr>
            <a:lvl2pPr>
              <a:defRPr sz="1400" dirty="0" smtClean="0"/>
            </a:lvl2pPr>
            <a:lvl3pPr>
              <a:defRPr sz="1400" dirty="0" smtClean="0"/>
            </a:lvl3pPr>
            <a:lvl4pPr>
              <a:defRPr sz="1400" dirty="0" smtClean="0"/>
            </a:lvl4pPr>
            <a:lvl5pPr>
              <a:defRPr sz="1400" dirty="0" smtClean="0"/>
            </a:lvl5pPr>
            <a:lvl6pPr>
              <a:defRPr sz="1400" dirty="0" smtClean="0"/>
            </a:lvl6pPr>
            <a:lvl7pPr>
              <a:defRPr sz="1400" dirty="0" smtClean="0"/>
            </a:lvl7pPr>
            <a:lvl8pPr>
              <a:defRPr sz="1400" dirty="0" smtClean="0"/>
            </a:lvl8pPr>
            <a:lvl9pPr>
              <a:defRPr sz="14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6"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7"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dirty="0"/>
          </a:p>
        </p:txBody>
      </p:sp>
      <p:sp>
        <p:nvSpPr>
          <p:cNvPr id="8"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91810622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2 columns 1/3 split">
    <p:spTree>
      <p:nvGrpSpPr>
        <p:cNvPr id="1" name=""/>
        <p:cNvGrpSpPr/>
        <p:nvPr/>
      </p:nvGrpSpPr>
      <p:grpSpPr>
        <a:xfrm>
          <a:off x="0" y="0"/>
          <a:ext cx="0" cy="0"/>
          <a:chOff x="0" y="0"/>
          <a:chExt cx="0" cy="0"/>
        </a:xfrm>
      </p:grpSpPr>
      <p:sp>
        <p:nvSpPr>
          <p:cNvPr id="26" name="Content Right"/>
          <p:cNvSpPr>
            <a:spLocks noGrp="1"/>
          </p:cNvSpPr>
          <p:nvPr>
            <p:ph sz="quarter" idx="12"/>
          </p:nvPr>
        </p:nvSpPr>
        <p:spPr>
          <a:xfrm>
            <a:off x="3502153" y="1883664"/>
            <a:ext cx="5641848"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7" name="Heading Right"/>
          <p:cNvSpPr>
            <a:spLocks noGrp="1"/>
          </p:cNvSpPr>
          <p:nvPr>
            <p:ph type="body" sz="quarter" idx="13" hasCustomPrompt="1"/>
          </p:nvPr>
        </p:nvSpPr>
        <p:spPr>
          <a:xfrm>
            <a:off x="3502153" y="1399032"/>
            <a:ext cx="5641848"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4" name="Content Left"/>
          <p:cNvSpPr>
            <a:spLocks noGrp="1"/>
          </p:cNvSpPr>
          <p:nvPr>
            <p:ph sz="quarter" idx="11"/>
          </p:nvPr>
        </p:nvSpPr>
        <p:spPr>
          <a:xfrm>
            <a:off x="457200" y="1883664"/>
            <a:ext cx="2587752"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2" name="Heading Left"/>
          <p:cNvSpPr>
            <a:spLocks noGrp="1"/>
          </p:cNvSpPr>
          <p:nvPr>
            <p:ph type="body" sz="quarter" idx="10" hasCustomPrompt="1"/>
          </p:nvPr>
        </p:nvSpPr>
        <p:spPr>
          <a:xfrm>
            <a:off x="457200" y="1399032"/>
            <a:ext cx="2587752"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7"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9"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25002077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2 columns 2/3 split">
    <p:spTree>
      <p:nvGrpSpPr>
        <p:cNvPr id="1" name=""/>
        <p:cNvGrpSpPr/>
        <p:nvPr/>
      </p:nvGrpSpPr>
      <p:grpSpPr>
        <a:xfrm>
          <a:off x="0" y="0"/>
          <a:ext cx="0" cy="0"/>
          <a:chOff x="0" y="0"/>
          <a:chExt cx="0" cy="0"/>
        </a:xfrm>
      </p:grpSpPr>
      <p:sp>
        <p:nvSpPr>
          <p:cNvPr id="26" name="Content Right"/>
          <p:cNvSpPr>
            <a:spLocks noGrp="1"/>
          </p:cNvSpPr>
          <p:nvPr>
            <p:ph sz="quarter" idx="12"/>
          </p:nvPr>
        </p:nvSpPr>
        <p:spPr>
          <a:xfrm>
            <a:off x="6556248" y="1883664"/>
            <a:ext cx="2587752"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7" name="Heading Right"/>
          <p:cNvSpPr>
            <a:spLocks noGrp="1"/>
          </p:cNvSpPr>
          <p:nvPr>
            <p:ph type="body" sz="quarter" idx="13" hasCustomPrompt="1"/>
          </p:nvPr>
        </p:nvSpPr>
        <p:spPr>
          <a:xfrm>
            <a:off x="6556248" y="1399032"/>
            <a:ext cx="2587752"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4" name="Content Left"/>
          <p:cNvSpPr>
            <a:spLocks noGrp="1"/>
          </p:cNvSpPr>
          <p:nvPr>
            <p:ph sz="quarter" idx="11"/>
          </p:nvPr>
        </p:nvSpPr>
        <p:spPr>
          <a:xfrm>
            <a:off x="457200" y="1883664"/>
            <a:ext cx="5641848"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2" name="Heading Left"/>
          <p:cNvSpPr>
            <a:spLocks noGrp="1"/>
          </p:cNvSpPr>
          <p:nvPr>
            <p:ph type="body" sz="quarter" idx="10" hasCustomPrompt="1"/>
          </p:nvPr>
        </p:nvSpPr>
        <p:spPr>
          <a:xfrm>
            <a:off x="457200" y="1399032"/>
            <a:ext cx="5641848"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7"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9"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13670895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V – Small Portrait">
    <p:spTree>
      <p:nvGrpSpPr>
        <p:cNvPr id="1" name=""/>
        <p:cNvGrpSpPr/>
        <p:nvPr/>
      </p:nvGrpSpPr>
      <p:grpSpPr>
        <a:xfrm>
          <a:off x="0" y="0"/>
          <a:ext cx="0" cy="0"/>
          <a:chOff x="0" y="0"/>
          <a:chExt cx="0" cy="0"/>
        </a:xfrm>
      </p:grpSpPr>
      <p:sp>
        <p:nvSpPr>
          <p:cNvPr id="24" name="Content"/>
          <p:cNvSpPr>
            <a:spLocks noGrp="1"/>
          </p:cNvSpPr>
          <p:nvPr>
            <p:ph sz="quarter" idx="11"/>
          </p:nvPr>
        </p:nvSpPr>
        <p:spPr>
          <a:xfrm>
            <a:off x="457201" y="1399032"/>
            <a:ext cx="8686800" cy="4928616"/>
          </a:xfrm>
          <a:prstGeom prst="rect">
            <a:avLst/>
          </a:prstGeom>
        </p:spPr>
        <p:txBody>
          <a:bodyPr vert="horz" lIns="0" tIns="0" rIns="0" bIns="0" rtlCol="0">
            <a:noAutofit/>
          </a:bodyPr>
          <a:lstStyle>
            <a:lvl1pPr>
              <a:defRPr sz="1400" dirty="0" smtClean="0"/>
            </a:lvl1pPr>
            <a:lvl2pPr>
              <a:defRPr sz="1400" dirty="0" smtClean="0"/>
            </a:lvl2pPr>
            <a:lvl3pPr>
              <a:defRPr sz="1400" dirty="0" smtClean="0"/>
            </a:lvl3pPr>
            <a:lvl4pPr>
              <a:defRPr sz="1400" dirty="0" smtClean="0"/>
            </a:lvl4pPr>
            <a:lvl5pPr>
              <a:defRPr sz="1400" dirty="0" smtClean="0"/>
            </a:lvl5pPr>
            <a:lvl6pPr>
              <a:defRPr sz="1400" dirty="0" smtClean="0"/>
            </a:lvl6pPr>
            <a:lvl7pPr>
              <a:defRPr sz="1400" dirty="0" smtClean="0"/>
            </a:lvl7pPr>
            <a:lvl8pPr>
              <a:defRPr sz="1400" dirty="0" smtClean="0"/>
            </a:lvl8pPr>
            <a:lvl9pPr>
              <a:defRPr sz="14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5" name="Picture"/>
          <p:cNvSpPr>
            <a:spLocks noGrp="1"/>
          </p:cNvSpPr>
          <p:nvPr>
            <p:ph type="pic" sz="quarter" idx="12"/>
          </p:nvPr>
        </p:nvSpPr>
        <p:spPr bwMode="gray">
          <a:xfrm>
            <a:off x="8382000" y="384048"/>
            <a:ext cx="762000" cy="762000"/>
          </a:xfrm>
          <a:prstGeom prst="rect">
            <a:avLst/>
          </a:prstGeom>
          <a:noFill/>
          <a:ln>
            <a:noFill/>
          </a:ln>
        </p:spPr>
        <p:txBody>
          <a:bodyPr lIns="0" tIns="0" rIns="0" bIns="0" anchor="ctr" anchorCtr="0"/>
          <a:lstStyle>
            <a:lvl1pPr marL="0" indent="0" algn="ctr" fontAlgn="base">
              <a:lnSpc>
                <a:spcPct val="100000"/>
              </a:lnSpc>
              <a:spcBef>
                <a:spcPct val="0"/>
              </a:spcBef>
              <a:spcAft>
                <a:spcPct val="0"/>
              </a:spcAft>
              <a:buFontTx/>
              <a:buNone/>
              <a:defRPr sz="1000" b="1">
                <a:solidFill>
                  <a:schemeClr val="accent4"/>
                </a:solidFill>
              </a:defRPr>
            </a:lvl1pPr>
          </a:lstStyle>
          <a:p>
            <a:r>
              <a:rPr lang="en-US" smtClean="0"/>
              <a:t>Click icon to add picture</a:t>
            </a:r>
            <a:endParaRPr dirty="0"/>
          </a:p>
        </p:txBody>
      </p:sp>
      <p:sp>
        <p:nvSpPr>
          <p:cNvPr id="2" name="Title"/>
          <p:cNvSpPr>
            <a:spLocks noGrp="1"/>
          </p:cNvSpPr>
          <p:nvPr>
            <p:ph type="title"/>
          </p:nvPr>
        </p:nvSpPr>
        <p:spPr>
          <a:xfrm>
            <a:off x="457200" y="426912"/>
            <a:ext cx="7818120" cy="758952"/>
          </a:xfrm>
          <a:prstGeom prst="rect">
            <a:avLst/>
          </a:prstGeom>
        </p:spPr>
        <p:txBody>
          <a:bodyPr/>
          <a:lstStyle/>
          <a:p>
            <a:r>
              <a:rPr lang="en-US" smtClean="0"/>
              <a:t>Click to edit Master title style</a:t>
            </a:r>
            <a:endParaRPr dirty="0"/>
          </a:p>
        </p:txBody>
      </p:sp>
      <p:sp>
        <p:nvSpPr>
          <p:cNvPr id="6"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8"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23239002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CV – Small Portrait">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7"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6113282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0060" y="6356353"/>
            <a:ext cx="2240280" cy="365125"/>
          </a:xfrm>
          <a:prstGeom prst="rect">
            <a:avLst/>
          </a:prstGeom>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80860" y="6356353"/>
            <a:ext cx="2240280" cy="365125"/>
          </a:xfrm>
          <a:prstGeom prst="rect">
            <a:avLst/>
          </a:prstGeom>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715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0060" y="1600203"/>
            <a:ext cx="42405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80610" y="1600203"/>
            <a:ext cx="424053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80060" y="6356353"/>
            <a:ext cx="2240280" cy="365125"/>
          </a:xfrm>
          <a:prstGeom prst="rect">
            <a:avLst/>
          </a:prstGeom>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880860" y="6356353"/>
            <a:ext cx="2240280" cy="365125"/>
          </a:xfrm>
          <a:prstGeom prst="rect">
            <a:avLst/>
          </a:prstGeom>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139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9" name="Picture 8" descr="aa_pc_PPT_rgb_12c_a.png"/>
          <p:cNvPicPr>
            <a:picLocks noChangeAspect="1"/>
          </p:cNvPicPr>
          <p:nvPr userDrawn="1"/>
        </p:nvPicPr>
        <p:blipFill>
          <a:blip r:embed="rId2"/>
          <a:stretch>
            <a:fillRect/>
          </a:stretch>
        </p:blipFill>
        <p:spPr bwMode="hidden">
          <a:xfrm>
            <a:off x="0" y="0"/>
            <a:ext cx="9601200" cy="6858000"/>
          </a:xfrm>
          <a:prstGeom prst="rect">
            <a:avLst/>
          </a:prstGeom>
        </p:spPr>
      </p:pic>
      <p:pic>
        <p:nvPicPr>
          <p:cNvPr id="1027" name="Picture 3" descr="D:\aa_ppt_elements\aa_aa_tm_hrz_1cp_grd_pos.png"/>
          <p:cNvPicPr>
            <a:picLocks noChangeAspect="1" noChangeArrowheads="1"/>
          </p:cNvPicPr>
          <p:nvPr userDrawn="1"/>
        </p:nvPicPr>
        <p:blipFill>
          <a:blip r:embed="rId3"/>
          <a:srcRect/>
          <a:stretch>
            <a:fillRect/>
          </a:stretch>
        </p:blipFill>
        <p:spPr bwMode="auto">
          <a:xfrm>
            <a:off x="5779922" y="495300"/>
            <a:ext cx="3355067" cy="484632"/>
          </a:xfrm>
          <a:prstGeom prst="rect">
            <a:avLst/>
          </a:prstGeom>
          <a:noFill/>
        </p:spPr>
      </p:pic>
      <p:sp>
        <p:nvSpPr>
          <p:cNvPr id="2" name="Title 1"/>
          <p:cNvSpPr>
            <a:spLocks noGrp="1"/>
          </p:cNvSpPr>
          <p:nvPr userDrawn="1">
            <p:ph type="ctrTitle" hasCustomPrompt="1"/>
          </p:nvPr>
        </p:nvSpPr>
        <p:spPr>
          <a:xfrm>
            <a:off x="480059" y="2043404"/>
            <a:ext cx="8644414" cy="970384"/>
          </a:xfrm>
        </p:spPr>
        <p:txBody>
          <a:bodyPr anchor="b" anchorCtr="0">
            <a:noAutofit/>
          </a:bodyPr>
          <a:lstStyle>
            <a:lvl1pPr>
              <a:lnSpc>
                <a:spcPts val="3300"/>
              </a:lnSpc>
              <a:spcBef>
                <a:spcPts val="0"/>
              </a:spcBef>
              <a:defRPr>
                <a:solidFill>
                  <a:schemeClr val="tx2"/>
                </a:solidFill>
              </a:defRPr>
            </a:lvl1pPr>
          </a:lstStyle>
          <a:p>
            <a:r>
              <a:rPr lang="en-US" dirty="0" smtClean="0"/>
              <a:t>Click to edit cover slide title</a:t>
            </a:r>
            <a:endParaRPr lang="en-US" dirty="0"/>
          </a:p>
        </p:txBody>
      </p:sp>
      <p:sp>
        <p:nvSpPr>
          <p:cNvPr id="8" name="Date Placeholder 7"/>
          <p:cNvSpPr>
            <a:spLocks noGrp="1"/>
          </p:cNvSpPr>
          <p:nvPr>
            <p:ph type="dt" sz="half" idx="10"/>
          </p:nvPr>
        </p:nvSpPr>
        <p:spPr>
          <a:xfrm>
            <a:off x="480060" y="1801368"/>
            <a:ext cx="2966771" cy="219456"/>
          </a:xfrm>
          <a:prstGeom prst="rect">
            <a:avLst/>
          </a:prstGeom>
        </p:spPr>
        <p:txBody>
          <a:bodyPr/>
          <a:lstStyle>
            <a:lvl1pPr algn="l">
              <a:defRPr sz="1600"/>
            </a:lvl1pPr>
          </a:lstStyle>
          <a:p>
            <a:r>
              <a:rPr lang="en-US" smtClean="0">
                <a:solidFill>
                  <a:prstClr val="black">
                    <a:tint val="75000"/>
                  </a:prstClr>
                </a:solidFill>
              </a:rPr>
              <a:t>10/13/2017</a:t>
            </a:r>
            <a:endParaRPr lang="en-US" dirty="0">
              <a:solidFill>
                <a:prstClr val="black">
                  <a:tint val="75000"/>
                </a:prstClr>
              </a:solidFill>
            </a:endParaRPr>
          </a:p>
        </p:txBody>
      </p:sp>
      <p:pic>
        <p:nvPicPr>
          <p:cNvPr id="1026" name="Picture 2" descr="D:\aa_ppt_elements\aa_aa_tm_hrz_rgb_grd_pos.png"/>
          <p:cNvPicPr>
            <a:picLocks noChangeAspect="1" noChangeArrowheads="1"/>
          </p:cNvPicPr>
          <p:nvPr userDrawn="1"/>
        </p:nvPicPr>
        <p:blipFill>
          <a:blip r:embed="rId4"/>
          <a:srcRect/>
          <a:stretch>
            <a:fillRect/>
          </a:stretch>
        </p:blipFill>
        <p:spPr bwMode="hidden">
          <a:xfrm>
            <a:off x="5779922" y="493776"/>
            <a:ext cx="3355067" cy="484632"/>
          </a:xfrm>
          <a:prstGeom prst="rect">
            <a:avLst/>
          </a:prstGeom>
          <a:noFill/>
        </p:spPr>
      </p:pic>
      <p:pic>
        <p:nvPicPr>
          <p:cNvPr id="12" name="Picture 3" descr="D:\Oneworld_rgb_Logo.png"/>
          <p:cNvPicPr>
            <a:picLocks noChangeAspect="1" noChangeArrowheads="1"/>
          </p:cNvPicPr>
          <p:nvPr userDrawn="1"/>
        </p:nvPicPr>
        <p:blipFill>
          <a:blip r:embed="rId5"/>
          <a:srcRect/>
          <a:stretch>
            <a:fillRect/>
          </a:stretch>
        </p:blipFill>
        <p:spPr bwMode="auto">
          <a:xfrm>
            <a:off x="8657709" y="6040370"/>
            <a:ext cx="441721" cy="420688"/>
          </a:xfrm>
          <a:prstGeom prst="rect">
            <a:avLst/>
          </a:prstGeom>
          <a:noFill/>
        </p:spPr>
      </p:pic>
    </p:spTree>
    <p:extLst>
      <p:ext uri="{BB962C8B-B14F-4D97-AF65-F5344CB8AC3E}">
        <p14:creationId xmlns:p14="http://schemas.microsoft.com/office/powerpoint/2010/main" val="1520336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pic>
        <p:nvPicPr>
          <p:cNvPr id="9" name="Picture 8" descr="aa_pc_PPT_rgb_12c_a.png"/>
          <p:cNvPicPr>
            <a:picLocks noChangeAspect="1"/>
          </p:cNvPicPr>
          <p:nvPr userDrawn="1"/>
        </p:nvPicPr>
        <p:blipFill>
          <a:blip r:embed="rId2"/>
          <a:stretch>
            <a:fillRect/>
          </a:stretch>
        </p:blipFill>
        <p:spPr bwMode="hidden">
          <a:xfrm>
            <a:off x="0" y="0"/>
            <a:ext cx="9601200" cy="6858000"/>
          </a:xfrm>
          <a:prstGeom prst="rect">
            <a:avLst/>
          </a:prstGeom>
        </p:spPr>
      </p:pic>
      <p:pic>
        <p:nvPicPr>
          <p:cNvPr id="1027" name="Picture 3" descr="D:\aa_ppt_elements\aa_aa_tm_hrz_1cp_grd_pos.png"/>
          <p:cNvPicPr>
            <a:picLocks noChangeAspect="1" noChangeArrowheads="1"/>
          </p:cNvPicPr>
          <p:nvPr userDrawn="1"/>
        </p:nvPicPr>
        <p:blipFill>
          <a:blip r:embed="rId3"/>
          <a:srcRect/>
          <a:stretch>
            <a:fillRect/>
          </a:stretch>
        </p:blipFill>
        <p:spPr bwMode="auto">
          <a:xfrm>
            <a:off x="5779922" y="495300"/>
            <a:ext cx="3355067" cy="484632"/>
          </a:xfrm>
          <a:prstGeom prst="rect">
            <a:avLst/>
          </a:prstGeom>
          <a:noFill/>
        </p:spPr>
      </p:pic>
      <p:sp>
        <p:nvSpPr>
          <p:cNvPr id="2" name="Title 1"/>
          <p:cNvSpPr>
            <a:spLocks noGrp="1"/>
          </p:cNvSpPr>
          <p:nvPr userDrawn="1">
            <p:ph type="ctrTitle" hasCustomPrompt="1"/>
          </p:nvPr>
        </p:nvSpPr>
        <p:spPr>
          <a:xfrm>
            <a:off x="480059" y="2043404"/>
            <a:ext cx="8644414" cy="970384"/>
          </a:xfrm>
        </p:spPr>
        <p:txBody>
          <a:bodyPr anchor="b" anchorCtr="0">
            <a:noAutofit/>
          </a:bodyPr>
          <a:lstStyle>
            <a:lvl1pPr>
              <a:lnSpc>
                <a:spcPts val="3300"/>
              </a:lnSpc>
              <a:spcBef>
                <a:spcPts val="0"/>
              </a:spcBef>
              <a:defRPr>
                <a:solidFill>
                  <a:schemeClr val="tx2"/>
                </a:solidFill>
              </a:defRPr>
            </a:lvl1pPr>
          </a:lstStyle>
          <a:p>
            <a:r>
              <a:rPr lang="en-US" dirty="0" smtClean="0"/>
              <a:t>Click to edit cover slide title</a:t>
            </a:r>
            <a:endParaRPr lang="en-US" dirty="0"/>
          </a:p>
        </p:txBody>
      </p:sp>
      <p:sp>
        <p:nvSpPr>
          <p:cNvPr id="8" name="Date Placeholder 7"/>
          <p:cNvSpPr>
            <a:spLocks noGrp="1"/>
          </p:cNvSpPr>
          <p:nvPr>
            <p:ph type="dt" sz="half" idx="10"/>
          </p:nvPr>
        </p:nvSpPr>
        <p:spPr>
          <a:xfrm>
            <a:off x="480059" y="1801368"/>
            <a:ext cx="2966771" cy="219456"/>
          </a:xfrm>
          <a:prstGeom prst="rect">
            <a:avLst/>
          </a:prstGeom>
        </p:spPr>
        <p:txBody>
          <a:bodyPr/>
          <a:lstStyle>
            <a:lvl1pPr algn="l">
              <a:defRPr sz="1600"/>
            </a:lvl1pPr>
          </a:lstStyle>
          <a:p>
            <a:r>
              <a:rPr lang="en-US" smtClean="0">
                <a:solidFill>
                  <a:prstClr val="black">
                    <a:tint val="75000"/>
                  </a:prstClr>
                </a:solidFill>
              </a:rPr>
              <a:t>10/13/2017</a:t>
            </a:r>
            <a:endParaRPr lang="en-US" dirty="0">
              <a:solidFill>
                <a:prstClr val="black">
                  <a:tint val="75000"/>
                </a:prstClr>
              </a:solidFill>
            </a:endParaRPr>
          </a:p>
        </p:txBody>
      </p:sp>
      <p:pic>
        <p:nvPicPr>
          <p:cNvPr id="1026" name="Picture 2" descr="D:\aa_ppt_elements\aa_aa_tm_hrz_rgb_grd_pos.png"/>
          <p:cNvPicPr>
            <a:picLocks noChangeAspect="1" noChangeArrowheads="1"/>
          </p:cNvPicPr>
          <p:nvPr userDrawn="1"/>
        </p:nvPicPr>
        <p:blipFill>
          <a:blip r:embed="rId4"/>
          <a:srcRect/>
          <a:stretch>
            <a:fillRect/>
          </a:stretch>
        </p:blipFill>
        <p:spPr bwMode="hidden">
          <a:xfrm>
            <a:off x="5779922" y="493776"/>
            <a:ext cx="3355067" cy="484632"/>
          </a:xfrm>
          <a:prstGeom prst="rect">
            <a:avLst/>
          </a:prstGeom>
          <a:noFill/>
        </p:spPr>
      </p:pic>
      <p:pic>
        <p:nvPicPr>
          <p:cNvPr id="12" name="Picture 3" descr="D:\Oneworld_rgb_Logo.png"/>
          <p:cNvPicPr>
            <a:picLocks noChangeAspect="1" noChangeArrowheads="1"/>
          </p:cNvPicPr>
          <p:nvPr userDrawn="1"/>
        </p:nvPicPr>
        <p:blipFill>
          <a:blip r:embed="rId5"/>
          <a:srcRect/>
          <a:stretch>
            <a:fillRect/>
          </a:stretch>
        </p:blipFill>
        <p:spPr bwMode="auto">
          <a:xfrm>
            <a:off x="8657707" y="6040370"/>
            <a:ext cx="441721" cy="420688"/>
          </a:xfrm>
          <a:prstGeom prst="rect">
            <a:avLst/>
          </a:prstGeom>
          <a:noFill/>
        </p:spPr>
      </p:pic>
    </p:spTree>
    <p:extLst>
      <p:ext uri="{BB962C8B-B14F-4D97-AF65-F5344CB8AC3E}">
        <p14:creationId xmlns:p14="http://schemas.microsoft.com/office/powerpoint/2010/main" val="3853113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6012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410802" y="0"/>
            <a:ext cx="3190399"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50517" y="3337560"/>
            <a:ext cx="6804050"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54703" y="1544812"/>
            <a:ext cx="6804050"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dirty="0"/>
          </a:p>
        </p:txBody>
      </p:sp>
      <p:sp>
        <p:nvSpPr>
          <p:cNvPr id="6"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8"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40434127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6012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10802" y="0"/>
            <a:ext cx="3190399"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720090" y="3583838"/>
            <a:ext cx="696087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0090" y="2485800"/>
            <a:ext cx="696087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60" y="274638"/>
            <a:ext cx="78409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80060" y="1600201"/>
            <a:ext cx="38404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480560" y="1600201"/>
            <a:ext cx="384048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273050"/>
            <a:ext cx="864108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80060" y="5486400"/>
            <a:ext cx="4242197"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877277" y="5486400"/>
            <a:ext cx="4243864"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80060" y="1516912"/>
            <a:ext cx="424219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877277" y="1516912"/>
            <a:ext cx="4243864"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0060" y="274320"/>
            <a:ext cx="7844180"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1185528"/>
            <a:ext cx="336042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80060" y="214424"/>
            <a:ext cx="288036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80060" y="1981200"/>
            <a:ext cx="744093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564270" y="6422065"/>
            <a:ext cx="800100" cy="365125"/>
          </a:xfrm>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34569" y="1705709"/>
            <a:ext cx="3206561"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18909" y="1019907"/>
            <a:ext cx="432054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834571" y="2998765"/>
            <a:ext cx="3206559"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80060" y="6422065"/>
            <a:ext cx="2240280" cy="365125"/>
          </a:xfrm>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74639"/>
            <a:ext cx="216027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80060" y="274639"/>
            <a:ext cx="632079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10/13/2017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C5841B-95BD-482B-A8CA-83299D57F9E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Heading">
    <p:spTree>
      <p:nvGrpSpPr>
        <p:cNvPr id="1" name=""/>
        <p:cNvGrpSpPr/>
        <p:nvPr/>
      </p:nvGrpSpPr>
      <p:grpSpPr>
        <a:xfrm>
          <a:off x="0" y="0"/>
          <a:ext cx="0" cy="0"/>
          <a:chOff x="0" y="0"/>
          <a:chExt cx="0" cy="0"/>
        </a:xfrm>
      </p:grpSpPr>
      <p:sp>
        <p:nvSpPr>
          <p:cNvPr id="22" name="Heading"/>
          <p:cNvSpPr>
            <a:spLocks noGrp="1"/>
          </p:cNvSpPr>
          <p:nvPr>
            <p:ph type="body" sz="quarter" idx="10" hasCustomPrompt="1"/>
          </p:nvPr>
        </p:nvSpPr>
        <p:spPr>
          <a:xfrm>
            <a:off x="457201" y="1399032"/>
            <a:ext cx="8686800"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dirty="0"/>
          </a:p>
        </p:txBody>
      </p:sp>
      <p:sp>
        <p:nvSpPr>
          <p:cNvPr id="6"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8"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21171923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with heading">
    <p:spTree>
      <p:nvGrpSpPr>
        <p:cNvPr id="1" name=""/>
        <p:cNvGrpSpPr/>
        <p:nvPr/>
      </p:nvGrpSpPr>
      <p:grpSpPr>
        <a:xfrm>
          <a:off x="0" y="0"/>
          <a:ext cx="0" cy="0"/>
          <a:chOff x="0" y="0"/>
          <a:chExt cx="0" cy="0"/>
        </a:xfrm>
      </p:grpSpPr>
      <p:sp>
        <p:nvSpPr>
          <p:cNvPr id="24" name="Content"/>
          <p:cNvSpPr>
            <a:spLocks noGrp="1"/>
          </p:cNvSpPr>
          <p:nvPr>
            <p:ph sz="quarter" idx="11"/>
          </p:nvPr>
        </p:nvSpPr>
        <p:spPr>
          <a:xfrm>
            <a:off x="457201" y="1883664"/>
            <a:ext cx="8686800" cy="4443984"/>
          </a:xfrm>
          <a:prstGeom prst="rect">
            <a:avLst/>
          </a:prstGeom>
        </p:spPr>
        <p:txBody>
          <a:bodyPr vert="horz" lIns="0" tIns="0" rIns="0" bIns="0" rtlCol="0">
            <a:noAutofit/>
          </a:bodyPr>
          <a:lstStyle>
            <a:lvl1pPr>
              <a:defRPr sz="1400" dirty="0" smtClean="0"/>
            </a:lvl1pPr>
            <a:lvl2pPr>
              <a:defRPr sz="1400" dirty="0" smtClean="0"/>
            </a:lvl2pPr>
            <a:lvl3pPr>
              <a:defRPr sz="1400" dirty="0" smtClean="0"/>
            </a:lvl3pPr>
            <a:lvl4pPr>
              <a:defRPr sz="1400" dirty="0" smtClean="0"/>
            </a:lvl4pPr>
            <a:lvl5pPr>
              <a:defRPr sz="1400" dirty="0" smtClean="0"/>
            </a:lvl5pPr>
            <a:lvl6pPr>
              <a:defRPr sz="1400" dirty="0" smtClean="0"/>
            </a:lvl6pPr>
            <a:lvl7pPr>
              <a:defRPr sz="1400" dirty="0" smtClean="0"/>
            </a:lvl7pPr>
            <a:lvl8pPr>
              <a:defRPr sz="1400" dirty="0" smtClean="0"/>
            </a:lvl8pPr>
            <a:lvl9pPr>
              <a:defRPr sz="14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2" name="Heading"/>
          <p:cNvSpPr>
            <a:spLocks noGrp="1"/>
          </p:cNvSpPr>
          <p:nvPr>
            <p:ph type="body" sz="quarter" idx="10" hasCustomPrompt="1"/>
          </p:nvPr>
        </p:nvSpPr>
        <p:spPr>
          <a:xfrm>
            <a:off x="457201" y="1399032"/>
            <a:ext cx="8686800" cy="429768"/>
          </a:xfrm>
          <a:prstGeom prst="rect">
            <a:avLst/>
          </a:prstGeom>
        </p:spPr>
        <p:txBody>
          <a:bodyPr/>
          <a:lstStyle>
            <a:lvl1pPr marL="0" indent="0">
              <a:spcBef>
                <a:spcPts val="0"/>
              </a:spcBef>
              <a:buFont typeface="Arial" panose="020B0604020202020204" pitchFamily="34" charset="0"/>
              <a:buChar char="​"/>
              <a:defRPr sz="1400" b="1" baseline="0">
                <a:solidFill>
                  <a:schemeClr val="accent1"/>
                </a:solidFill>
                <a:latin typeface="+mj-lt"/>
                <a:ea typeface="+mj-ea"/>
              </a:defRPr>
            </a:lvl1pPr>
            <a:lvl2pPr marL="0" indent="0">
              <a:spcBef>
                <a:spcPts val="0"/>
              </a:spcBef>
              <a:buFont typeface="Arial" panose="020B0604020202020204" pitchFamily="34" charset="0"/>
              <a:buChar char="​"/>
              <a:defRPr sz="1400" baseline="0">
                <a:solidFill>
                  <a:schemeClr val="accent1"/>
                </a:solidFill>
                <a:latin typeface="+mj-lt"/>
                <a:ea typeface="+mj-ea"/>
              </a:defRPr>
            </a:lvl2pPr>
            <a:lvl3pPr marL="0" indent="0">
              <a:spcBef>
                <a:spcPts val="0"/>
              </a:spcBef>
              <a:buFont typeface="Arial" panose="020B0604020202020204" pitchFamily="34" charset="0"/>
              <a:buChar char="​"/>
              <a:defRPr sz="1400" baseline="0"/>
            </a:lvl3pPr>
            <a:lvl4pPr marL="0" indent="0">
              <a:spcBef>
                <a:spcPts val="0"/>
              </a:spcBef>
              <a:buFont typeface="Arial" panose="020B0604020202020204" pitchFamily="34" charset="0"/>
              <a:buChar char="​"/>
              <a:defRPr sz="1400" baseline="0"/>
            </a:lvl4pPr>
            <a:lvl5pPr marL="0" indent="0">
              <a:spcBef>
                <a:spcPts val="0"/>
              </a:spcBef>
              <a:buFont typeface="Arial" panose="020B0604020202020204" pitchFamily="34" charset="0"/>
              <a:buChar char="​"/>
              <a:defRPr sz="1400" baseline="0"/>
            </a:lvl5pPr>
            <a:lvl6pPr marL="0" indent="0">
              <a:spcBef>
                <a:spcPts val="0"/>
              </a:spcBef>
              <a:buFont typeface="Arial" panose="020B0604020202020204" pitchFamily="34" charset="0"/>
              <a:buChar char="​"/>
              <a:defRPr sz="1400" baseline="0"/>
            </a:lvl6pPr>
            <a:lvl7pPr marL="0" indent="0">
              <a:spcBef>
                <a:spcPts val="0"/>
              </a:spcBef>
              <a:buFont typeface="Arial" panose="020B0604020202020204" pitchFamily="34" charset="0"/>
              <a:buChar char="​"/>
              <a:defRPr sz="1400" baseline="0"/>
            </a:lvl7pPr>
            <a:lvl8pPr marL="0" indent="0">
              <a:spcBef>
                <a:spcPts val="0"/>
              </a:spcBef>
              <a:buFont typeface="Arial" panose="020B0604020202020204" pitchFamily="34" charset="0"/>
              <a:buChar char="​"/>
              <a:defRPr sz="1400" baseline="0"/>
            </a:lvl8pPr>
            <a:lvl9pPr marL="0" indent="0">
              <a:spcBef>
                <a:spcPts val="0"/>
              </a:spcBef>
              <a:buFont typeface="Arial" panose="020B0604020202020204" pitchFamily="34" charset="0"/>
              <a:buChar char="​"/>
              <a:defRPr sz="1400" baseline="0"/>
            </a:lvl9pPr>
          </a:lstStyle>
          <a:p>
            <a:pPr lvl="0"/>
            <a:r>
              <a:rPr dirty="0" smtClean="0"/>
              <a:t>Heading 14 pt</a:t>
            </a:r>
          </a:p>
          <a:p>
            <a:pPr lvl="1"/>
            <a:r>
              <a:rPr dirty="0" smtClean="0"/>
              <a:t>Subheading 14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7"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9"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984370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2 Content with heading">
    <p:spTree>
      <p:nvGrpSpPr>
        <p:cNvPr id="1" name=""/>
        <p:cNvGrpSpPr/>
        <p:nvPr/>
      </p:nvGrpSpPr>
      <p:grpSpPr>
        <a:xfrm>
          <a:off x="0" y="0"/>
          <a:ext cx="0" cy="0"/>
          <a:chOff x="0" y="0"/>
          <a:chExt cx="0" cy="0"/>
        </a:xfrm>
      </p:grpSpPr>
      <p:sp>
        <p:nvSpPr>
          <p:cNvPr id="26" name="Content Bottom"/>
          <p:cNvSpPr>
            <a:spLocks noGrp="1"/>
          </p:cNvSpPr>
          <p:nvPr>
            <p:ph sz="quarter" idx="12"/>
          </p:nvPr>
        </p:nvSpPr>
        <p:spPr>
          <a:xfrm>
            <a:off x="457201" y="4489704"/>
            <a:ext cx="8686800" cy="183794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7" name="Heading Bottom"/>
          <p:cNvSpPr>
            <a:spLocks noGrp="1"/>
          </p:cNvSpPr>
          <p:nvPr>
            <p:ph type="body" sz="quarter" idx="13" hasCustomPrompt="1"/>
          </p:nvPr>
        </p:nvSpPr>
        <p:spPr>
          <a:xfrm>
            <a:off x="457201" y="4005072"/>
            <a:ext cx="8686800"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4" name="Content Top"/>
          <p:cNvSpPr>
            <a:spLocks noGrp="1"/>
          </p:cNvSpPr>
          <p:nvPr>
            <p:ph sz="quarter" idx="11"/>
          </p:nvPr>
        </p:nvSpPr>
        <p:spPr>
          <a:xfrm>
            <a:off x="457201" y="1883664"/>
            <a:ext cx="8686800" cy="183794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smtClean="0"/>
          </a:p>
        </p:txBody>
      </p:sp>
      <p:sp>
        <p:nvSpPr>
          <p:cNvPr id="22" name="Heading Top"/>
          <p:cNvSpPr>
            <a:spLocks noGrp="1"/>
          </p:cNvSpPr>
          <p:nvPr>
            <p:ph type="body" sz="quarter" idx="10" hasCustomPrompt="1"/>
          </p:nvPr>
        </p:nvSpPr>
        <p:spPr>
          <a:xfrm>
            <a:off x="457201" y="1399032"/>
            <a:ext cx="8686800"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7"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9"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32555725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94014734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09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pic>
        <p:nvPicPr>
          <p:cNvPr id="5" name="Picture 4" descr="AA_WhiteBCKGRND_.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9601200" cy="6858000"/>
          </a:xfrm>
          <a:prstGeom prst="rect">
            <a:avLst/>
          </a:prstGeom>
        </p:spPr>
      </p:pic>
      <p:sp>
        <p:nvSpPr>
          <p:cNvPr id="6" name="SectionTitle"/>
          <p:cNvSpPr>
            <a:spLocks noGrp="1"/>
          </p:cNvSpPr>
          <p:nvPr>
            <p:ph type="body" sz="quarter" idx="11" hasCustomPrompt="1"/>
          </p:nvPr>
        </p:nvSpPr>
        <p:spPr bwMode="gray">
          <a:xfrm>
            <a:off x="3034147" y="2934394"/>
            <a:ext cx="6106679" cy="576293"/>
          </a:xfrm>
          <a:prstGeom prst="rect">
            <a:avLst/>
          </a:prstGeom>
          <a:blipFill dpi="0" rotWithShape="1">
            <a:blip r:embed="rId7"/>
            <a:srcRect/>
            <a:stretch>
              <a:fillRect/>
            </a:stretch>
          </a:blipFill>
          <a:ln>
            <a:noFill/>
          </a:ln>
          <a:effectLst/>
        </p:spPr>
        <p:txBody>
          <a:bodyPr vert="horz" wrap="square" lIns="144000" tIns="72000" rIns="0" bIns="72000" numCol="1" anchor="t" anchorCtr="0" compatLnSpc="1">
            <a:prstTxWarp prst="textNoShape">
              <a:avLst/>
            </a:prstTxWarp>
            <a:spAutoFit/>
          </a:bodyPr>
          <a:lstStyle>
            <a:lvl1pPr marL="0" indent="0" algn="l" fontAlgn="base">
              <a:lnSpc>
                <a:spcPct val="100000"/>
              </a:lnSpc>
              <a:spcBef>
                <a:spcPts val="0"/>
              </a:spcBef>
              <a:spcAft>
                <a:spcPts val="0"/>
              </a:spcAft>
              <a:buFont typeface="Arial" panose="020B0604020202020204" pitchFamily="34" charset="0"/>
              <a:buChar char="​"/>
              <a:defRPr sz="2700" b="1" i="1" kern="0" baseline="0" dirty="0" smtClean="0">
                <a:solidFill>
                  <a:schemeClr val="tx1">
                    <a:lumMod val="65000"/>
                    <a:lumOff val="35000"/>
                  </a:schemeClr>
                </a:solidFill>
                <a:latin typeface="+mj-lt"/>
                <a:ea typeface="+mj-ea"/>
              </a:defRPr>
            </a:lvl1pPr>
            <a:lvl2pPr marL="0" indent="0" algn="l">
              <a:lnSpc>
                <a:spcPct val="100000"/>
              </a:lnSpc>
              <a:spcBef>
                <a:spcPts val="0"/>
              </a:spcBef>
              <a:spcAft>
                <a:spcPts val="0"/>
              </a:spcAft>
              <a:buFont typeface="Arial" panose="020B0604020202020204" pitchFamily="34" charset="0"/>
              <a:buChar char="​"/>
              <a:defRPr sz="2800" b="1" i="1" kern="0" baseline="0" dirty="0" smtClean="0">
                <a:solidFill>
                  <a:schemeClr val="accent1"/>
                </a:solidFill>
                <a:latin typeface="+mj-lt"/>
                <a:ea typeface="+mj-ea"/>
              </a:defRPr>
            </a:lvl2pPr>
            <a:lvl3pPr marL="0" indent="0">
              <a:lnSpc>
                <a:spcPct val="100000"/>
              </a:lnSpc>
              <a:spcBef>
                <a:spcPts val="0"/>
              </a:spcBef>
              <a:spcAft>
                <a:spcPts val="0"/>
              </a:spcAft>
              <a:buFont typeface="Arial" panose="020B0604020202020204" pitchFamily="34" charset="0"/>
              <a:buChar char="​"/>
              <a:defRPr sz="2800">
                <a:latin typeface="+mj-lt"/>
                <a:ea typeface="+mj-ea"/>
              </a:defRPr>
            </a:lvl3pPr>
            <a:lvl4pPr marL="0" indent="0">
              <a:lnSpc>
                <a:spcPct val="100000"/>
              </a:lnSpc>
              <a:spcBef>
                <a:spcPts val="0"/>
              </a:spcBef>
              <a:spcAft>
                <a:spcPts val="0"/>
              </a:spcAft>
              <a:buFont typeface="Arial" panose="020B0604020202020204" pitchFamily="34" charset="0"/>
              <a:buChar char="​"/>
              <a:defRPr sz="2800">
                <a:latin typeface="+mj-lt"/>
                <a:ea typeface="+mj-ea"/>
              </a:defRPr>
            </a:lvl4pPr>
            <a:lvl5pPr marL="0" indent="0">
              <a:lnSpc>
                <a:spcPct val="100000"/>
              </a:lnSpc>
              <a:spcBef>
                <a:spcPts val="0"/>
              </a:spcBef>
              <a:spcAft>
                <a:spcPts val="0"/>
              </a:spcAft>
              <a:buFont typeface="Arial" panose="020B0604020202020204" pitchFamily="34" charset="0"/>
              <a:buChar char="​"/>
              <a:defRPr sz="2800">
                <a:latin typeface="+mj-lt"/>
                <a:ea typeface="+mj-ea"/>
              </a:defRPr>
            </a:lvl5pPr>
            <a:lvl6pPr marL="0" indent="0">
              <a:lnSpc>
                <a:spcPct val="100000"/>
              </a:lnSpc>
              <a:spcBef>
                <a:spcPts val="0"/>
              </a:spcBef>
              <a:spcAft>
                <a:spcPts val="0"/>
              </a:spcAft>
              <a:buFont typeface="Arial" panose="020B0604020202020204" pitchFamily="34" charset="0"/>
              <a:buChar char="​"/>
              <a:defRPr sz="2800">
                <a:latin typeface="+mj-lt"/>
                <a:ea typeface="+mj-ea"/>
              </a:defRPr>
            </a:lvl6pPr>
            <a:lvl7pPr marL="0" indent="0">
              <a:lnSpc>
                <a:spcPct val="100000"/>
              </a:lnSpc>
              <a:spcBef>
                <a:spcPts val="0"/>
              </a:spcBef>
              <a:spcAft>
                <a:spcPts val="0"/>
              </a:spcAft>
              <a:buFont typeface="Arial" panose="020B0604020202020204" pitchFamily="34" charset="0"/>
              <a:buChar char="​"/>
              <a:defRPr sz="2800">
                <a:latin typeface="+mj-lt"/>
                <a:ea typeface="+mj-ea"/>
              </a:defRPr>
            </a:lvl7pPr>
            <a:lvl8pPr marL="0" indent="0">
              <a:lnSpc>
                <a:spcPct val="100000"/>
              </a:lnSpc>
              <a:spcBef>
                <a:spcPts val="0"/>
              </a:spcBef>
              <a:spcAft>
                <a:spcPts val="0"/>
              </a:spcAft>
              <a:buFont typeface="Arial" panose="020B0604020202020204" pitchFamily="34" charset="0"/>
              <a:buChar char="​"/>
              <a:defRPr sz="2800">
                <a:latin typeface="+mj-lt"/>
                <a:ea typeface="+mj-ea"/>
              </a:defRPr>
            </a:lvl8pPr>
            <a:lvl9pPr marL="0" indent="0">
              <a:lnSpc>
                <a:spcPct val="100000"/>
              </a:lnSpc>
              <a:spcBef>
                <a:spcPts val="0"/>
              </a:spcBef>
              <a:spcAft>
                <a:spcPts val="0"/>
              </a:spcAft>
              <a:buFont typeface="Arial" panose="020B0604020202020204" pitchFamily="34" charset="0"/>
              <a:buChar char="​"/>
              <a:defRPr sz="2800">
                <a:latin typeface="+mj-lt"/>
                <a:ea typeface="+mj-ea"/>
              </a:defRPr>
            </a:lvl9pPr>
          </a:lstStyle>
          <a:p>
            <a:pPr lvl="0"/>
            <a:r>
              <a:rPr dirty="0" smtClean="0"/>
              <a:t>Click to add section title</a:t>
            </a:r>
          </a:p>
        </p:txBody>
      </p:sp>
      <p:sp>
        <p:nvSpPr>
          <p:cNvPr id="7" name="SectionNumber"/>
          <p:cNvSpPr>
            <a:spLocks noGrp="1"/>
          </p:cNvSpPr>
          <p:nvPr>
            <p:ph type="body" sz="quarter" idx="12" hasCustomPrompt="1"/>
          </p:nvPr>
        </p:nvSpPr>
        <p:spPr bwMode="gray">
          <a:xfrm>
            <a:off x="457201" y="2934395"/>
            <a:ext cx="2422179" cy="1007181"/>
          </a:xfrm>
          <a:prstGeom prst="rect">
            <a:avLst/>
          </a:prstGeom>
        </p:spPr>
        <p:txBody>
          <a:bodyPr lIns="0" tIns="72000" rIns="0" bIns="72000"/>
          <a:lstStyle>
            <a:lvl1pPr marL="0" indent="0" algn="r" fontAlgn="base">
              <a:lnSpc>
                <a:spcPct val="100000"/>
              </a:lnSpc>
              <a:spcBef>
                <a:spcPct val="0"/>
              </a:spcBef>
              <a:spcAft>
                <a:spcPct val="0"/>
              </a:spcAft>
              <a:buNone/>
              <a:defRPr sz="2700" b="1" kern="0" baseline="0">
                <a:solidFill>
                  <a:schemeClr val="accent3"/>
                </a:solidFill>
                <a:latin typeface="+mj-lt"/>
                <a:ea typeface="+mj-ea"/>
              </a:defRPr>
            </a:lvl1pPr>
            <a:lvl2pPr marL="0" indent="0" algn="r" fontAlgn="base">
              <a:lnSpc>
                <a:spcPct val="100000"/>
              </a:lnSpc>
              <a:spcBef>
                <a:spcPct val="0"/>
              </a:spcBef>
              <a:spcAft>
                <a:spcPct val="0"/>
              </a:spcAft>
              <a:buNone/>
              <a:defRPr sz="2800" kern="0" baseline="0">
                <a:solidFill>
                  <a:schemeClr val="accent3"/>
                </a:solidFill>
                <a:latin typeface="+mj-lt"/>
                <a:ea typeface="+mj-ea"/>
              </a:defRPr>
            </a:lvl2pPr>
            <a:lvl3pPr marL="0" indent="0" algn="r" fontAlgn="base">
              <a:lnSpc>
                <a:spcPct val="100000"/>
              </a:lnSpc>
              <a:spcBef>
                <a:spcPct val="0"/>
              </a:spcBef>
              <a:spcAft>
                <a:spcPct val="0"/>
              </a:spcAft>
              <a:buNone/>
              <a:defRPr sz="2800" kern="0" baseline="0">
                <a:solidFill>
                  <a:schemeClr val="accent3"/>
                </a:solidFill>
                <a:latin typeface="+mj-lt"/>
                <a:ea typeface="+mj-ea"/>
              </a:defRPr>
            </a:lvl3pPr>
            <a:lvl4pPr marL="0" indent="0" algn="r" fontAlgn="base">
              <a:lnSpc>
                <a:spcPct val="100000"/>
              </a:lnSpc>
              <a:spcBef>
                <a:spcPct val="0"/>
              </a:spcBef>
              <a:spcAft>
                <a:spcPct val="0"/>
              </a:spcAft>
              <a:buNone/>
              <a:defRPr sz="2800" kern="0" baseline="0">
                <a:solidFill>
                  <a:schemeClr val="accent3"/>
                </a:solidFill>
                <a:latin typeface="+mj-lt"/>
                <a:ea typeface="+mj-ea"/>
              </a:defRPr>
            </a:lvl4pPr>
            <a:lvl5pPr marL="0" indent="0" algn="r" fontAlgn="base">
              <a:lnSpc>
                <a:spcPct val="100000"/>
              </a:lnSpc>
              <a:spcBef>
                <a:spcPct val="0"/>
              </a:spcBef>
              <a:spcAft>
                <a:spcPct val="0"/>
              </a:spcAft>
              <a:buNone/>
              <a:defRPr sz="2800" kern="0" baseline="0">
                <a:solidFill>
                  <a:schemeClr val="accent3"/>
                </a:solidFill>
                <a:latin typeface="+mj-lt"/>
                <a:ea typeface="+mj-ea"/>
              </a:defRPr>
            </a:lvl5pPr>
            <a:lvl6pPr marL="0" indent="0" algn="r" fontAlgn="base">
              <a:lnSpc>
                <a:spcPct val="100000"/>
              </a:lnSpc>
              <a:spcBef>
                <a:spcPct val="0"/>
              </a:spcBef>
              <a:spcAft>
                <a:spcPct val="0"/>
              </a:spcAft>
              <a:buNone/>
              <a:defRPr sz="2800" kern="0" baseline="0">
                <a:solidFill>
                  <a:schemeClr val="accent3"/>
                </a:solidFill>
                <a:latin typeface="+mj-lt"/>
                <a:ea typeface="+mj-ea"/>
              </a:defRPr>
            </a:lvl6pPr>
            <a:lvl7pPr marL="0" indent="0" algn="r" fontAlgn="base">
              <a:lnSpc>
                <a:spcPct val="100000"/>
              </a:lnSpc>
              <a:spcBef>
                <a:spcPct val="0"/>
              </a:spcBef>
              <a:spcAft>
                <a:spcPct val="0"/>
              </a:spcAft>
              <a:buNone/>
              <a:defRPr sz="2800" kern="0" baseline="0">
                <a:solidFill>
                  <a:schemeClr val="accent3"/>
                </a:solidFill>
                <a:latin typeface="+mj-lt"/>
                <a:ea typeface="+mj-ea"/>
              </a:defRPr>
            </a:lvl7pPr>
            <a:lvl8pPr marL="0" indent="0" algn="r" fontAlgn="base">
              <a:lnSpc>
                <a:spcPct val="100000"/>
              </a:lnSpc>
              <a:spcBef>
                <a:spcPct val="0"/>
              </a:spcBef>
              <a:spcAft>
                <a:spcPct val="0"/>
              </a:spcAft>
              <a:buNone/>
              <a:defRPr sz="2800" kern="0" baseline="0">
                <a:solidFill>
                  <a:schemeClr val="accent3"/>
                </a:solidFill>
                <a:latin typeface="+mj-lt"/>
                <a:ea typeface="+mj-ea"/>
              </a:defRPr>
            </a:lvl8pPr>
            <a:lvl9pPr marL="0" indent="0" algn="r" fontAlgn="base">
              <a:lnSpc>
                <a:spcPct val="100000"/>
              </a:lnSpc>
              <a:spcBef>
                <a:spcPct val="0"/>
              </a:spcBef>
              <a:spcAft>
                <a:spcPct val="0"/>
              </a:spcAft>
              <a:buNone/>
              <a:defRPr sz="2800" kern="0" baseline="0">
                <a:solidFill>
                  <a:schemeClr val="accent3"/>
                </a:solidFill>
                <a:latin typeface="+mj-lt"/>
                <a:ea typeface="+mj-ea"/>
              </a:defRPr>
            </a:lvl9pPr>
          </a:lstStyle>
          <a:p>
            <a:pPr lvl="0"/>
            <a:r>
              <a:rPr dirty="0" smtClean="0"/>
              <a:t>Section #</a:t>
            </a:r>
          </a:p>
        </p:txBody>
      </p:sp>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23011" y="78086"/>
            <a:ext cx="301372" cy="382695"/>
          </a:xfrm>
          <a:prstGeom prst="rect">
            <a:avLst/>
          </a:prstGeom>
        </p:spPr>
      </p:pic>
      <p:pic>
        <p:nvPicPr>
          <p:cNvPr id="9" name="Picture 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45080" y="9042"/>
            <a:ext cx="1581229" cy="474374"/>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 y="228452"/>
            <a:ext cx="5321729" cy="6629548"/>
          </a:xfrm>
          <a:prstGeom prst="rect">
            <a:avLst/>
          </a:prstGeom>
        </p:spPr>
      </p:pic>
    </p:spTree>
    <p:extLst>
      <p:ext uri="{BB962C8B-B14F-4D97-AF65-F5344CB8AC3E}">
        <p14:creationId xmlns:p14="http://schemas.microsoft.com/office/powerpoint/2010/main" val="377111101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2 columns">
    <p:spTree>
      <p:nvGrpSpPr>
        <p:cNvPr id="1" name=""/>
        <p:cNvGrpSpPr/>
        <p:nvPr/>
      </p:nvGrpSpPr>
      <p:grpSpPr>
        <a:xfrm>
          <a:off x="0" y="0"/>
          <a:ext cx="0" cy="0"/>
          <a:chOff x="0" y="0"/>
          <a:chExt cx="0" cy="0"/>
        </a:xfrm>
      </p:grpSpPr>
      <p:sp>
        <p:nvSpPr>
          <p:cNvPr id="26" name="Content Right"/>
          <p:cNvSpPr>
            <a:spLocks noGrp="1"/>
          </p:cNvSpPr>
          <p:nvPr>
            <p:ph sz="quarter" idx="12"/>
          </p:nvPr>
        </p:nvSpPr>
        <p:spPr>
          <a:xfrm>
            <a:off x="5029200" y="1399032"/>
            <a:ext cx="4114800" cy="4928616"/>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4" name="Content Left"/>
          <p:cNvSpPr>
            <a:spLocks noGrp="1"/>
          </p:cNvSpPr>
          <p:nvPr>
            <p:ph sz="quarter" idx="11"/>
          </p:nvPr>
        </p:nvSpPr>
        <p:spPr>
          <a:xfrm>
            <a:off x="457201" y="1399032"/>
            <a:ext cx="4114800" cy="4928616"/>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5"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7"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22091163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2 columns with heading">
    <p:spTree>
      <p:nvGrpSpPr>
        <p:cNvPr id="1" name=""/>
        <p:cNvGrpSpPr/>
        <p:nvPr/>
      </p:nvGrpSpPr>
      <p:grpSpPr>
        <a:xfrm>
          <a:off x="0" y="0"/>
          <a:ext cx="0" cy="0"/>
          <a:chOff x="0" y="0"/>
          <a:chExt cx="0" cy="0"/>
        </a:xfrm>
      </p:grpSpPr>
      <p:sp>
        <p:nvSpPr>
          <p:cNvPr id="26" name="Content Right"/>
          <p:cNvSpPr>
            <a:spLocks noGrp="1"/>
          </p:cNvSpPr>
          <p:nvPr>
            <p:ph sz="quarter" idx="12"/>
          </p:nvPr>
        </p:nvSpPr>
        <p:spPr>
          <a:xfrm>
            <a:off x="5029200" y="1883664"/>
            <a:ext cx="4114800"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7" name="Heading Right"/>
          <p:cNvSpPr>
            <a:spLocks noGrp="1"/>
          </p:cNvSpPr>
          <p:nvPr>
            <p:ph type="body" sz="quarter" idx="13" hasCustomPrompt="1"/>
          </p:nvPr>
        </p:nvSpPr>
        <p:spPr>
          <a:xfrm>
            <a:off x="5029200" y="1399032"/>
            <a:ext cx="4114800"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4" name="Content Left"/>
          <p:cNvSpPr>
            <a:spLocks noGrp="1"/>
          </p:cNvSpPr>
          <p:nvPr>
            <p:ph sz="quarter" idx="11"/>
          </p:nvPr>
        </p:nvSpPr>
        <p:spPr>
          <a:xfrm>
            <a:off x="457201" y="1883664"/>
            <a:ext cx="4114800" cy="4443984"/>
          </a:xfrm>
          <a:prstGeom prst="rect">
            <a:avLst/>
          </a:prstGeom>
        </p:spPr>
        <p:txBody>
          <a:bodyPr vert="horz" lIns="0" tIns="0" rIns="0" bIns="0" rtlCol="0">
            <a:noAutofit/>
          </a:bodyPr>
          <a:lstStyle>
            <a:lvl1pPr>
              <a:defRPr sz="1200" dirty="0" smtClean="0"/>
            </a:lvl1pPr>
            <a:lvl2pPr>
              <a:defRPr sz="1200" dirty="0" smtClean="0"/>
            </a:lvl2pPr>
            <a:lvl3pPr>
              <a:defRPr sz="1200" dirty="0" smtClean="0"/>
            </a:lvl3pPr>
            <a:lvl4pPr>
              <a:defRPr sz="1200" dirty="0" smtClean="0"/>
            </a:lvl4pPr>
            <a:lvl5pPr>
              <a:defRPr sz="1200" dirty="0" smtClean="0"/>
            </a:lvl5pPr>
            <a:lvl6pPr>
              <a:defRPr sz="1200" dirty="0" smtClean="0"/>
            </a:lvl6pPr>
            <a:lvl7pPr>
              <a:defRPr sz="1200" dirty="0" smtClean="0"/>
            </a:lvl7pPr>
            <a:lvl8pPr>
              <a:defRPr sz="1200" dirty="0" smtClean="0"/>
            </a:lvl8pPr>
            <a:lvl9pPr>
              <a:defRPr sz="1200" dirty="0" smtClean="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smtClean="0"/>
          </a:p>
        </p:txBody>
      </p:sp>
      <p:sp>
        <p:nvSpPr>
          <p:cNvPr id="22" name="Heading Left"/>
          <p:cNvSpPr>
            <a:spLocks noGrp="1"/>
          </p:cNvSpPr>
          <p:nvPr>
            <p:ph type="body" sz="quarter" idx="10" hasCustomPrompt="1"/>
          </p:nvPr>
        </p:nvSpPr>
        <p:spPr>
          <a:xfrm>
            <a:off x="457201" y="1399032"/>
            <a:ext cx="4114800" cy="365760"/>
          </a:xfrm>
          <a:prstGeom prst="rect">
            <a:avLst/>
          </a:prstGeom>
        </p:spPr>
        <p:txBody>
          <a:bodyPr/>
          <a:lstStyle>
            <a:lvl1pPr marL="0" indent="0">
              <a:spcBef>
                <a:spcPts val="0"/>
              </a:spcBef>
              <a:buFont typeface="Arial" panose="020B0604020202020204" pitchFamily="34" charset="0"/>
              <a:buChar char="​"/>
              <a:defRPr sz="1200" b="1" baseline="0">
                <a:solidFill>
                  <a:schemeClr val="accent1"/>
                </a:solidFill>
                <a:latin typeface="+mj-lt"/>
                <a:ea typeface="+mj-ea"/>
              </a:defRPr>
            </a:lvl1pPr>
            <a:lvl2pPr marL="0" indent="0">
              <a:spcBef>
                <a:spcPts val="0"/>
              </a:spcBef>
              <a:buFont typeface="Arial" panose="020B0604020202020204" pitchFamily="34" charset="0"/>
              <a:buChar char="​"/>
              <a:defRPr sz="1200" baseline="0">
                <a:solidFill>
                  <a:schemeClr val="accent1"/>
                </a:solidFill>
                <a:latin typeface="+mj-lt"/>
                <a:ea typeface="+mj-ea"/>
              </a:defRPr>
            </a:lvl2pPr>
            <a:lvl3pPr marL="0" indent="0">
              <a:spcBef>
                <a:spcPts val="0"/>
              </a:spcBef>
              <a:buFont typeface="Arial" panose="020B0604020202020204" pitchFamily="34" charset="0"/>
              <a:buChar char="​"/>
              <a:defRPr sz="1200" baseline="0"/>
            </a:lvl3pPr>
            <a:lvl4pPr marL="0" indent="0">
              <a:spcBef>
                <a:spcPts val="0"/>
              </a:spcBef>
              <a:buFont typeface="Arial" panose="020B0604020202020204" pitchFamily="34" charset="0"/>
              <a:buChar char="​"/>
              <a:defRPr sz="1200" baseline="0"/>
            </a:lvl4pPr>
            <a:lvl5pPr marL="0" indent="0">
              <a:spcBef>
                <a:spcPts val="0"/>
              </a:spcBef>
              <a:buFont typeface="Arial" panose="020B0604020202020204" pitchFamily="34" charset="0"/>
              <a:buChar char="​"/>
              <a:defRPr sz="1200" baseline="0"/>
            </a:lvl5pPr>
            <a:lvl6pPr marL="0" indent="0">
              <a:spcBef>
                <a:spcPts val="0"/>
              </a:spcBef>
              <a:buFont typeface="Arial" panose="020B0604020202020204" pitchFamily="34" charset="0"/>
              <a:buChar char="​"/>
              <a:defRPr sz="1200" baseline="0"/>
            </a:lvl6pPr>
            <a:lvl7pPr marL="0" indent="0">
              <a:spcBef>
                <a:spcPts val="0"/>
              </a:spcBef>
              <a:buFont typeface="Arial" panose="020B0604020202020204" pitchFamily="34" charset="0"/>
              <a:buChar char="​"/>
              <a:defRPr sz="1200" baseline="0"/>
            </a:lvl7pPr>
            <a:lvl8pPr marL="0" indent="0">
              <a:spcBef>
                <a:spcPts val="0"/>
              </a:spcBef>
              <a:buFont typeface="Arial" panose="020B0604020202020204" pitchFamily="34" charset="0"/>
              <a:buChar char="​"/>
              <a:defRPr sz="1200" baseline="0"/>
            </a:lvl8pPr>
            <a:lvl9pPr marL="0" indent="0">
              <a:spcBef>
                <a:spcPts val="0"/>
              </a:spcBef>
              <a:buFont typeface="Arial" panose="020B0604020202020204" pitchFamily="34" charset="0"/>
              <a:buChar char="​"/>
              <a:defRPr sz="1200" baseline="0"/>
            </a:lvl9pPr>
          </a:lstStyle>
          <a:p>
            <a:pPr lvl="0"/>
            <a:r>
              <a:rPr dirty="0" smtClean="0"/>
              <a:t>Heading 12 pt</a:t>
            </a:r>
          </a:p>
          <a:p>
            <a:pPr lvl="1"/>
            <a:r>
              <a:rPr dirty="0" smtClean="0"/>
              <a:t>Subheading 12 pt</a:t>
            </a:r>
          </a:p>
        </p:txBody>
      </p:sp>
      <p:sp>
        <p:nvSpPr>
          <p:cNvPr id="2" name="Title"/>
          <p:cNvSpPr>
            <a:spLocks noGrp="1"/>
          </p:cNvSpPr>
          <p:nvPr>
            <p:ph type="title"/>
          </p:nvPr>
        </p:nvSpPr>
        <p:spPr>
          <a:xfrm>
            <a:off x="457201" y="426912"/>
            <a:ext cx="8686800" cy="758952"/>
          </a:xfrm>
          <a:prstGeom prst="rect">
            <a:avLst/>
          </a:prstGeom>
        </p:spPr>
        <p:txBody>
          <a:bodyPr/>
          <a:lstStyle/>
          <a:p>
            <a:r>
              <a:rPr lang="en-US" smtClean="0"/>
              <a:t>Click to edit Master title style</a:t>
            </a:r>
            <a:endParaRPr smtClean="0"/>
          </a:p>
        </p:txBody>
      </p:sp>
      <p:sp>
        <p:nvSpPr>
          <p:cNvPr id="7" name="Footer Placeholder 4"/>
          <p:cNvSpPr>
            <a:spLocks noGrp="1"/>
          </p:cNvSpPr>
          <p:nvPr>
            <p:ph type="ftr" sz="quarter" idx="3"/>
          </p:nvPr>
        </p:nvSpPr>
        <p:spPr>
          <a:xfrm>
            <a:off x="3029150" y="6356617"/>
            <a:ext cx="3085703" cy="365125"/>
          </a:xfrm>
          <a:prstGeom prst="rect">
            <a:avLst/>
          </a:prstGeom>
        </p:spPr>
        <p:txBody>
          <a:bodyPr/>
          <a:lstStyle>
            <a:lvl1pPr algn="ctr">
              <a:defRPr sz="1000"/>
            </a:lvl1pPr>
          </a:lstStyle>
          <a:p>
            <a:endParaRPr lang="en-US"/>
          </a:p>
        </p:txBody>
      </p:sp>
      <p:sp>
        <p:nvSpPr>
          <p:cNvPr id="9" name="SlideNumber"/>
          <p:cNvSpPr txBox="1">
            <a:spLocks/>
          </p:cNvSpPr>
          <p:nvPr>
            <p:custDataLst>
              <p:tags r:id="rId1"/>
            </p:custDataLst>
          </p:nvPr>
        </p:nvSpPr>
        <p:spPr bwMode="gray">
          <a:xfrm>
            <a:off x="8986906" y="6547104"/>
            <a:ext cx="157094" cy="153888"/>
          </a:xfrm>
          <a:prstGeom prst="rect">
            <a:avLst/>
          </a:prstGeom>
          <a:noFill/>
          <a:ln w="6350" cmpd="sng">
            <a:noFill/>
            <a:prstDash val="solid"/>
          </a:ln>
          <a:extLst/>
        </p:spPr>
        <p:txBody>
          <a:bodyPr wrap="none" lIns="0" tIns="0" rIns="0" bIns="0" rtlCol="0" anchor="b">
            <a:spAutoFit/>
          </a:bodyPr>
          <a:lstStyle/>
          <a:p>
            <a:pPr marL="0" indent="0" algn="r" defTabSz="914400"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400"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41236787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1.xml"/><Relationship Id="rId35"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0"/>
            </p:custDataLst>
            <p:extLst>
              <p:ext uri="{D42A27DB-BD31-4B8C-83A1-F6EECF244321}">
                <p14:modId xmlns:p14="http://schemas.microsoft.com/office/powerpoint/2010/main" val="2281392556"/>
              </p:ext>
            </p:extLst>
          </p:nvPr>
        </p:nvGraphicFramePr>
        <p:xfrm>
          <a:off x="1668" y="1591"/>
          <a:ext cx="1666" cy="1587"/>
        </p:xfrm>
        <a:graphic>
          <a:graphicData uri="http://schemas.openxmlformats.org/presentationml/2006/ole">
            <mc:AlternateContent xmlns:mc="http://schemas.openxmlformats.org/markup-compatibility/2006">
              <mc:Choice xmlns:v="urn:schemas-microsoft-com:vml" Requires="v">
                <p:oleObj spid="_x0000_s1076" name="think-cell Slide" r:id="rId31" imgW="216" imgH="216" progId="TCLayout.ActiveDocument.1">
                  <p:embed/>
                </p:oleObj>
              </mc:Choice>
              <mc:Fallback>
                <p:oleObj name="think-cell Slide" r:id="rId31" imgW="216" imgH="216" progId="TCLayout.ActiveDocument.1">
                  <p:embed/>
                  <p:pic>
                    <p:nvPicPr>
                      <p:cNvPr id="0" name=""/>
                      <p:cNvPicPr/>
                      <p:nvPr/>
                    </p:nvPicPr>
                    <p:blipFill>
                      <a:blip r:embed="rId32"/>
                      <a:stretch>
                        <a:fillRect/>
                      </a:stretch>
                    </p:blipFill>
                    <p:spPr>
                      <a:xfrm>
                        <a:off x="1668" y="1591"/>
                        <a:ext cx="1666" cy="1587"/>
                      </a:xfrm>
                      <a:prstGeom prst="rect">
                        <a:avLst/>
                      </a:prstGeom>
                    </p:spPr>
                  </p:pic>
                </p:oleObj>
              </mc:Fallback>
            </mc:AlternateContent>
          </a:graphicData>
        </a:graphic>
      </p:graphicFrame>
      <p:pic>
        <p:nvPicPr>
          <p:cNvPr id="13" name="Picture 12" descr="AA_WhiteBCKGRND_.jpg"/>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0" y="0"/>
            <a:ext cx="9601200" cy="6858000"/>
          </a:xfrm>
          <a:prstGeom prst="rect">
            <a:avLst/>
          </a:prstGeom>
        </p:spPr>
      </p:pic>
      <p:pic>
        <p:nvPicPr>
          <p:cNvPr id="12" name="Picture 11"/>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7623011" y="78086"/>
            <a:ext cx="301372" cy="382695"/>
          </a:xfrm>
          <a:prstGeom prst="rect">
            <a:avLst/>
          </a:prstGeom>
        </p:spPr>
      </p:pic>
      <p:pic>
        <p:nvPicPr>
          <p:cNvPr id="14" name="Picture 13"/>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7945080" y="9042"/>
            <a:ext cx="1581229" cy="474374"/>
          </a:xfrm>
          <a:prstGeom prst="rect">
            <a:avLst/>
          </a:prstGeom>
        </p:spPr>
      </p:pic>
      <p:sp>
        <p:nvSpPr>
          <p:cNvPr id="10" name="Footer Placeholder 4"/>
          <p:cNvSpPr>
            <a:spLocks noGrp="1"/>
          </p:cNvSpPr>
          <p:nvPr>
            <p:ph type="ftr" sz="quarter" idx="3"/>
          </p:nvPr>
        </p:nvSpPr>
        <p:spPr>
          <a:xfrm>
            <a:off x="3029150" y="6356617"/>
            <a:ext cx="3085703" cy="365125"/>
          </a:xfrm>
          <a:prstGeom prst="rect">
            <a:avLst/>
          </a:prstGeom>
        </p:spPr>
        <p:txBody>
          <a:bodyPr/>
          <a:lstStyle>
            <a:lvl1pPr algn="ctr">
              <a:defRPr sz="1000">
                <a:solidFill>
                  <a:schemeClr val="tx1">
                    <a:lumMod val="65000"/>
                    <a:lumOff val="35000"/>
                  </a:schemeClr>
                </a:solidFill>
              </a:defRPr>
            </a:lvl1pPr>
          </a:lstStyle>
          <a:p>
            <a:endParaRPr lang="en-US"/>
          </a:p>
        </p:txBody>
      </p:sp>
      <p:sp>
        <p:nvSpPr>
          <p:cNvPr id="20" name="BodyText"/>
          <p:cNvSpPr>
            <a:spLocks noGrp="1"/>
          </p:cNvSpPr>
          <p:nvPr>
            <p:ph type="body" idx="1"/>
          </p:nvPr>
        </p:nvSpPr>
        <p:spPr>
          <a:xfrm>
            <a:off x="457201" y="1399032"/>
            <a:ext cx="8686800" cy="4928616"/>
          </a:xfrm>
          <a:prstGeom prst="rect">
            <a:avLst/>
          </a:prstGeom>
        </p:spPr>
        <p:txBody>
          <a:bodyPr vert="horz" lIns="0" tIns="0" rIns="0" bIns="0" rtlCol="0">
            <a:noAutofit/>
          </a:bodyPr>
          <a:lstStyle/>
          <a:p>
            <a:pPr marL="180000" marR="0" lvl="0" indent="-1800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en-US" sz="1400" b="0" i="0" u="none" strike="noStrike" kern="0" cap="none" spc="0" normalizeH="0" baseline="0" noProof="0" smtClean="0">
                <a:ln>
                  <a:noFill/>
                </a:ln>
                <a:solidFill>
                  <a:srgbClr val="000000"/>
                </a:solidFill>
                <a:effectLst/>
                <a:uLnTx/>
                <a:uFillTx/>
                <a:latin typeface="+mn-lt"/>
                <a:ea typeface="+mn-ea"/>
                <a:cs typeface="+mn-cs"/>
              </a:rPr>
              <a:t>Click to edit Master text styles</a:t>
            </a:r>
          </a:p>
          <a:p>
            <a:pPr marL="180000" marR="0" lvl="1" indent="-1800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en-US" sz="1400" b="0" i="0" u="none" strike="noStrike" kern="0" cap="none" spc="0" normalizeH="0" baseline="0" noProof="0" smtClean="0">
                <a:ln>
                  <a:noFill/>
                </a:ln>
                <a:solidFill>
                  <a:srgbClr val="000000"/>
                </a:solidFill>
                <a:effectLst/>
                <a:uLnTx/>
                <a:uFillTx/>
                <a:latin typeface="+mn-lt"/>
                <a:ea typeface="+mn-ea"/>
                <a:cs typeface="+mn-cs"/>
              </a:rPr>
              <a:t>Second level</a:t>
            </a:r>
          </a:p>
          <a:p>
            <a:pPr marL="180000" marR="0" lvl="2" indent="-1800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en-US" sz="1400" b="0" i="0" u="none" strike="noStrike" kern="0" cap="none" spc="0" normalizeH="0" baseline="0" noProof="0" smtClean="0">
                <a:ln>
                  <a:noFill/>
                </a:ln>
                <a:solidFill>
                  <a:srgbClr val="000000"/>
                </a:solidFill>
                <a:effectLst/>
                <a:uLnTx/>
                <a:uFillTx/>
                <a:latin typeface="+mn-lt"/>
                <a:ea typeface="+mn-ea"/>
                <a:cs typeface="+mn-cs"/>
              </a:rPr>
              <a:t>Third level</a:t>
            </a:r>
          </a:p>
          <a:p>
            <a:pPr marL="180000" marR="0" lvl="3" indent="-1800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en-US" sz="1400" b="0" i="0" u="none" strike="noStrike" kern="0" cap="none" spc="0" normalizeH="0" baseline="0" noProof="0" smtClean="0">
                <a:ln>
                  <a:noFill/>
                </a:ln>
                <a:solidFill>
                  <a:srgbClr val="000000"/>
                </a:solidFill>
                <a:effectLst/>
                <a:uLnTx/>
                <a:uFillTx/>
                <a:latin typeface="+mn-lt"/>
                <a:ea typeface="+mn-ea"/>
                <a:cs typeface="+mn-cs"/>
              </a:rPr>
              <a:t>Fourth level</a:t>
            </a:r>
          </a:p>
          <a:p>
            <a:pPr marL="180000" marR="0" lvl="4" indent="-1800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a:pPr>
            <a:r>
              <a:rPr kumimoji="0" lang="en-US" sz="1400" b="0" i="0" u="none" strike="noStrike" kern="0" cap="none" spc="0" normalizeH="0" baseline="0" noProof="0" smtClean="0">
                <a:ln>
                  <a:noFill/>
                </a:ln>
                <a:solidFill>
                  <a:srgbClr val="000000"/>
                </a:solidFill>
                <a:effectLst/>
                <a:uLnTx/>
                <a:uFillTx/>
                <a:latin typeface="+mn-lt"/>
                <a:ea typeface="+mn-ea"/>
                <a:cs typeface="+mn-cs"/>
              </a:rPr>
              <a:t>Fifth level</a:t>
            </a:r>
            <a:endParaRPr kumimoji="0" lang="en-US" sz="14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22" name="Title"/>
          <p:cNvSpPr>
            <a:spLocks noGrp="1"/>
          </p:cNvSpPr>
          <p:nvPr>
            <p:ph type="title"/>
          </p:nvPr>
        </p:nvSpPr>
        <p:spPr>
          <a:xfrm>
            <a:off x="457201" y="426912"/>
            <a:ext cx="8686800" cy="758952"/>
          </a:xfrm>
          <a:prstGeom prst="rect">
            <a:avLst/>
          </a:prstGeom>
        </p:spPr>
        <p:txBody>
          <a:bodyPr vert="horz" lIns="0" tIns="0" rIns="0" bIns="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126430211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716" r:id="rId24"/>
    <p:sldLayoutId id="2147483729" r:id="rId25"/>
    <p:sldLayoutId id="2147483702" r:id="rId26"/>
    <p:sldLayoutId id="2147483715" r:id="rId27"/>
  </p:sldLayoutIdLst>
  <p:timing>
    <p:tnLst>
      <p:par>
        <p:cTn id="1" dur="indefinite" restart="never" nodeType="tmRoot"/>
      </p:par>
    </p:tnLst>
  </p:timing>
  <p:txStyles>
    <p:titleStyle>
      <a:lvl1pPr algn="l" defTabSz="640080" rtl="0" eaLnBrk="1" latinLnBrk="0" hangingPunct="1">
        <a:lnSpc>
          <a:spcPct val="90000"/>
        </a:lnSpc>
        <a:spcBef>
          <a:spcPct val="0"/>
        </a:spcBef>
        <a:buNone/>
        <a:defRPr sz="2000" b="1" i="1" kern="1200">
          <a:solidFill>
            <a:schemeClr val="tx1">
              <a:lumMod val="65000"/>
              <a:lumOff val="35000"/>
            </a:schemeClr>
          </a:solidFill>
          <a:latin typeface="Arial" charset="0"/>
          <a:ea typeface="Arial" charset="0"/>
          <a:cs typeface="Arial" charset="0"/>
        </a:defRPr>
      </a:lvl1pPr>
    </p:titleStyle>
    <p:bodyStyle>
      <a:lvl1pPr marL="180000" marR="0" indent="-1800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defRPr lang="en-US" sz="1400" kern="0" baseline="0" dirty="0" smtClean="0">
          <a:solidFill>
            <a:schemeClr val="tx1">
              <a:lumMod val="65000"/>
              <a:lumOff val="35000"/>
            </a:schemeClr>
          </a:solidFill>
          <a:latin typeface="+mn-lt"/>
          <a:ea typeface="+mn-ea"/>
          <a:cs typeface="+mn-cs"/>
        </a:defRPr>
      </a:lvl1pPr>
      <a:lvl2pPr marL="360000" marR="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lang="en-US" sz="1400" kern="0" baseline="0" dirty="0" smtClean="0">
          <a:solidFill>
            <a:schemeClr val="tx1">
              <a:lumMod val="65000"/>
              <a:lumOff val="35000"/>
            </a:schemeClr>
          </a:solidFill>
          <a:latin typeface="+mn-lt"/>
          <a:ea typeface="+mn-ea"/>
          <a:cs typeface="+mn-cs"/>
        </a:defRPr>
      </a:lvl2pPr>
      <a:lvl3pPr marL="540000" marR="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lang="en-US" sz="1400" kern="0" baseline="0" dirty="0" smtClean="0">
          <a:solidFill>
            <a:schemeClr val="tx1">
              <a:lumMod val="65000"/>
              <a:lumOff val="35000"/>
            </a:schemeClr>
          </a:solidFill>
          <a:latin typeface="+mn-lt"/>
          <a:ea typeface="+mn-ea"/>
          <a:cs typeface="+mn-cs"/>
        </a:defRPr>
      </a:lvl3pPr>
      <a:lvl4pPr marL="720000" marR="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lang="en-US" sz="1400" kern="0" baseline="0" dirty="0" smtClean="0">
          <a:solidFill>
            <a:schemeClr val="tx1">
              <a:lumMod val="65000"/>
              <a:lumOff val="35000"/>
            </a:schemeClr>
          </a:solidFill>
          <a:latin typeface="+mn-lt"/>
          <a:ea typeface="+mn-ea"/>
          <a:cs typeface="+mn-cs"/>
        </a:defRPr>
      </a:lvl4pPr>
      <a:lvl5pPr marL="900000" marR="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lang="en-US" sz="1400" kern="0" baseline="0" dirty="0" smtClean="0">
          <a:solidFill>
            <a:schemeClr val="tx1">
              <a:lumMod val="65000"/>
              <a:lumOff val="35000"/>
            </a:schemeClr>
          </a:solidFill>
          <a:latin typeface="+mn-lt"/>
          <a:ea typeface="+mn-ea"/>
          <a:cs typeface="+mn-cs"/>
        </a:defRPr>
      </a:lvl5pPr>
      <a:lvl6pPr marL="1760220" indent="-160020" algn="l" defTabSz="640080" rtl="0" eaLnBrk="1" latinLnBrk="0" hangingPunct="1">
        <a:lnSpc>
          <a:spcPct val="90000"/>
        </a:lnSpc>
        <a:spcBef>
          <a:spcPts val="350"/>
        </a:spcBef>
        <a:buFont typeface="Arial"/>
        <a:buChar char="•"/>
        <a:defRPr sz="1300" kern="1200">
          <a:solidFill>
            <a:schemeClr val="tx1"/>
          </a:solidFill>
          <a:latin typeface="+mn-lt"/>
          <a:ea typeface="+mn-ea"/>
          <a:cs typeface="+mn-cs"/>
        </a:defRPr>
      </a:lvl6pPr>
      <a:lvl7pPr marL="2080260" indent="-160020" algn="l" defTabSz="640080" rtl="0" eaLnBrk="1" latinLnBrk="0" hangingPunct="1">
        <a:lnSpc>
          <a:spcPct val="90000"/>
        </a:lnSpc>
        <a:spcBef>
          <a:spcPts val="350"/>
        </a:spcBef>
        <a:buFont typeface="Arial"/>
        <a:buChar char="•"/>
        <a:defRPr sz="1300" kern="1200">
          <a:solidFill>
            <a:schemeClr val="tx1"/>
          </a:solidFill>
          <a:latin typeface="+mn-lt"/>
          <a:ea typeface="+mn-ea"/>
          <a:cs typeface="+mn-cs"/>
        </a:defRPr>
      </a:lvl7pPr>
      <a:lvl8pPr marL="2400300" indent="-160020" algn="l" defTabSz="640080" rtl="0" eaLnBrk="1" latinLnBrk="0" hangingPunct="1">
        <a:lnSpc>
          <a:spcPct val="90000"/>
        </a:lnSpc>
        <a:spcBef>
          <a:spcPts val="350"/>
        </a:spcBef>
        <a:buFont typeface="Arial"/>
        <a:buChar char="•"/>
        <a:defRPr sz="1300" kern="1200">
          <a:solidFill>
            <a:schemeClr val="tx1"/>
          </a:solidFill>
          <a:latin typeface="+mn-lt"/>
          <a:ea typeface="+mn-ea"/>
          <a:cs typeface="+mn-cs"/>
        </a:defRPr>
      </a:lvl8pPr>
      <a:lvl9pPr marL="2720340" indent="-160020" algn="l" defTabSz="640080" rtl="0" eaLnBrk="1" latinLnBrk="0" hangingPunct="1">
        <a:lnSpc>
          <a:spcPct val="90000"/>
        </a:lnSpc>
        <a:spcBef>
          <a:spcPts val="350"/>
        </a:spcBef>
        <a:buFont typeface="Arial"/>
        <a:buChar char="•"/>
        <a:defRPr sz="13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6012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680960" y="0"/>
            <a:ext cx="192024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80060" y="274638"/>
            <a:ext cx="784098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80060" y="1600201"/>
            <a:ext cx="784098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80060" y="6422065"/>
            <a:ext cx="224028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9/4/2018</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280410" y="6422065"/>
            <a:ext cx="304038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561070" y="6422065"/>
            <a:ext cx="8001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600" dirty="0" smtClean="0"/>
              <a:t>Insert Title Here</a:t>
            </a:r>
            <a:endParaRPr lang="en-US" sz="3600" dirty="0"/>
          </a:p>
        </p:txBody>
      </p:sp>
      <p:sp>
        <p:nvSpPr>
          <p:cNvPr id="4" name="Text Placeholder 3"/>
          <p:cNvSpPr>
            <a:spLocks noGrp="1"/>
          </p:cNvSpPr>
          <p:nvPr>
            <p:ph type="body" sz="quarter" idx="14"/>
          </p:nvPr>
        </p:nvSpPr>
        <p:spPr>
          <a:xfrm>
            <a:off x="1447800" y="3581400"/>
            <a:ext cx="6377881" cy="507999"/>
          </a:xfrm>
        </p:spPr>
        <p:txBody>
          <a:bodyPr/>
          <a:lstStyle/>
          <a:p>
            <a:endParaRPr lang="en-US" sz="2400" dirty="0" smtClean="0"/>
          </a:p>
          <a:p>
            <a:pPr>
              <a:spcBef>
                <a:spcPts val="0"/>
              </a:spcBef>
            </a:pPr>
            <a:r>
              <a:rPr lang="en-US" sz="1600" dirty="0" smtClean="0"/>
              <a:t>Presented by:</a:t>
            </a:r>
          </a:p>
          <a:p>
            <a:pPr>
              <a:spcBef>
                <a:spcPts val="0"/>
              </a:spcBef>
            </a:pPr>
            <a:r>
              <a:rPr lang="en-US" sz="1600" dirty="0" smtClean="0"/>
              <a:t>Steve Abelman</a:t>
            </a:r>
          </a:p>
          <a:p>
            <a:pPr>
              <a:spcBef>
                <a:spcPts val="0"/>
              </a:spcBef>
            </a:pPr>
            <a:r>
              <a:rPr lang="en-US" sz="1600" dirty="0" smtClean="0"/>
              <a:t>Manager of Weather Technology, American Airlines</a:t>
            </a:r>
            <a:endParaRPr lang="en-US" sz="1600" dirty="0"/>
          </a:p>
        </p:txBody>
      </p:sp>
      <p:sp>
        <p:nvSpPr>
          <p:cNvPr id="5" name="Text Placeholder 4"/>
          <p:cNvSpPr>
            <a:spLocks noGrp="1"/>
          </p:cNvSpPr>
          <p:nvPr>
            <p:ph type="body" sz="quarter" idx="15"/>
          </p:nvPr>
        </p:nvSpPr>
        <p:spPr>
          <a:xfrm>
            <a:off x="4648200" y="5807336"/>
            <a:ext cx="4245322" cy="276999"/>
          </a:xfrm>
        </p:spPr>
        <p:txBody>
          <a:bodyPr/>
          <a:lstStyle/>
          <a:p>
            <a:r>
              <a:rPr lang="en-US" sz="1800" dirty="0" smtClean="0"/>
              <a:t>September 5, 2018</a:t>
            </a:r>
            <a:endParaRPr lang="en-US" sz="1800" dirty="0"/>
          </a:p>
        </p:txBody>
      </p:sp>
    </p:spTree>
    <p:extLst>
      <p:ext uri="{BB962C8B-B14F-4D97-AF65-F5344CB8AC3E}">
        <p14:creationId xmlns:p14="http://schemas.microsoft.com/office/powerpoint/2010/main" val="235027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ctr"/>
            <a:r>
              <a:rPr lang="en-US" sz="3200" b="1" i="1" dirty="0" smtClean="0"/>
              <a:t>How </a:t>
            </a:r>
            <a:r>
              <a:rPr lang="en-US" sz="3200" b="1" i="1" dirty="0"/>
              <a:t>Do We Meet These </a:t>
            </a:r>
            <a:r>
              <a:rPr lang="en-US" sz="3200" b="1" i="1" dirty="0" smtClean="0"/>
              <a:t>Objectives:</a:t>
            </a:r>
            <a:br>
              <a:rPr lang="en-US" sz="3200" b="1" i="1" dirty="0" smtClean="0"/>
            </a:br>
            <a:r>
              <a:rPr lang="en-US" sz="3200" b="1" i="1" dirty="0" smtClean="0">
                <a:solidFill>
                  <a:srgbClr val="FF0000"/>
                </a:solidFill>
              </a:rPr>
              <a:t>Improve Technology</a:t>
            </a:r>
            <a:endParaRPr lang="en-US" sz="3200" b="1" i="1" u="sng" dirty="0">
              <a:solidFill>
                <a:srgbClr val="FF0000"/>
              </a:solidFill>
            </a:endParaRPr>
          </a:p>
        </p:txBody>
      </p:sp>
      <p:sp>
        <p:nvSpPr>
          <p:cNvPr id="6" name="Content Placeholder 5"/>
          <p:cNvSpPr>
            <a:spLocks noGrp="1"/>
          </p:cNvSpPr>
          <p:nvPr>
            <p:ph sz="half" idx="1"/>
          </p:nvPr>
        </p:nvSpPr>
        <p:spPr/>
        <p:txBody>
          <a:bodyPr>
            <a:normAutofit fontScale="70000" lnSpcReduction="20000"/>
          </a:bodyPr>
          <a:lstStyle/>
          <a:p>
            <a:pPr marL="171450" indent="-171450"/>
            <a:r>
              <a:rPr lang="en-US" sz="2600" dirty="0" smtClean="0">
                <a:cs typeface="Arial" panose="020B0604020202020204" pitchFamily="34" charset="0"/>
              </a:rPr>
              <a:t>Increase TAPs equipped aircraft</a:t>
            </a:r>
          </a:p>
          <a:p>
            <a:pPr marL="571500" lvl="1" indent="-171450"/>
            <a:r>
              <a:rPr lang="en-US" sz="2300" dirty="0" smtClean="0">
                <a:cs typeface="Arial" panose="020B0604020202020204" pitchFamily="34" charset="0"/>
              </a:rPr>
              <a:t>Currently around 400 B737, B757, and B767 aircraft equipped with Turbulence Auto-PIREP system (TAPs) for objective turbulence measurement (</a:t>
            </a:r>
            <a:r>
              <a:rPr lang="en-US" sz="2300" dirty="0" err="1" smtClean="0">
                <a:cs typeface="Arial" panose="020B0604020202020204" pitchFamily="34" charset="0"/>
              </a:rPr>
              <a:t>RMSg</a:t>
            </a:r>
            <a:r>
              <a:rPr lang="en-US" sz="2300" dirty="0" smtClean="0">
                <a:cs typeface="Arial" panose="020B0604020202020204" pitchFamily="34" charset="0"/>
              </a:rPr>
              <a:t>)</a:t>
            </a:r>
          </a:p>
          <a:p>
            <a:pPr marL="571500" lvl="1" indent="-171450"/>
            <a:r>
              <a:rPr lang="en-US" sz="2300" dirty="0" smtClean="0">
                <a:cs typeface="Arial" panose="020B0604020202020204" pitchFamily="34" charset="0"/>
              </a:rPr>
              <a:t>Airbus fleet will double equipped aircraft to nearly 800 (early 2019?)</a:t>
            </a:r>
          </a:p>
          <a:p>
            <a:pPr marL="571500" lvl="1" indent="-171450"/>
            <a:r>
              <a:rPr lang="en-US" sz="2300" dirty="0" smtClean="0">
                <a:cs typeface="Arial" panose="020B0604020202020204" pitchFamily="34" charset="0"/>
              </a:rPr>
              <a:t>B777 fleet adds another 67 aircraft and fills badly needed international gaps (late 2018)</a:t>
            </a:r>
          </a:p>
          <a:p>
            <a:pPr marL="171450" indent="-171450"/>
            <a:r>
              <a:rPr lang="en-US" sz="2600" dirty="0" smtClean="0">
                <a:cs typeface="Arial" panose="020B0604020202020204" pitchFamily="34" charset="0"/>
              </a:rPr>
              <a:t>Calibrate TAPs reports to crew experience</a:t>
            </a:r>
          </a:p>
          <a:p>
            <a:pPr marL="571500" lvl="1" indent="-171450"/>
            <a:r>
              <a:rPr lang="en-US" sz="2300" dirty="0" smtClean="0">
                <a:cs typeface="Arial" panose="020B0604020202020204" pitchFamily="34" charset="0"/>
              </a:rPr>
              <a:t>While research was done to calibrate </a:t>
            </a:r>
            <a:r>
              <a:rPr lang="en-US" sz="2300" dirty="0" err="1" smtClean="0">
                <a:cs typeface="Arial" panose="020B0604020202020204" pitchFamily="34" charset="0"/>
              </a:rPr>
              <a:t>RMSg</a:t>
            </a:r>
            <a:r>
              <a:rPr lang="en-US" sz="2300" dirty="0" smtClean="0">
                <a:cs typeface="Arial" panose="020B0604020202020204" pitchFamily="34" charset="0"/>
              </a:rPr>
              <a:t> reports to “LGT”, “MDT”, and “SVR”, more work needs to be done</a:t>
            </a:r>
          </a:p>
          <a:p>
            <a:pPr marL="571500" lvl="1" indent="-171450"/>
            <a:r>
              <a:rPr lang="en-US" sz="2300" dirty="0" smtClean="0">
                <a:cs typeface="Arial" panose="020B0604020202020204" pitchFamily="34" charset="0"/>
              </a:rPr>
              <a:t>Significant variance depending on location in aircraft during an event</a:t>
            </a:r>
          </a:p>
          <a:p>
            <a:pPr marL="571500" lvl="1" indent="-171450"/>
            <a:r>
              <a:rPr lang="en-US" sz="2300" dirty="0" smtClean="0">
                <a:cs typeface="Arial" panose="020B0604020202020204" pitchFamily="34" charset="0"/>
              </a:rPr>
              <a:t>Am 100% convinced that this issue will exist with any “objective” turbulence measure</a:t>
            </a:r>
          </a:p>
          <a:p>
            <a:pPr marL="171450" indent="-171450"/>
            <a:endParaRPr lang="en-US" dirty="0" smtClean="0">
              <a:cs typeface="Arial" panose="020B0604020202020204" pitchFamily="34" charset="0"/>
            </a:endParaRPr>
          </a:p>
          <a:p>
            <a:pPr marL="571500" lvl="1" indent="-171450"/>
            <a:endParaRPr lang="en-US"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17F32975-EC93-4774-AC74-6AE00E0553D4}" type="slidenum">
              <a:rPr lang="en-US" smtClean="0">
                <a:solidFill>
                  <a:prstClr val="black">
                    <a:tint val="75000"/>
                  </a:prstClr>
                </a:solidFill>
              </a:rPr>
              <a:pPr/>
              <a:t>10</a:t>
            </a:fld>
            <a:endParaRPr lang="en-US" dirty="0">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028" y="1981200"/>
            <a:ext cx="459225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49921" y="5410200"/>
            <a:ext cx="3172472" cy="338554"/>
          </a:xfrm>
          <a:prstGeom prst="rect">
            <a:avLst/>
          </a:prstGeom>
          <a:noFill/>
        </p:spPr>
        <p:txBody>
          <a:bodyPr wrap="none" rtlCol="0">
            <a:spAutoFit/>
          </a:bodyPr>
          <a:lstStyle/>
          <a:p>
            <a:r>
              <a:rPr lang="en-US" sz="1600" dirty="0" smtClean="0"/>
              <a:t>TAPs reports overlaid on WSI Fusion</a:t>
            </a:r>
            <a:endParaRPr lang="en-US" sz="1600" dirty="0"/>
          </a:p>
        </p:txBody>
      </p:sp>
    </p:spTree>
    <p:extLst>
      <p:ext uri="{BB962C8B-B14F-4D97-AF65-F5344CB8AC3E}">
        <p14:creationId xmlns:p14="http://schemas.microsoft.com/office/powerpoint/2010/main" val="1865649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ctr"/>
            <a:r>
              <a:rPr lang="en-US" sz="3200" b="1" i="1" dirty="0" smtClean="0"/>
              <a:t>How </a:t>
            </a:r>
            <a:r>
              <a:rPr lang="en-US" sz="3200" b="1" i="1" dirty="0"/>
              <a:t>Do We Meet These </a:t>
            </a:r>
            <a:r>
              <a:rPr lang="en-US" sz="3200" b="1" i="1" dirty="0" smtClean="0"/>
              <a:t>Objectives:</a:t>
            </a:r>
            <a:br>
              <a:rPr lang="en-US" sz="3200" b="1" i="1" dirty="0" smtClean="0"/>
            </a:br>
            <a:r>
              <a:rPr lang="en-US" sz="3200" b="1" i="1" dirty="0" smtClean="0">
                <a:solidFill>
                  <a:srgbClr val="FF0000"/>
                </a:solidFill>
              </a:rPr>
              <a:t>Improve Technology cont’d</a:t>
            </a:r>
            <a:endParaRPr lang="en-US" sz="3200" b="1" i="1" u="sng" dirty="0">
              <a:solidFill>
                <a:srgbClr val="FF0000"/>
              </a:solidFill>
            </a:endParaRPr>
          </a:p>
        </p:txBody>
      </p:sp>
      <p:sp>
        <p:nvSpPr>
          <p:cNvPr id="6" name="Content Placeholder 5"/>
          <p:cNvSpPr>
            <a:spLocks noGrp="1"/>
          </p:cNvSpPr>
          <p:nvPr>
            <p:ph sz="half" idx="1"/>
          </p:nvPr>
        </p:nvSpPr>
        <p:spPr/>
        <p:txBody>
          <a:bodyPr>
            <a:normAutofit fontScale="77500" lnSpcReduction="20000"/>
          </a:bodyPr>
          <a:lstStyle/>
          <a:p>
            <a:pPr marL="171450" indent="-171450"/>
            <a:r>
              <a:rPr lang="en-US" dirty="0" smtClean="0">
                <a:cs typeface="Arial" panose="020B0604020202020204" pitchFamily="34" charset="0"/>
              </a:rPr>
              <a:t>Faster and more efficient </a:t>
            </a:r>
            <a:r>
              <a:rPr lang="en-US" dirty="0" err="1" smtClean="0">
                <a:cs typeface="Arial" panose="020B0604020202020204" pitchFamily="34" charset="0"/>
              </a:rPr>
              <a:t>WiFi</a:t>
            </a:r>
            <a:endParaRPr lang="en-US" dirty="0" smtClean="0">
              <a:cs typeface="Arial" panose="020B0604020202020204" pitchFamily="34" charset="0"/>
            </a:endParaRPr>
          </a:p>
          <a:p>
            <a:pPr marL="571500" lvl="1" indent="-171450"/>
            <a:r>
              <a:rPr lang="en-US" dirty="0" smtClean="0">
                <a:cs typeface="Arial" panose="020B0604020202020204" pitchFamily="34" charset="0"/>
              </a:rPr>
              <a:t>Allows for consideration of shorter term forecasts, higher quality graphics, faster updates, and more</a:t>
            </a:r>
          </a:p>
          <a:p>
            <a:pPr marL="171450" indent="-171450"/>
            <a:r>
              <a:rPr lang="en-US" dirty="0" smtClean="0">
                <a:cs typeface="Arial" panose="020B0604020202020204" pitchFamily="34" charset="0"/>
              </a:rPr>
              <a:t>Enhancements to Dispatch and Pilot Tools</a:t>
            </a:r>
          </a:p>
          <a:p>
            <a:pPr marL="571500" lvl="1" indent="-171450"/>
            <a:r>
              <a:rPr lang="en-US" dirty="0" smtClean="0">
                <a:cs typeface="Arial" panose="020B0604020202020204" pitchFamily="34" charset="0"/>
              </a:rPr>
              <a:t>Alarm/Alert type capability to notify crews/dispatch of rapidly changing turbulence conditions</a:t>
            </a:r>
          </a:p>
          <a:p>
            <a:pPr marL="571500" lvl="1" indent="-171450"/>
            <a:r>
              <a:rPr lang="en-US" dirty="0" smtClean="0">
                <a:cs typeface="Arial" panose="020B0604020202020204" pitchFamily="34" charset="0"/>
              </a:rPr>
              <a:t>Vertical profile forecasts which include TAPs reports for improved strategic and tactical planning</a:t>
            </a:r>
          </a:p>
          <a:p>
            <a:pPr marL="571500" lvl="1" indent="-171450"/>
            <a:r>
              <a:rPr lang="en-US" dirty="0" smtClean="0">
                <a:cs typeface="Arial" panose="020B0604020202020204" pitchFamily="34" charset="0"/>
              </a:rPr>
              <a:t>Integration of 15 minute forecasts of turbulence (GTG-N or similar)</a:t>
            </a:r>
          </a:p>
          <a:p>
            <a:pPr marL="171450" indent="-171450"/>
            <a:endParaRPr lang="en-US" dirty="0" smtClean="0">
              <a:cs typeface="Arial" panose="020B0604020202020204" pitchFamily="34" charset="0"/>
            </a:endParaRPr>
          </a:p>
          <a:p>
            <a:pPr marL="571500" lvl="1" indent="-171450"/>
            <a:endParaRPr lang="en-US" dirty="0">
              <a:cs typeface="Arial" panose="020B0604020202020204" pitchFamily="34" charset="0"/>
            </a:endParaRPr>
          </a:p>
        </p:txBody>
      </p:sp>
      <p:pic>
        <p:nvPicPr>
          <p:cNvPr id="3074" name="Picture 2" descr="C:\Users\141500\Pictures\gtg-plain_view.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80635" y="1676400"/>
            <a:ext cx="360045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7F32975-EC93-4774-AC74-6AE00E0553D4}" type="slidenum">
              <a:rPr lang="en-US" smtClean="0">
                <a:solidFill>
                  <a:prstClr val="black">
                    <a:tint val="75000"/>
                  </a:prstClr>
                </a:solidFill>
              </a:rPr>
              <a:pPr/>
              <a:t>11</a:t>
            </a:fld>
            <a:endParaRPr lang="en-US">
              <a:solidFill>
                <a:prstClr val="black">
                  <a:tint val="75000"/>
                </a:prstClr>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9617" r="3020"/>
          <a:stretch/>
        </p:blipFill>
        <p:spPr>
          <a:xfrm>
            <a:off x="4808793" y="4191005"/>
            <a:ext cx="4451425" cy="2119887"/>
          </a:xfrm>
          <a:prstGeom prst="rect">
            <a:avLst/>
          </a:prstGeom>
        </p:spPr>
      </p:pic>
      <p:sp>
        <p:nvSpPr>
          <p:cNvPr id="3" name="TextBox 2"/>
          <p:cNvSpPr txBox="1"/>
          <p:nvPr/>
        </p:nvSpPr>
        <p:spPr>
          <a:xfrm>
            <a:off x="5920742" y="3946380"/>
            <a:ext cx="2238113" cy="246221"/>
          </a:xfrm>
          <a:prstGeom prst="rect">
            <a:avLst/>
          </a:prstGeom>
          <a:noFill/>
        </p:spPr>
        <p:txBody>
          <a:bodyPr wrap="none" rtlCol="0">
            <a:spAutoFit/>
          </a:bodyPr>
          <a:lstStyle/>
          <a:p>
            <a:r>
              <a:rPr lang="en-US" sz="1000" dirty="0" smtClean="0">
                <a:solidFill>
                  <a:prstClr val="black"/>
                </a:solidFill>
              </a:rPr>
              <a:t>GTG-N 15 Minute Turbulence Forecasts</a:t>
            </a:r>
            <a:endParaRPr lang="en-US" sz="1000" dirty="0">
              <a:solidFill>
                <a:prstClr val="black"/>
              </a:solidFill>
            </a:endParaRPr>
          </a:p>
        </p:txBody>
      </p:sp>
      <p:sp>
        <p:nvSpPr>
          <p:cNvPr id="5" name="TextBox 4"/>
          <p:cNvSpPr txBox="1"/>
          <p:nvPr/>
        </p:nvSpPr>
        <p:spPr>
          <a:xfrm>
            <a:off x="5809651" y="6353894"/>
            <a:ext cx="2449710" cy="246221"/>
          </a:xfrm>
          <a:prstGeom prst="rect">
            <a:avLst/>
          </a:prstGeom>
          <a:noFill/>
        </p:spPr>
        <p:txBody>
          <a:bodyPr wrap="none" rtlCol="0">
            <a:spAutoFit/>
          </a:bodyPr>
          <a:lstStyle/>
          <a:p>
            <a:r>
              <a:rPr lang="en-US" sz="1000" dirty="0" smtClean="0">
                <a:solidFill>
                  <a:prstClr val="black"/>
                </a:solidFill>
              </a:rPr>
              <a:t>Global Cloud Tops from FAA ROMIO project</a:t>
            </a:r>
            <a:endParaRPr lang="en-US" sz="1000" dirty="0">
              <a:solidFill>
                <a:prstClr val="black"/>
              </a:solidFill>
            </a:endParaRPr>
          </a:p>
        </p:txBody>
      </p:sp>
    </p:spTree>
    <p:extLst>
      <p:ext uri="{BB962C8B-B14F-4D97-AF65-F5344CB8AC3E}">
        <p14:creationId xmlns:p14="http://schemas.microsoft.com/office/powerpoint/2010/main" val="2482154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ctr"/>
            <a:r>
              <a:rPr lang="en-US" sz="3200" b="1" i="1" dirty="0" smtClean="0"/>
              <a:t>How </a:t>
            </a:r>
            <a:r>
              <a:rPr lang="en-US" sz="3200" b="1" i="1" dirty="0"/>
              <a:t>Do We Meet These </a:t>
            </a:r>
            <a:r>
              <a:rPr lang="en-US" sz="3200" b="1" i="1" dirty="0" smtClean="0"/>
              <a:t>Objectives:</a:t>
            </a:r>
            <a:r>
              <a:rPr lang="en-US" sz="3200" b="1" i="1" dirty="0"/>
              <a:t/>
            </a:r>
            <a:br>
              <a:rPr lang="en-US" sz="3200" b="1" i="1" dirty="0"/>
            </a:br>
            <a:r>
              <a:rPr lang="en-US" sz="2700" b="1" i="1" dirty="0">
                <a:solidFill>
                  <a:srgbClr val="FF0000"/>
                </a:solidFill>
              </a:rPr>
              <a:t>Establish and demonstrate success through quantifiable metrics</a:t>
            </a:r>
          </a:p>
        </p:txBody>
      </p:sp>
      <p:sp>
        <p:nvSpPr>
          <p:cNvPr id="6" name="Content Placeholder 5"/>
          <p:cNvSpPr>
            <a:spLocks noGrp="1"/>
          </p:cNvSpPr>
          <p:nvPr>
            <p:ph sz="half" idx="1"/>
          </p:nvPr>
        </p:nvSpPr>
        <p:spPr/>
        <p:txBody>
          <a:bodyPr>
            <a:normAutofit fontScale="85000" lnSpcReduction="20000"/>
          </a:bodyPr>
          <a:lstStyle/>
          <a:p>
            <a:pPr marL="171450" indent="-171450"/>
            <a:r>
              <a:rPr lang="en-US" dirty="0" smtClean="0">
                <a:cs typeface="Arial" panose="020B0604020202020204" pitchFamily="34" charset="0"/>
              </a:rPr>
              <a:t>Collaboratively develop and update statistics to demonstrate if TTF (or TAPs, or new technology, </a:t>
            </a:r>
            <a:r>
              <a:rPr lang="en-US" dirty="0" err="1" smtClean="0">
                <a:cs typeface="Arial" panose="020B0604020202020204" pitchFamily="34" charset="0"/>
              </a:rPr>
              <a:t>etc</a:t>
            </a:r>
            <a:r>
              <a:rPr lang="en-US" dirty="0" smtClean="0">
                <a:cs typeface="Arial" panose="020B0604020202020204" pitchFamily="34" charset="0"/>
              </a:rPr>
              <a:t>…) is indeed making a difference. Could include:</a:t>
            </a:r>
          </a:p>
          <a:p>
            <a:pPr marL="571500" lvl="1" indent="-171450"/>
            <a:r>
              <a:rPr lang="en-US" dirty="0" smtClean="0">
                <a:cs typeface="Arial" panose="020B0604020202020204" pitchFamily="34" charset="0"/>
              </a:rPr>
              <a:t>Number of incidents, injury, phase of flight, geographical region, aircraft type, and more…</a:t>
            </a:r>
          </a:p>
          <a:p>
            <a:pPr marL="171450" indent="-171450"/>
            <a:r>
              <a:rPr lang="en-US" dirty="0" smtClean="0">
                <a:cs typeface="Arial" panose="020B0604020202020204" pitchFamily="34" charset="0"/>
              </a:rPr>
              <a:t>Goal here is maximize success by going for improvement in the areas where most events occur or where the trend is not positive</a:t>
            </a:r>
          </a:p>
          <a:p>
            <a:pPr marL="171450" indent="-171450"/>
            <a:endParaRPr lang="en-US" dirty="0" smtClean="0">
              <a:cs typeface="Arial" panose="020B0604020202020204" pitchFamily="34" charset="0"/>
            </a:endParaRPr>
          </a:p>
          <a:p>
            <a:pPr marL="171450" indent="-171450"/>
            <a:endParaRPr lang="en-US" dirty="0" smtClean="0">
              <a:cs typeface="Arial" panose="020B0604020202020204" pitchFamily="34" charset="0"/>
            </a:endParaRPr>
          </a:p>
          <a:p>
            <a:pPr marL="571500" lvl="1" indent="-171450"/>
            <a:endParaRPr lang="en-US" dirty="0">
              <a:cs typeface="Arial" panose="020B0604020202020204" pitchFamily="34" charset="0"/>
            </a:endParaRPr>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517336" y="1600200"/>
            <a:ext cx="296707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7F32975-EC93-4774-AC74-6AE00E0553D4}"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181458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dirty="0" smtClean="0"/>
              <a:t>More on Metrics and Stats</a:t>
            </a:r>
            <a:endParaRPr lang="en-US" sz="3600" b="1" i="1" dirty="0"/>
          </a:p>
        </p:txBody>
      </p:sp>
      <p:sp>
        <p:nvSpPr>
          <p:cNvPr id="6" name="Content Placeholder 5"/>
          <p:cNvSpPr>
            <a:spLocks noGrp="1"/>
          </p:cNvSpPr>
          <p:nvPr>
            <p:ph idx="1"/>
          </p:nvPr>
        </p:nvSpPr>
        <p:spPr/>
        <p:txBody>
          <a:bodyPr>
            <a:normAutofit lnSpcReduction="10000"/>
          </a:bodyPr>
          <a:lstStyle/>
          <a:p>
            <a:r>
              <a:rPr lang="en-US" sz="2800" dirty="0" smtClean="0"/>
              <a:t>AA is not the only 121 carrier that is looking at this issue </a:t>
            </a:r>
          </a:p>
          <a:p>
            <a:r>
              <a:rPr lang="en-US" sz="2800" dirty="0" smtClean="0"/>
              <a:t>As more objective data becomes available, databases are being populated with a variety of data…minus some of the subjectivity of a manual PIREP</a:t>
            </a:r>
          </a:p>
          <a:p>
            <a:r>
              <a:rPr lang="en-US" sz="2800" dirty="0" smtClean="0"/>
              <a:t>AA collecting data on turbulence intensity, location, phase of flight, injuries, maintenance, favorite TV meteorologist and more! </a:t>
            </a:r>
          </a:p>
          <a:p>
            <a:r>
              <a:rPr lang="en-US" sz="2800" dirty="0" smtClean="0"/>
              <a:t>So what are we seeing…</a:t>
            </a:r>
          </a:p>
          <a:p>
            <a:pPr>
              <a:spcBef>
                <a:spcPts val="0"/>
              </a:spcBef>
            </a:pPr>
            <a:r>
              <a:rPr lang="en-US" sz="2800" dirty="0" smtClean="0">
                <a:solidFill>
                  <a:schemeClr val="accent6">
                    <a:lumMod val="75000"/>
                  </a:schemeClr>
                </a:solidFill>
              </a:rPr>
              <a:t>Not yet, let’s play a little game of true/false</a:t>
            </a:r>
          </a:p>
          <a:p>
            <a:pPr marL="0" indent="0">
              <a:spcBef>
                <a:spcPts val="0"/>
              </a:spcBef>
              <a:buNone/>
            </a:pPr>
            <a:r>
              <a:rPr lang="en-US" sz="2800" dirty="0" smtClean="0">
                <a:solidFill>
                  <a:schemeClr val="accent6">
                    <a:lumMod val="75000"/>
                  </a:schemeClr>
                </a:solidFill>
              </a:rPr>
              <a:t>  first! </a:t>
            </a:r>
            <a:endParaRPr lang="en-US" sz="2800"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5EC5841B-95BD-482B-A8CA-83299D57F9EC}" type="slidenum">
              <a:rPr lang="en-US" smtClean="0">
                <a:solidFill>
                  <a:prstClr val="black">
                    <a:tint val="75000"/>
                  </a:prstClr>
                </a:solidFill>
              </a:rPr>
              <a:pPr/>
              <a:t>13</a:t>
            </a:fld>
            <a:endParaRPr lang="en-US">
              <a:solidFill>
                <a:prstClr val="black">
                  <a:tint val="75000"/>
                </a:prst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715435"/>
            <a:ext cx="1628775" cy="1628775"/>
          </a:xfrm>
          <a:prstGeom prst="rect">
            <a:avLst/>
          </a:prstGeom>
        </p:spPr>
      </p:pic>
    </p:spTree>
    <p:extLst>
      <p:ext uri="{BB962C8B-B14F-4D97-AF65-F5344CB8AC3E}">
        <p14:creationId xmlns:p14="http://schemas.microsoft.com/office/powerpoint/2010/main" val="226228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r>
              <a:rPr lang="en-US" dirty="0" smtClean="0"/>
              <a:t>True or False: Most MDT or SVR turbulence reports occur at cruise altitudes </a:t>
            </a:r>
          </a:p>
          <a:p>
            <a:pPr lvl="1"/>
            <a:r>
              <a:rPr lang="en-US" dirty="0" smtClean="0">
                <a:solidFill>
                  <a:srgbClr val="00B0F0"/>
                </a:solidFill>
              </a:rPr>
              <a:t>Answer…False!</a:t>
            </a:r>
          </a:p>
          <a:p>
            <a:pPr lvl="1"/>
            <a:r>
              <a:rPr lang="en-US" dirty="0" smtClean="0">
                <a:solidFill>
                  <a:srgbClr val="00B0F0"/>
                </a:solidFill>
              </a:rPr>
              <a:t>Our objective data unequivocally shows that over 70% of documented TAPs reports of MDT or greater occur below 20,000FT, with over 50% below 15,000FT.  </a:t>
            </a:r>
            <a:endParaRPr lang="en-US" dirty="0">
              <a:solidFill>
                <a:srgbClr val="00B0F0"/>
              </a:solidFill>
            </a:endParaRPr>
          </a:p>
          <a:p>
            <a:pPr marL="457200" lvl="1" indent="0">
              <a:buNone/>
            </a:pP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93350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True or False: Most MDT or SVR turbulence reports occur in Clear Air Turbulence</a:t>
            </a:r>
          </a:p>
          <a:p>
            <a:pPr lvl="1"/>
            <a:r>
              <a:rPr lang="en-US" dirty="0" smtClean="0">
                <a:solidFill>
                  <a:srgbClr val="00B0F0"/>
                </a:solidFill>
              </a:rPr>
              <a:t>Answer…False!</a:t>
            </a:r>
          </a:p>
          <a:p>
            <a:pPr lvl="1"/>
            <a:r>
              <a:rPr lang="en-US" dirty="0" smtClean="0">
                <a:solidFill>
                  <a:srgbClr val="00B0F0"/>
                </a:solidFill>
              </a:rPr>
              <a:t>Though we are still working on objective methods to evaluate proximity to convection, we believe at least 50% of these reports are related to convection. </a:t>
            </a:r>
            <a:endParaRPr lang="en-US" dirty="0">
              <a:solidFill>
                <a:srgbClr val="00B0F0"/>
              </a:solidFill>
            </a:endParaRPr>
          </a:p>
          <a:p>
            <a:pPr marL="457200" lvl="1" indent="0">
              <a:buNone/>
            </a:pP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67290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smtClean="0"/>
              <a:t>True or False: Most Flight Attendants (FAs) are injured in Light or Light to Moderate Turbulence</a:t>
            </a:r>
          </a:p>
          <a:p>
            <a:pPr lvl="1"/>
            <a:r>
              <a:rPr lang="en-US" dirty="0" smtClean="0">
                <a:solidFill>
                  <a:srgbClr val="00B0F0"/>
                </a:solidFill>
              </a:rPr>
              <a:t>Answer…True!</a:t>
            </a:r>
          </a:p>
          <a:p>
            <a:pPr lvl="1"/>
            <a:r>
              <a:rPr lang="en-US" dirty="0" smtClean="0">
                <a:solidFill>
                  <a:srgbClr val="00B0F0"/>
                </a:solidFill>
              </a:rPr>
              <a:t>With improved CAT forecasts more FAs are encouraged to be seated in known or forecast areas of significant turbulence. The surprise factor seems to be at play here. And of course carts, coffee pots, and other moving objects play a major role. </a:t>
            </a:r>
            <a:endParaRPr lang="en-US" dirty="0">
              <a:solidFill>
                <a:srgbClr val="00B0F0"/>
              </a:solidFill>
            </a:endParaRPr>
          </a:p>
          <a:p>
            <a:pPr marL="457200" lvl="1" indent="0">
              <a:buNone/>
            </a:pP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42284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one more…</a:t>
            </a:r>
            <a:endParaRPr lang="en-US" dirty="0"/>
          </a:p>
        </p:txBody>
      </p:sp>
      <p:sp>
        <p:nvSpPr>
          <p:cNvPr id="3" name="Content Placeholder 2"/>
          <p:cNvSpPr>
            <a:spLocks noGrp="1"/>
          </p:cNvSpPr>
          <p:nvPr>
            <p:ph idx="1"/>
          </p:nvPr>
        </p:nvSpPr>
        <p:spPr/>
        <p:txBody>
          <a:bodyPr>
            <a:normAutofit/>
          </a:bodyPr>
          <a:lstStyle/>
          <a:p>
            <a:r>
              <a:rPr lang="en-US" dirty="0" smtClean="0"/>
              <a:t>True or False: Too many Flight Attendants (FAs) are injured during the decent phase when conditions/forecasts should have given a hint to the potential </a:t>
            </a:r>
          </a:p>
          <a:p>
            <a:pPr lvl="1"/>
            <a:r>
              <a:rPr lang="en-US" dirty="0" smtClean="0">
                <a:solidFill>
                  <a:srgbClr val="00B0F0"/>
                </a:solidFill>
              </a:rPr>
              <a:t>Answer…True!</a:t>
            </a:r>
          </a:p>
          <a:p>
            <a:pPr lvl="1"/>
            <a:r>
              <a:rPr lang="en-US" dirty="0" smtClean="0">
                <a:solidFill>
                  <a:srgbClr val="00B0F0"/>
                </a:solidFill>
              </a:rPr>
              <a:t>An obviously loaded question and a high priority in TTF to assess current procedures and communications between pilots and FAs.   </a:t>
            </a:r>
            <a:endParaRPr lang="en-US" dirty="0">
              <a:solidFill>
                <a:srgbClr val="00B0F0"/>
              </a:solidFill>
            </a:endParaRPr>
          </a:p>
          <a:p>
            <a:pPr marL="457200" lvl="1" indent="0">
              <a:buNone/>
            </a:pP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8535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Calibri" panose="020F0502020204030204" pitchFamily="34" charset="0"/>
              </a:rPr>
              <a:t>Quick Look at some AA limited statistics</a:t>
            </a:r>
            <a:endParaRPr lang="en-US" sz="3200" dirty="0">
              <a:latin typeface="Calibri" panose="020F0502020204030204" pitchFamily="34" charset="0"/>
            </a:endParaRPr>
          </a:p>
        </p:txBody>
      </p:sp>
      <p:sp>
        <p:nvSpPr>
          <p:cNvPr id="3" name="Content Placeholder 2"/>
          <p:cNvSpPr>
            <a:spLocks noGrp="1"/>
          </p:cNvSpPr>
          <p:nvPr>
            <p:ph idx="1"/>
          </p:nvPr>
        </p:nvSpPr>
        <p:spPr/>
        <p:txBody>
          <a:bodyPr/>
          <a:lstStyle/>
          <a:p>
            <a:r>
              <a:rPr lang="en-US" sz="3200" dirty="0" smtClean="0"/>
              <a:t>Thanks to our collaboration with Jason Prince at  The Weather Company (formally WSI), monthly statistics are produced for our TAPs fleet. </a:t>
            </a:r>
          </a:p>
          <a:p>
            <a:r>
              <a:rPr lang="en-US" sz="3200" dirty="0" smtClean="0"/>
              <a:t>Also thanks to the collaboration with our Workman’s Comp Folks, we have compiled FA injury data as well</a:t>
            </a:r>
            <a:endParaRPr lang="en-US" sz="3200" dirty="0"/>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2233968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latin typeface="Calibri" panose="020F0502020204030204" pitchFamily="34" charset="0"/>
              </a:rPr>
              <a:t>Reports from AA TAPS equipped Aircraft</a:t>
            </a:r>
            <a:endParaRPr lang="en-US" sz="32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19</a:t>
            </a:fld>
            <a:endParaRPr lang="en-US">
              <a:solidFill>
                <a:prstClr val="black">
                  <a:tint val="75000"/>
                </a:prstClr>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54667"/>
            <a:ext cx="4580363"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54667"/>
            <a:ext cx="4953000" cy="373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494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600" dirty="0" smtClean="0"/>
              <a:t>I Really Can’t Figure Out a Good Title for this Turbulence Workshop Presentation</a:t>
            </a:r>
            <a:endParaRPr lang="en-US" sz="3600" dirty="0"/>
          </a:p>
        </p:txBody>
      </p:sp>
      <p:sp>
        <p:nvSpPr>
          <p:cNvPr id="4" name="Text Placeholder 3"/>
          <p:cNvSpPr>
            <a:spLocks noGrp="1"/>
          </p:cNvSpPr>
          <p:nvPr>
            <p:ph type="body" sz="quarter" idx="14"/>
          </p:nvPr>
        </p:nvSpPr>
        <p:spPr>
          <a:xfrm>
            <a:off x="1447800" y="3581400"/>
            <a:ext cx="6377881" cy="507999"/>
          </a:xfrm>
        </p:spPr>
        <p:txBody>
          <a:bodyPr/>
          <a:lstStyle/>
          <a:p>
            <a:endParaRPr lang="en-US" sz="2400" dirty="0" smtClean="0"/>
          </a:p>
          <a:p>
            <a:endParaRPr lang="en-US" sz="2400" dirty="0"/>
          </a:p>
          <a:p>
            <a:endParaRPr lang="en-US" sz="2400" dirty="0" smtClean="0"/>
          </a:p>
          <a:p>
            <a:pPr>
              <a:spcBef>
                <a:spcPts val="0"/>
              </a:spcBef>
            </a:pPr>
            <a:r>
              <a:rPr lang="en-US" sz="1600" dirty="0" smtClean="0"/>
              <a:t>Presented by:</a:t>
            </a:r>
          </a:p>
          <a:p>
            <a:pPr>
              <a:spcBef>
                <a:spcPts val="0"/>
              </a:spcBef>
            </a:pPr>
            <a:r>
              <a:rPr lang="en-US" sz="1600" dirty="0" smtClean="0"/>
              <a:t>Steve Abelman</a:t>
            </a:r>
          </a:p>
          <a:p>
            <a:pPr>
              <a:spcBef>
                <a:spcPts val="0"/>
              </a:spcBef>
            </a:pPr>
            <a:r>
              <a:rPr lang="en-US" sz="1600" dirty="0" smtClean="0"/>
              <a:t>Manager of Weather Technology, American Airlines</a:t>
            </a:r>
            <a:endParaRPr lang="en-US" sz="1600" dirty="0"/>
          </a:p>
        </p:txBody>
      </p:sp>
      <p:sp>
        <p:nvSpPr>
          <p:cNvPr id="5" name="Text Placeholder 4"/>
          <p:cNvSpPr>
            <a:spLocks noGrp="1"/>
          </p:cNvSpPr>
          <p:nvPr>
            <p:ph type="body" sz="quarter" idx="15"/>
          </p:nvPr>
        </p:nvSpPr>
        <p:spPr>
          <a:xfrm>
            <a:off x="4648200" y="5807336"/>
            <a:ext cx="4245322" cy="276999"/>
          </a:xfrm>
        </p:spPr>
        <p:txBody>
          <a:bodyPr/>
          <a:lstStyle/>
          <a:p>
            <a:r>
              <a:rPr lang="en-US" sz="1800" dirty="0" smtClean="0"/>
              <a:t>September 5, 2018</a:t>
            </a:r>
            <a:endParaRPr lang="en-US" sz="1800" dirty="0"/>
          </a:p>
        </p:txBody>
      </p:sp>
    </p:spTree>
    <p:extLst>
      <p:ext uri="{BB962C8B-B14F-4D97-AF65-F5344CB8AC3E}">
        <p14:creationId xmlns:p14="http://schemas.microsoft.com/office/powerpoint/2010/main" val="836266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Reports from AA TAPS equipped Aircraft</a:t>
            </a:r>
            <a:endParaRPr lang="en-US" sz="2800" dirty="0"/>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20</a:t>
            </a:fld>
            <a:endParaRPr lang="en-US">
              <a:solidFill>
                <a:prstClr val="black">
                  <a:tint val="75000"/>
                </a:prstClr>
              </a:solidFill>
            </a:endParaRPr>
          </a:p>
        </p:txBody>
      </p:sp>
      <p:sp>
        <p:nvSpPr>
          <p:cNvPr id="5" name="TextBox 4"/>
          <p:cNvSpPr txBox="1"/>
          <p:nvPr/>
        </p:nvSpPr>
        <p:spPr>
          <a:xfrm>
            <a:off x="533400" y="4953000"/>
            <a:ext cx="8610600" cy="1200329"/>
          </a:xfrm>
          <a:prstGeom prst="rect">
            <a:avLst/>
          </a:prstGeom>
          <a:noFill/>
        </p:spPr>
        <p:txBody>
          <a:bodyPr wrap="square" rtlCol="0">
            <a:spAutoFit/>
          </a:bodyPr>
          <a:lstStyle/>
          <a:p>
            <a:r>
              <a:rPr lang="en-US" sz="1200" dirty="0" smtClean="0"/>
              <a:t>Notable:</a:t>
            </a:r>
          </a:p>
          <a:p>
            <a:pPr marL="171450" indent="-171450">
              <a:buFont typeface="Arial" panose="020B0604020202020204" pitchFamily="34" charset="0"/>
              <a:buChar char="•"/>
            </a:pPr>
            <a:r>
              <a:rPr lang="en-US" sz="1200" dirty="0" smtClean="0"/>
              <a:t>Only AA TAPS equipped aircraft included. How much aircraft type and configuration contributes to turbulence susceptibility of interest</a:t>
            </a:r>
          </a:p>
          <a:p>
            <a:pPr marL="171450" indent="-171450">
              <a:buFont typeface="Arial" panose="020B0604020202020204" pitchFamily="34" charset="0"/>
              <a:buChar char="•"/>
            </a:pPr>
            <a:r>
              <a:rPr lang="en-US" sz="1200" dirty="0" smtClean="0"/>
              <a:t>TAPS calibration to LGT, MDT, SVR of interest. Trends seem to indicate that LGT reports (.10 </a:t>
            </a:r>
            <a:r>
              <a:rPr lang="en-US" sz="1200" dirty="0" err="1" smtClean="0"/>
              <a:t>RMSg</a:t>
            </a:r>
            <a:r>
              <a:rPr lang="en-US" sz="1200" dirty="0" smtClean="0"/>
              <a:t>) is too high and SVR reports (.30 </a:t>
            </a:r>
            <a:r>
              <a:rPr lang="en-US" sz="1200" dirty="0" err="1" smtClean="0"/>
              <a:t>RMSg</a:t>
            </a:r>
            <a:r>
              <a:rPr lang="en-US" sz="1200" dirty="0"/>
              <a:t> </a:t>
            </a:r>
            <a:r>
              <a:rPr lang="en-US" sz="1200" dirty="0" smtClean="0"/>
              <a:t>is too low)</a:t>
            </a:r>
          </a:p>
          <a:p>
            <a:pPr marL="171450" indent="-171450">
              <a:buFont typeface="Arial" panose="020B0604020202020204" pitchFamily="34" charset="0"/>
              <a:buChar char="•"/>
            </a:pPr>
            <a:endParaRPr lang="en-US" sz="12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0847"/>
            <a:ext cx="4595004"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337" y="1176980"/>
            <a:ext cx="4712898" cy="356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269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Flight Attendant Injury Data</a:t>
            </a:r>
            <a:endParaRPr lang="en-US" sz="3200"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6096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21</a:t>
            </a:fld>
            <a:endParaRPr lang="en-US">
              <a:solidFill>
                <a:prstClr val="black">
                  <a:tint val="75000"/>
                </a:prstClr>
              </a:solidFill>
            </a:endParaRPr>
          </a:p>
        </p:txBody>
      </p:sp>
      <p:sp>
        <p:nvSpPr>
          <p:cNvPr id="6" name="TextBox 5"/>
          <p:cNvSpPr txBox="1"/>
          <p:nvPr/>
        </p:nvSpPr>
        <p:spPr>
          <a:xfrm>
            <a:off x="6324600" y="1371600"/>
            <a:ext cx="2895600" cy="5016758"/>
          </a:xfrm>
          <a:prstGeom prst="rect">
            <a:avLst/>
          </a:prstGeom>
          <a:noFill/>
        </p:spPr>
        <p:txBody>
          <a:bodyPr wrap="square" rtlCol="0">
            <a:spAutoFit/>
          </a:bodyPr>
          <a:lstStyle/>
          <a:p>
            <a:r>
              <a:rPr lang="en-US" sz="1400" dirty="0" smtClean="0"/>
              <a:t>Noteworthy:</a:t>
            </a:r>
          </a:p>
          <a:p>
            <a:pPr marL="171450" indent="-171450">
              <a:buFont typeface="Arial" panose="020B0604020202020204" pitchFamily="34" charset="0"/>
              <a:buChar char="•"/>
            </a:pPr>
            <a:r>
              <a:rPr lang="en-US" sz="1400" dirty="0" smtClean="0"/>
              <a:t>Injury data not yet normalized by flight hour, so some of the steady increase due to more flights</a:t>
            </a:r>
          </a:p>
          <a:p>
            <a:pPr marL="171450" indent="-171450">
              <a:buFont typeface="Arial" panose="020B0604020202020204" pitchFamily="34" charset="0"/>
              <a:buChar char="•"/>
            </a:pPr>
            <a:r>
              <a:rPr lang="en-US" sz="1400" dirty="0" smtClean="0"/>
              <a:t>As noted earlier, while number of incidents seems to be on a steady state, injuries to FAs may be  increasing</a:t>
            </a:r>
          </a:p>
          <a:p>
            <a:pPr marL="171450" indent="-171450">
              <a:buFont typeface="Arial" panose="020B0604020202020204" pitchFamily="34" charset="0"/>
              <a:buChar char="•"/>
            </a:pPr>
            <a:r>
              <a:rPr lang="en-US" sz="1400" dirty="0" smtClean="0"/>
              <a:t>This is relatively new and we are very interested in adding attributes like phase of flight, length of flight, intensity of turbulence encounter (not always available), regional analysis, and more…</a:t>
            </a:r>
          </a:p>
          <a:p>
            <a:pPr marL="171450" indent="-171450">
              <a:buFont typeface="Arial" panose="020B0604020202020204" pitchFamily="34" charset="0"/>
              <a:buChar char="•"/>
            </a:pPr>
            <a:r>
              <a:rPr lang="en-US" sz="1400" dirty="0" smtClean="0"/>
              <a:t>We are deep diving into injuries occurring on TAPS equipped aircraft where more objective data is available.</a:t>
            </a:r>
            <a:endParaRPr lang="en-US" sz="1400" dirty="0"/>
          </a:p>
          <a:p>
            <a:pPr marL="171450" indent="-171450">
              <a:buFont typeface="Arial" panose="020B0604020202020204" pitchFamily="34" charset="0"/>
              <a:buChar char="•"/>
            </a:pPr>
            <a:r>
              <a:rPr lang="en-US" sz="1400" dirty="0" smtClean="0"/>
              <a:t>Flight attendant and pilot reporting is not standard and we still do lots of manual analysis</a:t>
            </a:r>
          </a:p>
          <a:p>
            <a:pPr marL="171450" indent="-171450">
              <a:buFont typeface="Arial" panose="020B0604020202020204" pitchFamily="34" charset="0"/>
              <a:buChar char="•"/>
            </a:pPr>
            <a:endParaRPr lang="en-US" sz="1200" dirty="0"/>
          </a:p>
        </p:txBody>
      </p:sp>
    </p:spTree>
    <p:extLst>
      <p:ext uri="{BB962C8B-B14F-4D97-AF65-F5344CB8AC3E}">
        <p14:creationId xmlns:p14="http://schemas.microsoft.com/office/powerpoint/2010/main" val="3518507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latin typeface="Calibri" panose="020F0502020204030204" pitchFamily="34" charset="0"/>
              </a:rPr>
              <a:t>The State of Turbulence </a:t>
            </a:r>
            <a:r>
              <a:rPr lang="en-US" sz="2800" dirty="0" smtClean="0">
                <a:latin typeface="Calibri" panose="020F0502020204030204" pitchFamily="34" charset="0"/>
              </a:rPr>
              <a:t>Forecasting</a:t>
            </a:r>
            <a:br>
              <a:rPr lang="en-US" sz="2800" dirty="0" smtClean="0">
                <a:latin typeface="Calibri" panose="020F0502020204030204" pitchFamily="34" charset="0"/>
              </a:rPr>
            </a:br>
            <a:r>
              <a:rPr lang="en-US" sz="2800" dirty="0" smtClean="0">
                <a:latin typeface="Calibri" panose="020F0502020204030204" pitchFamily="34" charset="0"/>
              </a:rPr>
              <a:t> (to promote discussion during the next 2 days)</a:t>
            </a:r>
            <a:endParaRPr lang="en-US" sz="2800" dirty="0">
              <a:latin typeface="Calibri" panose="020F0502020204030204" pitchFamily="34" charset="0"/>
            </a:endParaRPr>
          </a:p>
        </p:txBody>
      </p:sp>
      <p:sp>
        <p:nvSpPr>
          <p:cNvPr id="3" name="Content Placeholder 2"/>
          <p:cNvSpPr>
            <a:spLocks noGrp="1"/>
          </p:cNvSpPr>
          <p:nvPr>
            <p:ph idx="1"/>
          </p:nvPr>
        </p:nvSpPr>
        <p:spPr/>
        <p:txBody>
          <a:bodyPr/>
          <a:lstStyle/>
          <a:p>
            <a:r>
              <a:rPr lang="en-US" sz="1800" dirty="0" smtClean="0"/>
              <a:t>I think we all agree that CAT and Mountain Wave forecasts have improved</a:t>
            </a:r>
            <a:r>
              <a:rPr lang="en-US" sz="1800" dirty="0"/>
              <a:t> </a:t>
            </a:r>
            <a:r>
              <a:rPr lang="en-US" sz="1800" dirty="0" smtClean="0"/>
              <a:t>from more accurate numerical modeling, better diagnostics and ensembles, vendor solutions, GOES-16, forecaster knowledge, and probably more. </a:t>
            </a:r>
            <a:r>
              <a:rPr lang="en-US" sz="1800" dirty="0" smtClean="0">
                <a:solidFill>
                  <a:srgbClr val="FF0000"/>
                </a:solidFill>
              </a:rPr>
              <a:t>Congratulations to you all! </a:t>
            </a:r>
          </a:p>
          <a:p>
            <a:r>
              <a:rPr lang="en-US" sz="1800" dirty="0" smtClean="0"/>
              <a:t>I also think we agree that forecast performance degrades over time and AA believes that drop off after 12-15 hours is pretty substantial (which impacts international flight planning)</a:t>
            </a:r>
          </a:p>
          <a:p>
            <a:r>
              <a:rPr lang="en-US" sz="1800" dirty="0" smtClean="0"/>
              <a:t>There is lots of interest in convective turbulence forecasts, but we must analyze the performance of these forecasts</a:t>
            </a:r>
          </a:p>
          <a:p>
            <a:pPr lvl="1"/>
            <a:r>
              <a:rPr lang="en-US" sz="1800" dirty="0" smtClean="0"/>
              <a:t>Clearly products like GTG-N have demonstrated value in very short term forecasts</a:t>
            </a:r>
          </a:p>
          <a:p>
            <a:pPr lvl="1"/>
            <a:r>
              <a:rPr lang="en-US" sz="1800" dirty="0" smtClean="0"/>
              <a:t>Not so sure beyond an hour or two and this concern is most obviously based on our ability to forecast convection with the necessary precision    </a:t>
            </a:r>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33347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a:latin typeface="Calibri" panose="020F0502020204030204" pitchFamily="34" charset="0"/>
              </a:rPr>
              <a:t>The State of Turbulence Forecasting</a:t>
            </a:r>
            <a:br>
              <a:rPr lang="en-US" sz="2800" dirty="0">
                <a:latin typeface="Calibri" panose="020F0502020204030204" pitchFamily="34" charset="0"/>
              </a:rPr>
            </a:br>
            <a:r>
              <a:rPr lang="en-US" sz="2800" dirty="0">
                <a:latin typeface="Calibri" panose="020F0502020204030204" pitchFamily="34" charset="0"/>
              </a:rPr>
              <a:t> (to promote discussion during the next 2 days)</a:t>
            </a:r>
            <a:endParaRPr lang="en-US" sz="2800" dirty="0">
              <a:latin typeface="Calibri" panose="020F0502020204030204" pitchFamily="34" charset="0"/>
            </a:endParaRPr>
          </a:p>
        </p:txBody>
      </p:sp>
      <p:sp>
        <p:nvSpPr>
          <p:cNvPr id="3" name="Content Placeholder 2"/>
          <p:cNvSpPr>
            <a:spLocks noGrp="1"/>
          </p:cNvSpPr>
          <p:nvPr>
            <p:ph idx="1"/>
          </p:nvPr>
        </p:nvSpPr>
        <p:spPr/>
        <p:txBody>
          <a:bodyPr/>
          <a:lstStyle/>
          <a:p>
            <a:r>
              <a:rPr lang="en-US" sz="1800" dirty="0" smtClean="0"/>
              <a:t>I suspect there will be quite a few opinions and suggestions about probabilistic forecasts during the next 2 days. Maybe you didn’t ask, but here is what I think:</a:t>
            </a:r>
          </a:p>
          <a:p>
            <a:pPr lvl="1"/>
            <a:r>
              <a:rPr lang="en-US" sz="1800" dirty="0" smtClean="0"/>
              <a:t>Frequent consumers of turbulence forecasts understand that considerable uncertainty exists in these forecasts</a:t>
            </a:r>
          </a:p>
          <a:p>
            <a:pPr lvl="1"/>
            <a:r>
              <a:rPr lang="en-US" sz="1800" dirty="0" smtClean="0"/>
              <a:t>Validating strictly probabilistic forecasts, like we do point convective forecasts is a nightmare!</a:t>
            </a:r>
          </a:p>
          <a:p>
            <a:pPr lvl="1"/>
            <a:r>
              <a:rPr lang="en-US" sz="1800" dirty="0" smtClean="0"/>
              <a:t>Terminology such as “confidence”, “risk”, or “threat” might be better suited for relaying uncertainty in the forecasts of the future</a:t>
            </a:r>
          </a:p>
          <a:p>
            <a:r>
              <a:rPr lang="en-US" sz="1800" dirty="0" smtClean="0"/>
              <a:t>Finally, cockpit weather and inflight connectivity opens up all sorts of opportunity to make better decisions in more tactical turbulence avoidance</a:t>
            </a:r>
          </a:p>
          <a:p>
            <a:pPr lvl="1"/>
            <a:r>
              <a:rPr lang="en-US" sz="1800" dirty="0" smtClean="0"/>
              <a:t>But…pilots are really busy and can’t be looking at a display that dynamically changes every minute. </a:t>
            </a:r>
          </a:p>
          <a:p>
            <a:pPr lvl="1"/>
            <a:r>
              <a:rPr lang="en-US" sz="1800" dirty="0" smtClean="0"/>
              <a:t>Alerts and alarms can help, the POD/FAR ratio needs to be reasonable. (Can’t over-alert)</a:t>
            </a:r>
          </a:p>
          <a:p>
            <a:pPr lvl="1"/>
            <a:r>
              <a:rPr lang="en-US" sz="1800" dirty="0" smtClean="0"/>
              <a:t>Even 15 minute turbulence products will have uncertainty in the forecast!</a:t>
            </a:r>
          </a:p>
          <a:p>
            <a:pPr lvl="1"/>
            <a:endParaRPr lang="en-US" sz="1800" dirty="0"/>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92119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800" dirty="0" smtClean="0">
                <a:latin typeface="Calibri" panose="020F0502020204030204" pitchFamily="34" charset="0"/>
              </a:rPr>
              <a:t>This Marks the End of…</a:t>
            </a:r>
            <a:br>
              <a:rPr lang="en-US" sz="2800" dirty="0" smtClean="0">
                <a:latin typeface="Calibri" panose="020F0502020204030204" pitchFamily="34" charset="0"/>
              </a:rPr>
            </a:br>
            <a:r>
              <a:rPr lang="en-US" sz="2800" dirty="0" smtClean="0">
                <a:latin typeface="Calibri" panose="020F0502020204030204" pitchFamily="34" charset="0"/>
              </a:rPr>
              <a:t> “</a:t>
            </a:r>
            <a:r>
              <a:rPr lang="en-US" sz="2800" dirty="0" smtClean="0"/>
              <a:t>I </a:t>
            </a:r>
            <a:r>
              <a:rPr lang="en-US" sz="2800" dirty="0"/>
              <a:t>Really Can’t Figure Out a Good Title for this Turbulence Workshop </a:t>
            </a:r>
            <a:r>
              <a:rPr lang="en-US" sz="2800" dirty="0" smtClean="0"/>
              <a:t>Presentation”</a:t>
            </a:r>
            <a:r>
              <a:rPr lang="en-US" sz="2800" dirty="0"/>
              <a:t/>
            </a:r>
            <a:br>
              <a:rPr lang="en-US" sz="2800" dirty="0"/>
            </a:br>
            <a:endParaRPr lang="en-US" sz="2800" dirty="0">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endParaRPr lang="en-US" sz="1800" dirty="0"/>
          </a:p>
          <a:p>
            <a:pPr marL="0" indent="0" algn="ctr">
              <a:buNone/>
            </a:pPr>
            <a:r>
              <a:rPr lang="en-US" sz="1800" dirty="0" smtClean="0"/>
              <a:t>Thanks so much for your attention and enjoy the workshop!</a:t>
            </a:r>
          </a:p>
          <a:p>
            <a:pPr marL="0" indent="0" algn="ctr">
              <a:buNone/>
            </a:pPr>
            <a:r>
              <a:rPr lang="en-US" sz="1800" dirty="0" smtClean="0"/>
              <a:t>I close with a couple turbulence event reviews from the world’s best airline. The obvious and the not so obvious. Red triangle is position of reported SVR turbulence:</a:t>
            </a:r>
          </a:p>
        </p:txBody>
      </p:sp>
      <p:sp>
        <p:nvSpPr>
          <p:cNvPr id="4" name="Slide Number Placeholder 3"/>
          <p:cNvSpPr>
            <a:spLocks noGrp="1"/>
          </p:cNvSpPr>
          <p:nvPr>
            <p:ph type="sldNum" sz="quarter" idx="12"/>
          </p:nvPr>
        </p:nvSpPr>
        <p:spPr/>
        <p:txBody>
          <a:bodyPr/>
          <a:lstStyle/>
          <a:p>
            <a:fld id="{5EC5841B-95BD-482B-A8CA-83299D57F9EC}" type="slidenum">
              <a:rPr lang="en-US" smtClean="0">
                <a:solidFill>
                  <a:prstClr val="black">
                    <a:tint val="75000"/>
                  </a:prstClr>
                </a:solidFill>
              </a:rPr>
              <a:pPr/>
              <a:t>24</a:t>
            </a:fld>
            <a:endParaRPr lang="en-US">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2997994"/>
            <a:ext cx="5052595" cy="364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7995" y="2997994"/>
            <a:ext cx="4609492" cy="345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257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During the next 30 minutes, here are the hot turbulence topics and issues I would like to discuss:</a:t>
            </a:r>
          </a:p>
          <a:p>
            <a:pPr lvl="1"/>
            <a:r>
              <a:rPr lang="en-US" dirty="0" smtClean="0"/>
              <a:t>American Airlines Turbulence Task Force and other 121 carrier initiatives</a:t>
            </a:r>
          </a:p>
          <a:p>
            <a:pPr lvl="1"/>
            <a:r>
              <a:rPr lang="en-US" dirty="0" smtClean="0"/>
              <a:t>Status and future of short and long term turbulence forecasting</a:t>
            </a:r>
          </a:p>
          <a:p>
            <a:pPr lvl="1"/>
            <a:r>
              <a:rPr lang="en-US" dirty="0" smtClean="0"/>
              <a:t>Automated PIREPS</a:t>
            </a:r>
          </a:p>
          <a:p>
            <a:pPr lvl="1"/>
            <a:r>
              <a:rPr lang="en-US" dirty="0" smtClean="0"/>
              <a:t>The future of standard PIREPS</a:t>
            </a:r>
          </a:p>
          <a:p>
            <a:pPr lvl="1"/>
            <a:r>
              <a:rPr lang="en-US" dirty="0" smtClean="0"/>
              <a:t>Turbulence implications in GA</a:t>
            </a:r>
          </a:p>
          <a:p>
            <a:pPr lvl="1"/>
            <a:r>
              <a:rPr lang="en-US" dirty="0" smtClean="0"/>
              <a:t>Sharing of PIREP data and the IATA initiative</a:t>
            </a:r>
          </a:p>
          <a:p>
            <a:pPr lvl="1"/>
            <a:r>
              <a:rPr lang="en-US" dirty="0" smtClean="0"/>
              <a:t>Cockpit pilot applications for 121 carriers</a:t>
            </a:r>
          </a:p>
          <a:p>
            <a:pPr lvl="1"/>
            <a:r>
              <a:rPr lang="en-US" dirty="0" smtClean="0"/>
              <a:t>Cockpit pilot applications for other carriers</a:t>
            </a:r>
          </a:p>
          <a:p>
            <a:pPr lvl="1"/>
            <a:r>
              <a:rPr lang="en-US" dirty="0" smtClean="0"/>
              <a:t>The need for objective data to develop better turbulence statistics</a:t>
            </a:r>
          </a:p>
          <a:p>
            <a:pPr lvl="1"/>
            <a:r>
              <a:rPr lang="en-US" dirty="0" smtClean="0"/>
              <a:t>Case studies of turbulence encounters</a:t>
            </a:r>
          </a:p>
          <a:p>
            <a:pPr lvl="1"/>
            <a:r>
              <a:rPr lang="en-US" dirty="0" smtClean="0"/>
              <a:t>Trends in passenger and flight attendant injuries</a:t>
            </a:r>
          </a:p>
          <a:p>
            <a:pPr lvl="1"/>
            <a:r>
              <a:rPr lang="en-US" dirty="0" smtClean="0"/>
              <a:t>Convectively Induced turbulence</a:t>
            </a:r>
          </a:p>
          <a:p>
            <a:pPr lvl="1"/>
            <a:r>
              <a:rPr lang="en-US" dirty="0" smtClean="0"/>
              <a:t>Mountain Wave turbulence </a:t>
            </a:r>
          </a:p>
          <a:p>
            <a:pPr lvl="1"/>
            <a:r>
              <a:rPr lang="en-US" dirty="0" smtClean="0"/>
              <a:t>Low level </a:t>
            </a:r>
            <a:r>
              <a:rPr lang="en-US" dirty="0" err="1" smtClean="0"/>
              <a:t>windshear</a:t>
            </a:r>
            <a:endParaRPr lang="en-US" dirty="0" smtClean="0"/>
          </a:p>
          <a:p>
            <a:pPr lvl="1"/>
            <a:r>
              <a:rPr lang="en-US" dirty="0" smtClean="0"/>
              <a:t>Wake turbulence</a:t>
            </a:r>
          </a:p>
          <a:p>
            <a:pPr lvl="1"/>
            <a:r>
              <a:rPr lang="en-US" dirty="0" smtClean="0"/>
              <a:t>And I am just getting started…</a:t>
            </a:r>
          </a:p>
          <a:p>
            <a:pPr lvl="1"/>
            <a:endParaRPr lang="en-US" dirty="0" smtClean="0"/>
          </a:p>
          <a:p>
            <a:pPr lvl="1"/>
            <a:endParaRPr lang="en-US" dirty="0"/>
          </a:p>
        </p:txBody>
      </p:sp>
      <p:sp>
        <p:nvSpPr>
          <p:cNvPr id="4" name="Title 3"/>
          <p:cNvSpPr>
            <a:spLocks noGrp="1"/>
          </p:cNvSpPr>
          <p:nvPr>
            <p:ph type="title"/>
          </p:nvPr>
        </p:nvSpPr>
        <p:spPr/>
        <p:txBody>
          <a:bodyPr/>
          <a:lstStyle/>
          <a:p>
            <a:pPr algn="ctr"/>
            <a:r>
              <a:rPr lang="en-US" sz="4000" dirty="0" smtClean="0">
                <a:latin typeface="Calibri" panose="020F0502020204030204" pitchFamily="34" charset="0"/>
              </a:rPr>
              <a:t>Topics of Discussion</a:t>
            </a:r>
            <a:endParaRPr lang="en-US" sz="4000" dirty="0">
              <a:latin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1" y="4191000"/>
            <a:ext cx="3714750" cy="2076450"/>
          </a:xfrm>
          <a:prstGeom prst="rect">
            <a:avLst/>
          </a:prstGeom>
        </p:spPr>
      </p:pic>
    </p:spTree>
    <p:extLst>
      <p:ext uri="{BB962C8B-B14F-4D97-AF65-F5344CB8AC3E}">
        <p14:creationId xmlns:p14="http://schemas.microsoft.com/office/powerpoint/2010/main" val="254128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circle(in)">
                                      <p:cBhvr>
                                        <p:cTn id="8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1800" dirty="0" smtClean="0"/>
              <a:t>The point here is during the next 2 days, many, if not, all of these topics will be discussed if one form or another. As we in the research and operations community listen to what is presented, we should be cognizant of the following:</a:t>
            </a:r>
          </a:p>
          <a:p>
            <a:endParaRPr lang="en-US" sz="1800" dirty="0" smtClean="0"/>
          </a:p>
          <a:p>
            <a:pPr lvl="1"/>
            <a:r>
              <a:rPr lang="en-US" sz="1800" dirty="0" smtClean="0"/>
              <a:t>User needs vary widely. Respect for this has made this workshop successful and keeps it alive!</a:t>
            </a:r>
          </a:p>
          <a:p>
            <a:pPr lvl="1"/>
            <a:endParaRPr lang="en-US" sz="1800" dirty="0" smtClean="0"/>
          </a:p>
          <a:p>
            <a:pPr lvl="1"/>
            <a:r>
              <a:rPr lang="en-US" sz="1800" dirty="0" smtClean="0"/>
              <a:t>Research to operations considerations are critical.</a:t>
            </a:r>
          </a:p>
          <a:p>
            <a:pPr lvl="1"/>
            <a:endParaRPr lang="en-US" sz="1800" dirty="0" smtClean="0"/>
          </a:p>
          <a:p>
            <a:pPr lvl="1"/>
            <a:r>
              <a:rPr lang="en-US" sz="1800" dirty="0" smtClean="0"/>
              <a:t>What can ATC use and how can we help them?</a:t>
            </a:r>
          </a:p>
          <a:p>
            <a:pPr lvl="1"/>
            <a:endParaRPr lang="en-US" sz="1800" dirty="0" smtClean="0"/>
          </a:p>
          <a:p>
            <a:pPr lvl="1"/>
            <a:r>
              <a:rPr lang="en-US" sz="1800" dirty="0" smtClean="0"/>
              <a:t>Additional bandwidth in the cockpit opens up a new world, but lots of challenges as well.</a:t>
            </a:r>
          </a:p>
          <a:p>
            <a:pPr lvl="1"/>
            <a:endParaRPr lang="en-US" sz="1800" dirty="0" smtClean="0"/>
          </a:p>
          <a:p>
            <a:pPr lvl="1"/>
            <a:r>
              <a:rPr lang="en-US" sz="1800" dirty="0" smtClean="0"/>
              <a:t>How much more time and effort should we spend on getting the “perfect” objective turbulence measure and “killing” the standard PIREP?</a:t>
            </a:r>
          </a:p>
          <a:p>
            <a:pPr lvl="1"/>
            <a:endParaRPr lang="en-US" dirty="0" smtClean="0"/>
          </a:p>
          <a:p>
            <a:pPr lvl="1"/>
            <a:endParaRPr lang="en-US" dirty="0"/>
          </a:p>
        </p:txBody>
      </p:sp>
      <p:sp>
        <p:nvSpPr>
          <p:cNvPr id="3" name="Title 2"/>
          <p:cNvSpPr>
            <a:spLocks noGrp="1"/>
          </p:cNvSpPr>
          <p:nvPr>
            <p:ph type="title"/>
          </p:nvPr>
        </p:nvSpPr>
        <p:spPr/>
        <p:txBody>
          <a:bodyPr/>
          <a:lstStyle/>
          <a:p>
            <a:pPr algn="ctr"/>
            <a:r>
              <a:rPr lang="en-US" sz="3200" dirty="0" smtClean="0">
                <a:latin typeface="Calibri" panose="020F0502020204030204" pitchFamily="34" charset="0"/>
              </a:rPr>
              <a:t>Well that’s not really true… </a:t>
            </a:r>
            <a:r>
              <a:rPr lang="en-US" sz="3200" dirty="0" smtClean="0">
                <a:latin typeface="Calibri" panose="020F0502020204030204" pitchFamily="34" charset="0"/>
                <a:sym typeface="Wingdings" panose="05000000000000000000" pitchFamily="2" charset="2"/>
              </a:rPr>
              <a:t></a:t>
            </a:r>
            <a:endParaRPr lang="en-US" sz="3200" dirty="0">
              <a:latin typeface="Calibri" panose="020F0502020204030204" pitchFamily="34" charset="0"/>
            </a:endParaRPr>
          </a:p>
        </p:txBody>
      </p:sp>
    </p:spTree>
    <p:extLst>
      <p:ext uri="{BB962C8B-B14F-4D97-AF65-F5344CB8AC3E}">
        <p14:creationId xmlns:p14="http://schemas.microsoft.com/office/powerpoint/2010/main" val="329495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0" indent="0">
              <a:buNone/>
            </a:pPr>
            <a:r>
              <a:rPr lang="en-US" sz="2800" dirty="0" smtClean="0">
                <a:solidFill>
                  <a:schemeClr val="tx1"/>
                </a:solidFill>
              </a:rPr>
              <a:t>Here is what I really want to touch on:</a:t>
            </a:r>
          </a:p>
          <a:p>
            <a:endParaRPr lang="en-US" sz="2400" dirty="0">
              <a:solidFill>
                <a:schemeClr val="tx1"/>
              </a:solidFill>
            </a:endParaRPr>
          </a:p>
          <a:p>
            <a:pPr lvl="1">
              <a:buFont typeface="Arial" panose="020B0604020202020204" pitchFamily="34" charset="0"/>
              <a:buChar char="•"/>
            </a:pPr>
            <a:r>
              <a:rPr lang="en-US" sz="2400" dirty="0" smtClean="0">
                <a:solidFill>
                  <a:schemeClr val="tx1"/>
                </a:solidFill>
              </a:rPr>
              <a:t>American </a:t>
            </a:r>
            <a:r>
              <a:rPr lang="en-US" sz="2400" dirty="0">
                <a:solidFill>
                  <a:schemeClr val="tx1"/>
                </a:solidFill>
              </a:rPr>
              <a:t>Airlines Turbulence Task </a:t>
            </a:r>
            <a:r>
              <a:rPr lang="en-US" sz="2400" dirty="0" smtClean="0">
                <a:solidFill>
                  <a:schemeClr val="tx1"/>
                </a:solidFill>
              </a:rPr>
              <a:t>Force</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r>
              <a:rPr lang="en-US" sz="2400" dirty="0" smtClean="0">
                <a:solidFill>
                  <a:schemeClr val="tx1"/>
                </a:solidFill>
              </a:rPr>
              <a:t>The </a:t>
            </a:r>
            <a:r>
              <a:rPr lang="en-US" sz="2400" dirty="0">
                <a:solidFill>
                  <a:schemeClr val="tx1"/>
                </a:solidFill>
              </a:rPr>
              <a:t>need for objective data to develop better turbulence </a:t>
            </a:r>
            <a:r>
              <a:rPr lang="en-US" sz="2400" dirty="0" smtClean="0">
                <a:solidFill>
                  <a:schemeClr val="tx1"/>
                </a:solidFill>
              </a:rPr>
              <a:t>statistics</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r>
              <a:rPr lang="en-US" sz="2400" dirty="0" smtClean="0">
                <a:solidFill>
                  <a:schemeClr val="tx1"/>
                </a:solidFill>
              </a:rPr>
              <a:t>Trends </a:t>
            </a:r>
            <a:r>
              <a:rPr lang="en-US" sz="2400" dirty="0">
                <a:solidFill>
                  <a:schemeClr val="tx1"/>
                </a:solidFill>
              </a:rPr>
              <a:t>in </a:t>
            </a:r>
            <a:r>
              <a:rPr lang="en-US" sz="2400" dirty="0" smtClean="0">
                <a:solidFill>
                  <a:schemeClr val="tx1"/>
                </a:solidFill>
              </a:rPr>
              <a:t>turbulence event statistics </a:t>
            </a:r>
            <a:r>
              <a:rPr lang="en-US" sz="2400" dirty="0">
                <a:solidFill>
                  <a:schemeClr val="tx1"/>
                </a:solidFill>
              </a:rPr>
              <a:t>and flight attendant </a:t>
            </a:r>
            <a:r>
              <a:rPr lang="en-US" sz="2400" dirty="0" smtClean="0">
                <a:solidFill>
                  <a:schemeClr val="tx1"/>
                </a:solidFill>
              </a:rPr>
              <a:t>injuries</a:t>
            </a:r>
          </a:p>
          <a:p>
            <a:pPr lvl="1">
              <a:buFont typeface="Arial" panose="020B0604020202020204" pitchFamily="34" charset="0"/>
              <a:buChar char="•"/>
            </a:pPr>
            <a:endParaRPr lang="en-US" sz="2400" dirty="0">
              <a:solidFill>
                <a:schemeClr val="tx1"/>
              </a:solidFill>
            </a:endParaRPr>
          </a:p>
          <a:p>
            <a:pPr lvl="1">
              <a:buFont typeface="Arial" panose="020B0604020202020204" pitchFamily="34" charset="0"/>
              <a:buChar char="•"/>
            </a:pPr>
            <a:r>
              <a:rPr lang="en-US" sz="2400" dirty="0" smtClean="0">
                <a:solidFill>
                  <a:schemeClr val="tx1"/>
                </a:solidFill>
              </a:rPr>
              <a:t>Some thoughts on the state of turbulence forecasting</a:t>
            </a:r>
            <a:endParaRPr lang="en-US" sz="2400" dirty="0">
              <a:solidFill>
                <a:schemeClr val="tx1"/>
              </a:solidFill>
            </a:endParaRPr>
          </a:p>
        </p:txBody>
      </p:sp>
      <p:sp>
        <p:nvSpPr>
          <p:cNvPr id="3" name="Title 2"/>
          <p:cNvSpPr>
            <a:spLocks noGrp="1"/>
          </p:cNvSpPr>
          <p:nvPr>
            <p:ph type="title"/>
          </p:nvPr>
        </p:nvSpPr>
        <p:spPr/>
        <p:txBody>
          <a:bodyPr/>
          <a:lstStyle/>
          <a:p>
            <a:pPr algn="ctr"/>
            <a:r>
              <a:rPr lang="en-US" sz="3200" dirty="0" smtClean="0">
                <a:latin typeface="Calibri" panose="020F0502020204030204" pitchFamily="34" charset="0"/>
              </a:rPr>
              <a:t>The Real Topics of Discussion</a:t>
            </a:r>
            <a:endParaRPr lang="en-US" sz="3200" dirty="0">
              <a:latin typeface="Calibri" panose="020F0502020204030204" pitchFamily="34" charset="0"/>
            </a:endParaRPr>
          </a:p>
        </p:txBody>
      </p:sp>
    </p:spTree>
    <p:extLst>
      <p:ext uri="{BB962C8B-B14F-4D97-AF65-F5344CB8AC3E}">
        <p14:creationId xmlns:p14="http://schemas.microsoft.com/office/powerpoint/2010/main" val="1837620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b="1" dirty="0" smtClean="0"/>
              <a:t>American Airlines is huge since the merger with U.S Airways: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While statistics tend to show that turbulence events are not increasing, little progress being made on injury reduction to Flight Attendants.</a:t>
            </a:r>
          </a:p>
          <a:p>
            <a:r>
              <a:rPr lang="en-US" dirty="0" smtClean="0"/>
              <a:t>Passenger injuries have declined since pilots urging to “…remain seated with you seat belts fastened even when seat belt sign is off…”</a:t>
            </a:r>
          </a:p>
          <a:p>
            <a:r>
              <a:rPr lang="en-US" dirty="0" smtClean="0"/>
              <a:t>AA Senior Leadership established the Turbulence Task Force (TTF) in 2016</a:t>
            </a:r>
            <a:endParaRPr lang="en-US" dirty="0"/>
          </a:p>
        </p:txBody>
      </p:sp>
      <p:sp>
        <p:nvSpPr>
          <p:cNvPr id="4" name="Title 3"/>
          <p:cNvSpPr>
            <a:spLocks noGrp="1"/>
          </p:cNvSpPr>
          <p:nvPr>
            <p:ph type="title"/>
          </p:nvPr>
        </p:nvSpPr>
        <p:spPr/>
        <p:txBody>
          <a:bodyPr/>
          <a:lstStyle/>
          <a:p>
            <a:pPr algn="ctr"/>
            <a:r>
              <a:rPr lang="en-US" sz="2800" dirty="0" smtClean="0">
                <a:latin typeface="Calibri" panose="020F0502020204030204" pitchFamily="34" charset="0"/>
              </a:rPr>
              <a:t>Why an American Airlines Turbulence Task Force?</a:t>
            </a:r>
            <a:endParaRPr lang="en-US" sz="2800" dirty="0">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707254"/>
            <a:ext cx="4287687"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287" y="1707253"/>
            <a:ext cx="4704074"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00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marL="342900" lvl="0" indent="-342900">
              <a:spcBef>
                <a:spcPct val="20000"/>
              </a:spcBef>
              <a:defRPr/>
            </a:pPr>
            <a:r>
              <a:rPr lang="en-US" sz="2800" kern="1200" dirty="0">
                <a:solidFill>
                  <a:prstClr val="black"/>
                </a:solidFill>
                <a:latin typeface="Calibri"/>
                <a:cs typeface="Arial" panose="020B0604020202020204" pitchFamily="34" charset="0"/>
              </a:rPr>
              <a:t>Reduce Turbulence Injuries </a:t>
            </a:r>
          </a:p>
          <a:p>
            <a:pPr marL="742950" lvl="1" indent="-285750">
              <a:spcBef>
                <a:spcPct val="20000"/>
              </a:spcBef>
              <a:defRPr/>
            </a:pPr>
            <a:r>
              <a:rPr lang="en-US" sz="2000" kern="1200" dirty="0">
                <a:solidFill>
                  <a:prstClr val="black"/>
                </a:solidFill>
                <a:latin typeface="Calibri"/>
                <a:cs typeface="Arial" panose="020B0604020202020204" pitchFamily="34" charset="0"/>
              </a:rPr>
              <a:t>Curtail costly litigation</a:t>
            </a:r>
          </a:p>
          <a:p>
            <a:pPr marL="742950" lvl="1" indent="-285750">
              <a:spcBef>
                <a:spcPct val="20000"/>
              </a:spcBef>
              <a:defRPr/>
            </a:pPr>
            <a:r>
              <a:rPr lang="en-US" sz="2000" kern="1200" dirty="0">
                <a:solidFill>
                  <a:prstClr val="black"/>
                </a:solidFill>
                <a:latin typeface="Calibri"/>
                <a:cs typeface="Arial" panose="020B0604020202020204" pitchFamily="34" charset="0"/>
              </a:rPr>
              <a:t>Reduce missed crew time</a:t>
            </a:r>
          </a:p>
          <a:p>
            <a:pPr marL="742950" lvl="1" indent="-285750">
              <a:spcBef>
                <a:spcPct val="20000"/>
              </a:spcBef>
              <a:defRPr/>
            </a:pPr>
            <a:r>
              <a:rPr lang="en-US" sz="2000" kern="1200" dirty="0">
                <a:solidFill>
                  <a:prstClr val="black"/>
                </a:solidFill>
                <a:latin typeface="Calibri"/>
                <a:cs typeface="Arial" panose="020B0604020202020204" pitchFamily="34" charset="0"/>
              </a:rPr>
              <a:t>Stay out of the news!</a:t>
            </a:r>
          </a:p>
          <a:p>
            <a:pPr marL="342900" lvl="1" indent="-342900">
              <a:spcBef>
                <a:spcPct val="20000"/>
              </a:spcBef>
              <a:buFont typeface="Arial" panose="020B0604020202020204" pitchFamily="34" charset="0"/>
              <a:buChar char="•"/>
              <a:defRPr/>
            </a:pPr>
            <a:r>
              <a:rPr lang="en-US" sz="2800" kern="1200" dirty="0">
                <a:solidFill>
                  <a:prstClr val="black"/>
                </a:solidFill>
                <a:latin typeface="Calibri"/>
                <a:cs typeface="Arial" panose="020B0604020202020204" pitchFamily="34" charset="0"/>
              </a:rPr>
              <a:t>Establish AA as a leader in industry standards for turbulence safety</a:t>
            </a:r>
          </a:p>
          <a:p>
            <a:pPr marL="342900" lvl="1" indent="-342900">
              <a:spcBef>
                <a:spcPct val="20000"/>
              </a:spcBef>
              <a:buFont typeface="Arial" panose="020B0604020202020204" pitchFamily="34" charset="0"/>
              <a:buChar char="•"/>
              <a:defRPr/>
            </a:pPr>
            <a:r>
              <a:rPr lang="en-US" sz="2800" kern="1200" dirty="0">
                <a:solidFill>
                  <a:prstClr val="black"/>
                </a:solidFill>
                <a:latin typeface="Calibri"/>
                <a:cs typeface="Arial" panose="020B0604020202020204" pitchFamily="34" charset="0"/>
              </a:rPr>
              <a:t>Harmonize all departments to establish better operational </a:t>
            </a:r>
            <a:r>
              <a:rPr lang="en-US" sz="2800" kern="1200" dirty="0" smtClean="0">
                <a:solidFill>
                  <a:prstClr val="black"/>
                </a:solidFill>
                <a:latin typeface="Calibri"/>
                <a:cs typeface="Arial" panose="020B0604020202020204" pitchFamily="34" charset="0"/>
              </a:rPr>
              <a:t>practices. Includes dedicated participation from Pilots, flight attendants,  dispatchers, safety representatives, meteorology, Workman’s Compensation, and more…</a:t>
            </a:r>
            <a:endParaRPr lang="en-US" sz="2800" kern="1200" dirty="0">
              <a:solidFill>
                <a:prstClr val="black"/>
              </a:solidFill>
              <a:latin typeface="Calibri"/>
              <a:cs typeface="Arial" panose="020B0604020202020204" pitchFamily="34" charset="0"/>
            </a:endParaRPr>
          </a:p>
          <a:p>
            <a:endParaRPr lang="en-US" dirty="0"/>
          </a:p>
        </p:txBody>
      </p:sp>
      <p:sp>
        <p:nvSpPr>
          <p:cNvPr id="3" name="Title 2"/>
          <p:cNvSpPr>
            <a:spLocks noGrp="1"/>
          </p:cNvSpPr>
          <p:nvPr>
            <p:ph type="title"/>
          </p:nvPr>
        </p:nvSpPr>
        <p:spPr/>
        <p:txBody>
          <a:bodyPr/>
          <a:lstStyle/>
          <a:p>
            <a:pPr algn="ctr"/>
            <a:r>
              <a:rPr lang="en-US" sz="3200" dirty="0" smtClean="0">
                <a:latin typeface="Calibri" panose="020F0502020204030204" pitchFamily="34" charset="0"/>
              </a:rPr>
              <a:t>TTF Objectives</a:t>
            </a:r>
            <a:endParaRPr lang="en-US" sz="3200" dirty="0">
              <a:latin typeface="Calibri" panose="020F050202020403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462" y="1295400"/>
            <a:ext cx="2278798"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672095"/>
            <a:ext cx="842716" cy="399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380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ctr"/>
            <a:r>
              <a:rPr lang="en-US" sz="3200" b="1" i="1" dirty="0" smtClean="0">
                <a:latin typeface="+mn-lt"/>
              </a:rPr>
              <a:t>How </a:t>
            </a:r>
            <a:r>
              <a:rPr lang="en-US" sz="3200" b="1" i="1" dirty="0">
                <a:latin typeface="+mn-lt"/>
              </a:rPr>
              <a:t>Do We Meet These </a:t>
            </a:r>
            <a:r>
              <a:rPr lang="en-US" sz="3200" b="1" i="1" dirty="0" smtClean="0">
                <a:latin typeface="+mn-lt"/>
              </a:rPr>
              <a:t>Objectives:</a:t>
            </a:r>
            <a:br>
              <a:rPr lang="en-US" sz="3200" b="1" i="1" dirty="0" smtClean="0">
                <a:latin typeface="+mn-lt"/>
              </a:rPr>
            </a:br>
            <a:r>
              <a:rPr lang="en-US" sz="3200" b="1" i="1" dirty="0" smtClean="0">
                <a:solidFill>
                  <a:srgbClr val="FF0000"/>
                </a:solidFill>
                <a:latin typeface="+mn-lt"/>
              </a:rPr>
              <a:t>Improve Communication</a:t>
            </a:r>
            <a:endParaRPr lang="en-US" sz="3200" b="1" i="1" u="sng" dirty="0">
              <a:solidFill>
                <a:srgbClr val="FF0000"/>
              </a:solidFill>
              <a:latin typeface="+mn-lt"/>
            </a:endParaRPr>
          </a:p>
        </p:txBody>
      </p:sp>
      <p:sp>
        <p:nvSpPr>
          <p:cNvPr id="6" name="Content Placeholder 5"/>
          <p:cNvSpPr>
            <a:spLocks noGrp="1"/>
          </p:cNvSpPr>
          <p:nvPr>
            <p:ph sz="half" idx="1"/>
          </p:nvPr>
        </p:nvSpPr>
        <p:spPr/>
        <p:txBody>
          <a:bodyPr>
            <a:normAutofit fontScale="85000" lnSpcReduction="10000"/>
          </a:bodyPr>
          <a:lstStyle/>
          <a:p>
            <a:r>
              <a:rPr lang="en-US" sz="3300" dirty="0" smtClean="0"/>
              <a:t>Outreach to all impacted parties via memos, safety preflight alerts, manual updates, and TTF Bulletins</a:t>
            </a:r>
          </a:p>
          <a:p>
            <a:r>
              <a:rPr lang="en-US" sz="3300" dirty="0" smtClean="0"/>
              <a:t>Emphasize the criticality of robust communication between pilots, flight attendants, dispatch, and meteorology to include all possible detail</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17F32975-EC93-4774-AC74-6AE00E0553D4}" type="slidenum">
              <a:rPr lang="en-US" smtClean="0">
                <a:solidFill>
                  <a:prstClr val="black">
                    <a:tint val="75000"/>
                  </a:prstClr>
                </a:solidFill>
              </a:rPr>
              <a:pPr/>
              <a:t>8</a:t>
            </a:fld>
            <a:endParaRPr lang="en-US">
              <a:solidFill>
                <a:prstClr val="black">
                  <a:tint val="75000"/>
                </a:prst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1600200"/>
            <a:ext cx="37719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91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pPr algn="ctr"/>
            <a:r>
              <a:rPr lang="en-US" sz="3200" b="1" i="1" dirty="0" smtClean="0"/>
              <a:t>How </a:t>
            </a:r>
            <a:r>
              <a:rPr lang="en-US" sz="3200" b="1" i="1" dirty="0"/>
              <a:t>Do We Meet These </a:t>
            </a:r>
            <a:r>
              <a:rPr lang="en-US" sz="3200" b="1" i="1" dirty="0" smtClean="0"/>
              <a:t>Objectives:</a:t>
            </a:r>
            <a:br>
              <a:rPr lang="en-US" sz="3200" b="1" i="1" dirty="0" smtClean="0"/>
            </a:br>
            <a:r>
              <a:rPr lang="en-US" sz="3200" b="1" i="1" dirty="0" smtClean="0">
                <a:solidFill>
                  <a:srgbClr val="FF0000"/>
                </a:solidFill>
              </a:rPr>
              <a:t>Improve Training</a:t>
            </a:r>
            <a:endParaRPr lang="en-US" sz="3200" b="1" i="1" u="sng" dirty="0">
              <a:solidFill>
                <a:srgbClr val="FF0000"/>
              </a:solidFill>
            </a:endParaRPr>
          </a:p>
        </p:txBody>
      </p:sp>
      <p:sp>
        <p:nvSpPr>
          <p:cNvPr id="6" name="Content Placeholder 5"/>
          <p:cNvSpPr>
            <a:spLocks noGrp="1"/>
          </p:cNvSpPr>
          <p:nvPr>
            <p:ph sz="half" idx="1"/>
          </p:nvPr>
        </p:nvSpPr>
        <p:spPr/>
        <p:txBody>
          <a:bodyPr>
            <a:normAutofit fontScale="85000" lnSpcReduction="20000"/>
          </a:bodyPr>
          <a:lstStyle/>
          <a:p>
            <a:pPr marL="171450" indent="-171450"/>
            <a:r>
              <a:rPr lang="en-US" dirty="0" smtClean="0">
                <a:cs typeface="Arial" panose="020B0604020202020204" pitchFamily="34" charset="0"/>
              </a:rPr>
              <a:t>Recurrent training for pilots, dispatch, flight attendants, and meteorologists. Possible topics include:</a:t>
            </a:r>
          </a:p>
          <a:p>
            <a:pPr marL="571500" lvl="1" indent="-171450"/>
            <a:r>
              <a:rPr lang="en-US" dirty="0" smtClean="0">
                <a:cs typeface="Arial" panose="020B0604020202020204" pitchFamily="34" charset="0"/>
              </a:rPr>
              <a:t>Turbulence avoidance procedures (pilots)</a:t>
            </a:r>
          </a:p>
          <a:p>
            <a:pPr marL="571500" lvl="1" indent="-171450"/>
            <a:r>
              <a:rPr lang="en-US" dirty="0" smtClean="0">
                <a:cs typeface="Arial" panose="020B0604020202020204" pitchFamily="34" charset="0"/>
              </a:rPr>
              <a:t>Understanding and using turbulence forecasts (pilots and dispatch)</a:t>
            </a:r>
          </a:p>
          <a:p>
            <a:pPr marL="571500" lvl="1" indent="-171450"/>
            <a:r>
              <a:rPr lang="en-US" dirty="0" smtClean="0">
                <a:cs typeface="Arial" panose="020B0604020202020204" pitchFamily="34" charset="0"/>
              </a:rPr>
              <a:t>Procedures during ascent and descent when convective weather is present (pilots and FAs)</a:t>
            </a:r>
          </a:p>
          <a:p>
            <a:pPr marL="571500" lvl="1" indent="-171450"/>
            <a:r>
              <a:rPr lang="en-US" dirty="0" smtClean="0">
                <a:cs typeface="Arial" panose="020B0604020202020204" pitchFamily="34" charset="0"/>
              </a:rPr>
              <a:t>Improvements in short term model forecasting and improving SIGMET quality (meteorologists) </a:t>
            </a:r>
            <a:endParaRPr lang="en-US" dirty="0">
              <a:cs typeface="Arial" panose="020B0604020202020204" pitchFamily="34" charset="0"/>
            </a:endParaRPr>
          </a:p>
        </p:txBody>
      </p:sp>
      <p:pic>
        <p:nvPicPr>
          <p:cNvPr id="1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86400" y="3886200"/>
            <a:ext cx="3426249" cy="257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7F32975-EC93-4774-AC74-6AE00E0553D4}" type="slidenum">
              <a:rPr lang="en-US" smtClean="0">
                <a:solidFill>
                  <a:prstClr val="black">
                    <a:tint val="75000"/>
                  </a:prstClr>
                </a:solidFill>
              </a:rPr>
              <a:pPr/>
              <a:t>9</a:t>
            </a:fld>
            <a:endParaRPr lang="en-US" dirty="0">
              <a:solidFill>
                <a:prstClr val="black">
                  <a:tint val="75000"/>
                </a:prst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0591" y="1676400"/>
            <a:ext cx="256032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911" y="1905000"/>
            <a:ext cx="226499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0387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1.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2.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3.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4.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5.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6.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7.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8.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19.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2.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20.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21.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22.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23.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3.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4.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5.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6.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9.xml><?xml version="1.0" encoding="utf-8"?>
<p:tagLst xmlns:a="http://schemas.openxmlformats.org/drawingml/2006/main" xmlns:r="http://schemas.openxmlformats.org/officeDocument/2006/relationships" xmlns:p="http://schemas.openxmlformats.org/presentationml/2006/main">
  <p:tag name="APPLIEDSTYLE" val="Page Number"/>
</p:tagLst>
</file>

<file path=ppt/theme/theme1.xml><?xml version="1.0" encoding="utf-8"?>
<a:theme xmlns:a="http://schemas.openxmlformats.org/drawingml/2006/main" name="AO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141B29810EAB42AD98BA0C92CB6527" ma:contentTypeVersion="0" ma:contentTypeDescription="Create a new document." ma:contentTypeScope="" ma:versionID="35124421834cbde04c40f11cd7bd2ca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7C93A6-F813-4322-984B-A20DBAA55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28117DF-ED46-42A8-80E6-4AB07933F052}">
  <ds:schemaRefs>
    <ds:schemaRef ds:uri="http://schemas.microsoft.com/sharepoint/v3/contenttype/forms"/>
  </ds:schemaRefs>
</ds:datastoreItem>
</file>

<file path=customXml/itemProps3.xml><?xml version="1.0" encoding="utf-8"?>
<ds:datastoreItem xmlns:ds="http://schemas.openxmlformats.org/officeDocument/2006/customXml" ds:itemID="{FDD32379-8B25-494E-9A21-80C8D1054604}">
  <ds:schemaRef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2721</TotalTime>
  <Words>1784</Words>
  <Application>Microsoft Office PowerPoint</Application>
  <PresentationFormat>Custom</PresentationFormat>
  <Paragraphs>186</Paragraphs>
  <Slides>24</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AOI</vt:lpstr>
      <vt:lpstr>Technic</vt:lpstr>
      <vt:lpstr>think-cell Slide</vt:lpstr>
      <vt:lpstr>PowerPoint Presentation</vt:lpstr>
      <vt:lpstr>PowerPoint Presentation</vt:lpstr>
      <vt:lpstr>Topics of Discussion</vt:lpstr>
      <vt:lpstr>Well that’s not really true… </vt:lpstr>
      <vt:lpstr>The Real Topics of Discussion</vt:lpstr>
      <vt:lpstr>Why an American Airlines Turbulence Task Force?</vt:lpstr>
      <vt:lpstr>TTF Objectives</vt:lpstr>
      <vt:lpstr>How Do We Meet These Objectives: Improve Communication</vt:lpstr>
      <vt:lpstr>How Do We Meet These Objectives: Improve Training</vt:lpstr>
      <vt:lpstr>How Do We Meet These Objectives: Improve Technology</vt:lpstr>
      <vt:lpstr>How Do We Meet These Objectives: Improve Technology cont’d</vt:lpstr>
      <vt:lpstr>How Do We Meet These Objectives: Establish and demonstrate success through quantifiable metrics</vt:lpstr>
      <vt:lpstr>More on Metrics and Stats</vt:lpstr>
      <vt:lpstr>Question 1</vt:lpstr>
      <vt:lpstr>Question 2</vt:lpstr>
      <vt:lpstr>Question 3</vt:lpstr>
      <vt:lpstr>And one more…</vt:lpstr>
      <vt:lpstr>Quick Look at some AA limited statistics</vt:lpstr>
      <vt:lpstr>Reports from AA TAPS equipped Aircraft</vt:lpstr>
      <vt:lpstr>Reports from AA TAPS equipped Aircraft</vt:lpstr>
      <vt:lpstr>Flight Attendant Injury Data</vt:lpstr>
      <vt:lpstr>The State of Turbulence Forecasting  (to promote discussion during the next 2 days)</vt:lpstr>
      <vt:lpstr>The State of Turbulence Forecasting  (to promote discussion during the next 2 days)</vt:lpstr>
      <vt:lpstr>This Marks the End of…  “I Really Can’t Figure Out a Good Title for this Turbulence Workshop Presentation”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Diaz-fenimore, Catherine</dc:creator>
  <cp:lastModifiedBy>Abelman, Steve</cp:lastModifiedBy>
  <cp:revision>89</cp:revision>
  <cp:lastPrinted>2017-06-05T14:21:45Z</cp:lastPrinted>
  <dcterms:created xsi:type="dcterms:W3CDTF">2017-01-30T09:33:10Z</dcterms:created>
  <dcterms:modified xsi:type="dcterms:W3CDTF">2018-09-04T18:28:45Z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2017-01-25T00:00:00Z</vt:filetime>
  </property>
  <property fmtid="{D5CDD505-2E9C-101B-9397-08002B2CF9AE}" pid="3" name="LastSaved">
    <vt:filetime>2017-01-30T00:00:00Z</vt:filetime>
  </property>
  <property fmtid="{D5CDD505-2E9C-101B-9397-08002B2CF9AE}" pid="4" name="ContentTypeId">
    <vt:lpwstr>0x010100C0141B29810EAB42AD98BA0C92CB6527</vt:lpwstr>
  </property>
</Properties>
</file>