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9" r:id="rId2"/>
    <p:sldId id="313" r:id="rId3"/>
    <p:sldId id="340" r:id="rId4"/>
    <p:sldId id="329" r:id="rId5"/>
    <p:sldId id="330" r:id="rId6"/>
    <p:sldId id="328" r:id="rId7"/>
    <p:sldId id="332" r:id="rId8"/>
    <p:sldId id="342" r:id="rId9"/>
    <p:sldId id="341" r:id="rId10"/>
    <p:sldId id="333" r:id="rId11"/>
    <p:sldId id="317" r:id="rId12"/>
    <p:sldId id="318" r:id="rId13"/>
    <p:sldId id="319" r:id="rId14"/>
    <p:sldId id="324" r:id="rId15"/>
    <p:sldId id="326" r:id="rId16"/>
    <p:sldId id="336" r:id="rId17"/>
    <p:sldId id="266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026"/>
    <p:restoredTop sz="94624"/>
  </p:normalViewPr>
  <p:slideViewPr>
    <p:cSldViewPr snapToGrid="0" snapToObjects="1">
      <p:cViewPr>
        <p:scale>
          <a:sx n="105" d="100"/>
          <a:sy n="105" d="100"/>
        </p:scale>
        <p:origin x="1136" y="-424"/>
      </p:cViewPr>
      <p:guideLst>
        <p:guide orient="horz" pos="66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96CC672A-C621-6C4B-873A-0DFC463355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252C038-E82E-F248-A4DE-ED43C5C914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2F15458-A7B0-0B49-8074-89ACF8B1A53A}" type="datetime1">
              <a:rPr lang="en-US" altLang="en-US"/>
              <a:pPr/>
              <a:t>9/4/18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0C1FEAB6-62B9-3247-8585-6D24CA30F0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AA673608-1595-C648-B181-7BA547299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D98597-BB51-3C4C-9004-C62791DFCA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03B45E4-96A0-954B-BF3D-DD5DC655F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AD8792A-EC62-4C41-AB4A-CEEF04602A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8792A-EC62-4C41-AB4A-CEEF04602A2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27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="" xmlns:a16="http://schemas.microsoft.com/office/drawing/2014/main" id="{5BA9A163-818D-1B42-B455-8E0FA30224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42A4EE-ABB3-FF4E-94E9-A4D469BDA611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76482" name="Rectangle 2">
            <a:extLst>
              <a:ext uri="{FF2B5EF4-FFF2-40B4-BE49-F238E27FC236}">
                <a16:creationId xmlns="" xmlns:a16="http://schemas.microsoft.com/office/drawing/2014/main" id="{34A61893-89B7-BC48-81FD-012495446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B430C514-99C6-C547-82A4-FCC48EA31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5153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="" xmlns:a16="http://schemas.microsoft.com/office/drawing/2014/main" id="{1E37D8A2-0930-C949-8B58-35013CB261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D7A873-0B64-5240-89C9-128642333411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76482" name="Rectangle 2">
            <a:extLst>
              <a:ext uri="{FF2B5EF4-FFF2-40B4-BE49-F238E27FC236}">
                <a16:creationId xmlns="" xmlns:a16="http://schemas.microsoft.com/office/drawing/2014/main" id="{8DE93B50-9300-F040-836F-200FD588BE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="" xmlns:a16="http://schemas.microsoft.com/office/drawing/2014/main" id="{F70907E9-9A35-4C46-9997-17B873A99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1907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="" xmlns:a16="http://schemas.microsoft.com/office/drawing/2014/main" id="{529109C7-090B-EC42-BEF1-423A921EF7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8CAC8A-4886-A047-BF05-A88482B664A8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76482" name="Rectangle 2">
            <a:extLst>
              <a:ext uri="{FF2B5EF4-FFF2-40B4-BE49-F238E27FC236}">
                <a16:creationId xmlns="" xmlns:a16="http://schemas.microsoft.com/office/drawing/2014/main" id="{27A82C86-D7B9-D943-BDB9-706D0B4C1D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="" xmlns:a16="http://schemas.microsoft.com/office/drawing/2014/main" id="{0FB0E1D4-53CD-E540-8E6D-F5F58C49D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1001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="" xmlns:a16="http://schemas.microsoft.com/office/drawing/2014/main" id="{E8268D67-57C7-7444-8A13-498EAC918A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DC707C7-E0C2-A346-8C1F-89C5222AC412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276482" name="Rectangle 2">
            <a:extLst>
              <a:ext uri="{FF2B5EF4-FFF2-40B4-BE49-F238E27FC236}">
                <a16:creationId xmlns="" xmlns:a16="http://schemas.microsoft.com/office/drawing/2014/main" id="{6C1973F0-6F07-9F49-B6B5-39A9215ECB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678DA4A9-43DC-1F4B-8DBD-A2F607551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Using the relation for the transverse component: |û|</a:t>
            </a:r>
            <a:r>
              <a:rPr lang="en-US" altLang="en-US" baseline="30000" dirty="0"/>
              <a:t>2</a:t>
            </a:r>
            <a:r>
              <a:rPr lang="en-US" altLang="en-US" dirty="0"/>
              <a:t>=</a:t>
            </a:r>
            <a:r>
              <a:rPr lang="en-US" altLang="en-US" baseline="30000" dirty="0"/>
              <a:t>4</a:t>
            </a:r>
            <a:r>
              <a:rPr lang="en-US" altLang="en-US" dirty="0"/>
              <a:t>/</a:t>
            </a:r>
            <a:r>
              <a:rPr lang="en-US" altLang="en-US" baseline="-25000" dirty="0"/>
              <a:t>3</a:t>
            </a:r>
            <a:r>
              <a:rPr lang="en-US" altLang="en-US" dirty="0"/>
              <a:t>Cε</a:t>
            </a:r>
            <a:r>
              <a:rPr lang="en-US" altLang="en-US" baseline="30000" dirty="0"/>
              <a:t>2/3</a:t>
            </a:r>
            <a:r>
              <a:rPr lang="en-US" altLang="en-US" dirty="0"/>
              <a:t>k</a:t>
            </a:r>
            <a:r>
              <a:rPr lang="en-US" altLang="en-US" baseline="30000" dirty="0"/>
              <a:t>-5/3</a:t>
            </a:r>
            <a:r>
              <a:rPr lang="en-US" altLang="en-US" dirty="0"/>
              <a:t>,  C=0.5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5643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="" xmlns:a16="http://schemas.microsoft.com/office/drawing/2014/main" id="{50CF2504-93E9-5E49-A872-CBD2510DF5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02E204E-CDDF-0542-8214-9ED981449E2B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276482" name="Rectangle 2">
            <a:extLst>
              <a:ext uri="{FF2B5EF4-FFF2-40B4-BE49-F238E27FC236}">
                <a16:creationId xmlns="" xmlns:a16="http://schemas.microsoft.com/office/drawing/2014/main" id="{16BA33EF-0457-634F-B0FC-554A621A09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>
            <a:extLst>
              <a:ext uri="{FF2B5EF4-FFF2-40B4-BE49-F238E27FC236}">
                <a16:creationId xmlns="" xmlns:a16="http://schemas.microsoft.com/office/drawing/2014/main" id="{F8657CC9-464F-5346-818E-9A7B98B8C6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Upright storm (created with deeper [5 km deep] shear profile) has broader turbulence extent ahead of storm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Using the relation for the transverse component: |û|</a:t>
            </a:r>
            <a:r>
              <a:rPr lang="en-US" altLang="en-US" baseline="30000" dirty="0"/>
              <a:t>2</a:t>
            </a:r>
            <a:r>
              <a:rPr lang="en-US" altLang="en-US" dirty="0"/>
              <a:t>=</a:t>
            </a:r>
            <a:r>
              <a:rPr lang="en-US" altLang="en-US" baseline="30000" dirty="0"/>
              <a:t>4</a:t>
            </a:r>
            <a:r>
              <a:rPr lang="en-US" altLang="en-US" dirty="0"/>
              <a:t>/</a:t>
            </a:r>
            <a:r>
              <a:rPr lang="en-US" altLang="en-US" baseline="-25000" dirty="0"/>
              <a:t>3</a:t>
            </a:r>
            <a:r>
              <a:rPr lang="en-US" altLang="en-US" dirty="0"/>
              <a:t>Cε</a:t>
            </a:r>
            <a:r>
              <a:rPr lang="en-US" altLang="en-US" baseline="30000" dirty="0"/>
              <a:t>2/3</a:t>
            </a:r>
            <a:r>
              <a:rPr lang="en-US" altLang="en-US" dirty="0"/>
              <a:t>k</a:t>
            </a:r>
            <a:r>
              <a:rPr lang="en-US" altLang="en-US" baseline="30000" dirty="0"/>
              <a:t>-5/3</a:t>
            </a:r>
            <a:r>
              <a:rPr lang="en-US" altLang="en-US" dirty="0"/>
              <a:t>,  C=0.5</a:t>
            </a:r>
          </a:p>
          <a:p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Calculated in the same way as commercial aircraft: estimate ε</a:t>
            </a:r>
            <a:r>
              <a:rPr lang="en-US" altLang="en-US" baseline="30000" dirty="0"/>
              <a:t>1/3</a:t>
            </a:r>
            <a:r>
              <a:rPr lang="en-US" altLang="en-US" dirty="0"/>
              <a:t> along overlapping short (9 km long) segments in y-direction.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6375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="" xmlns:a16="http://schemas.microsoft.com/office/drawing/2014/main" id="{50CF2504-93E9-5E49-A872-CBD2510DF5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02E204E-CDDF-0542-8214-9ED981449E2B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276482" name="Rectangle 2">
            <a:extLst>
              <a:ext uri="{FF2B5EF4-FFF2-40B4-BE49-F238E27FC236}">
                <a16:creationId xmlns="" xmlns:a16="http://schemas.microsoft.com/office/drawing/2014/main" id="{16BA33EF-0457-634F-B0FC-554A621A09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>
            <a:extLst>
              <a:ext uri="{FF2B5EF4-FFF2-40B4-BE49-F238E27FC236}">
                <a16:creationId xmlns="" xmlns:a16="http://schemas.microsoft.com/office/drawing/2014/main" id="{F8657CC9-464F-5346-818E-9A7B98B8C6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625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F7BF4CDB-A07F-3F41-8BFC-C400756D8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D03D029-FAF4-8447-A877-9DB3D02A7A7E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76482" name="Rectangle 2">
            <a:extLst>
              <a:ext uri="{FF2B5EF4-FFF2-40B4-BE49-F238E27FC236}">
                <a16:creationId xmlns="" xmlns:a16="http://schemas.microsoft.com/office/drawing/2014/main" id="{9BF77620-3569-B144-8207-F8F145E4E2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F6F91B25-6971-3049-9D5F-9E6FF9782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6206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F7BF4CDB-A07F-3F41-8BFC-C400756D8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D03D029-FAF4-8447-A877-9DB3D02A7A7E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76482" name="Rectangle 2">
            <a:extLst>
              <a:ext uri="{FF2B5EF4-FFF2-40B4-BE49-F238E27FC236}">
                <a16:creationId xmlns="" xmlns:a16="http://schemas.microsoft.com/office/drawing/2014/main" id="{9BF77620-3569-B144-8207-F8F145E4E2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F6F91B25-6971-3049-9D5F-9E6FF9782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3036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Severe Report about 50 km from cloud boundary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8792A-EC62-4C41-AB4A-CEEF04602A2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689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F7BF4CDB-A07F-3F41-8BFC-C400756D8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D03D029-FAF4-8447-A877-9DB3D02A7A7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76482" name="Rectangle 2">
            <a:extLst>
              <a:ext uri="{FF2B5EF4-FFF2-40B4-BE49-F238E27FC236}">
                <a16:creationId xmlns="" xmlns:a16="http://schemas.microsoft.com/office/drawing/2014/main" id="{9BF77620-3569-B144-8207-F8F145E4E2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F6F91B25-6971-3049-9D5F-9E6FF9782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4665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="" xmlns:a16="http://schemas.microsoft.com/office/drawing/2014/main" id="{A86FFB30-1E82-5A40-AEEA-6B213C4DD6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61E5A1-9A5C-FD40-9B18-3B753B6B20CF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76482" name="Rectangle 2">
            <a:extLst>
              <a:ext uri="{FF2B5EF4-FFF2-40B4-BE49-F238E27FC236}">
                <a16:creationId xmlns="" xmlns:a16="http://schemas.microsoft.com/office/drawing/2014/main" id="{E9EAD335-F0D9-AC4A-9BE0-93FFE3745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="" xmlns:a16="http://schemas.microsoft.com/office/drawing/2014/main" id="{3C9CE92C-0952-6F49-A780-93AC2E386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299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="" xmlns:a16="http://schemas.microsoft.com/office/drawing/2014/main" id="{A86FFB30-1E82-5A40-AEEA-6B213C4DD6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61E5A1-9A5C-FD40-9B18-3B753B6B20CF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76482" name="Rectangle 2">
            <a:extLst>
              <a:ext uri="{FF2B5EF4-FFF2-40B4-BE49-F238E27FC236}">
                <a16:creationId xmlns="" xmlns:a16="http://schemas.microsoft.com/office/drawing/2014/main" id="{E9EAD335-F0D9-AC4A-9BE0-93FFE3745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="" xmlns:a16="http://schemas.microsoft.com/office/drawing/2014/main" id="{3C9CE92C-0952-6F49-A780-93AC2E386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6899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="" xmlns:a16="http://schemas.microsoft.com/office/drawing/2014/main" id="{A86FFB30-1E82-5A40-AEEA-6B213C4DD6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61E5A1-9A5C-FD40-9B18-3B753B6B20CF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76482" name="Rectangle 2">
            <a:extLst>
              <a:ext uri="{FF2B5EF4-FFF2-40B4-BE49-F238E27FC236}">
                <a16:creationId xmlns="" xmlns:a16="http://schemas.microsoft.com/office/drawing/2014/main" id="{E9EAD335-F0D9-AC4A-9BE0-93FFE3745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="" xmlns:a16="http://schemas.microsoft.com/office/drawing/2014/main" id="{3C9CE92C-0952-6F49-A780-93AC2E386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7203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="" xmlns:a16="http://schemas.microsoft.com/office/drawing/2014/main" id="{A86FFB30-1E82-5A40-AEEA-6B213C4DD6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61E5A1-9A5C-FD40-9B18-3B753B6B20CF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76482" name="Rectangle 2">
            <a:extLst>
              <a:ext uri="{FF2B5EF4-FFF2-40B4-BE49-F238E27FC236}">
                <a16:creationId xmlns="" xmlns:a16="http://schemas.microsoft.com/office/drawing/2014/main" id="{E9EAD335-F0D9-AC4A-9BE0-93FFE3745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="" xmlns:a16="http://schemas.microsoft.com/office/drawing/2014/main" id="{3C9CE92C-0952-6F49-A780-93AC2E386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67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19822B-5F9D-944B-BF90-2F3B94FB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B265A-93FD-A542-8655-3E988306ABBE}" type="datetime1">
              <a:rPr lang="en-US" altLang="en-US"/>
              <a:pPr/>
              <a:t>9/4/18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247D37-F379-B74C-A1DA-98A52396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5CE34D-0436-BB47-8CCB-BADA6FA9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C962C-18DB-7341-9367-60258AC260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1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C5099D-33D3-BC41-A5C4-09382AC6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4298E4-692A-A04F-940F-AB947C5FC349}" type="datetime1">
              <a:rPr lang="en-US" altLang="en-US"/>
              <a:pPr/>
              <a:t>9/4/18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805C59-24F6-2C47-9989-8531BA06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84ABA7-36A0-6E4E-8CFD-B94FAED2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6F556-7D91-314E-9DC2-4893237C7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2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98FF1E-3F92-1649-ABB7-7ABC1871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4E9495-D7FE-2C48-B65E-1C98A57E4016}" type="datetime1">
              <a:rPr lang="en-US" altLang="en-US"/>
              <a:pPr/>
              <a:t>9/4/18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72E79D-B39E-2947-9F81-03811ECD6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BE368F-6C8D-4147-A681-D7E3E9B5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A714D-4AD0-7841-9E6A-9A1C6E2AE7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06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451A76-37F6-5A4D-9C80-A5BFA01D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4DA7DE-0132-B047-AAE1-ABD07FFEFABB}" type="datetime1">
              <a:rPr lang="en-US" altLang="en-US"/>
              <a:pPr/>
              <a:t>9/4/18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DD7A32-AC68-CA4D-8C97-C13D7B46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E69E4B-46D5-FA49-96FA-24325AD50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D233B-F7DF-3042-8E91-3122ADC6E0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19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91AA64-9D96-854B-AD39-CB047F06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002E6-7613-0340-99E0-87FC170B4D3D}" type="datetime1">
              <a:rPr lang="en-US" altLang="en-US"/>
              <a:pPr/>
              <a:t>9/4/18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A743BC-050B-2F4D-9706-15CC1370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FD8D8A-422A-5942-AE87-10ECBE27C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BD75-E917-E747-AA62-6053B88531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77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A1AA6D1-6D3F-B044-BC95-45E24D7E5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966057-C0E2-4648-8F1E-CDD4032A53CA}" type="datetime1">
              <a:rPr lang="en-US" altLang="en-US"/>
              <a:pPr/>
              <a:t>9/4/18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2E7D035-8E8C-304B-BFBC-65F10616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AEC0F13-E4C6-F449-917E-45FFE15B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929D3-31FC-D744-AA03-EF04ABF30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78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C1BE58BE-4669-E448-B721-5791ACB7F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9EE44E-5C88-2F4A-AB81-D917066D778E}" type="datetime1">
              <a:rPr lang="en-US" altLang="en-US"/>
              <a:pPr/>
              <a:t>9/4/18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785EB241-090F-5245-85CC-5A441C4D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BCE2E8AE-25E6-8D4C-B81D-FD0D6CC6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E1F35-0C00-5849-8058-562BF339A0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52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1D920612-4DEC-6C48-94A9-C4AC43B0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106D95-5B62-8E4A-9F15-3F6E694AA86C}" type="datetime1">
              <a:rPr lang="en-US" altLang="en-US"/>
              <a:pPr/>
              <a:t>9/4/18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05714A24-F489-B44F-9527-61999977E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F22E8D2-F787-954B-82F9-EF7C418D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38B2B-9E9B-EA46-8414-7A26BDCDF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48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37A467EC-03AC-2E41-A18F-21E55672C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F74868-B821-714D-8C3C-EFC4F3A3A4A5}" type="datetime1">
              <a:rPr lang="en-US" altLang="en-US"/>
              <a:pPr/>
              <a:t>9/4/18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103C24E4-5D9F-9342-8187-738B1AA1D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A885DE33-DEC0-6643-9317-0C8B253E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9903F-8C65-2A45-AF98-70E81344DD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35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4DD50C1-9A3F-2A41-AFB3-C7A60DCF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BDAFB-30E3-B840-8C00-CB844D667E47}" type="datetime1">
              <a:rPr lang="en-US" altLang="en-US"/>
              <a:pPr/>
              <a:t>9/4/18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38C78F0-1CDD-1E47-8820-8BF20C59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330061F-1619-9D44-89AF-CA2CE425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ACC7E-465F-1247-9A46-2931A60C86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44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9FE4057-5A25-EE4E-83E6-B7760FDC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FF535-5DD8-C044-ADA2-F438F44BD846}" type="datetime1">
              <a:rPr lang="en-US" altLang="en-US"/>
              <a:pPr/>
              <a:t>9/4/18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F8F9C49-B5C1-E249-A8ED-532AC6CC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B60E96E-A7FD-6842-A1E6-741F6D1A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A40A6-6747-854D-8E47-AF637DAAA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14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BDC231BD-11E7-B74D-88A6-87A7937D91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96B68EE7-873B-9941-8336-43E673C381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184973-2BA0-7143-8D57-AD0DD28EB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2527186-A6BE-9D4B-A742-33DCBB272189}" type="datetime1">
              <a:rPr lang="en-US" altLang="en-US"/>
              <a:pPr/>
              <a:t>9/4/18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A44D9D-32B6-D643-9CCB-FCFC41A80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E7ED03-3E3E-BD45-8658-29677D9EE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0B315A7-7499-7A41-B138-FF025A3E09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="" xmlns:a16="http://schemas.microsoft.com/office/drawing/2014/main" id="{20F6BF77-9381-2647-ADFF-03619FA0E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8" y="14289"/>
            <a:ext cx="9107487" cy="742664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Studies of convectively induced turbulence</a:t>
            </a:r>
            <a:endParaRPr lang="en-US" altLang="en-US" sz="2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338" name="Subtitle 2">
            <a:extLst>
              <a:ext uri="{FF2B5EF4-FFF2-40B4-BE49-F238E27FC236}">
                <a16:creationId xmlns="" xmlns:a16="http://schemas.microsoft.com/office/drawing/2014/main" id="{225289F2-D0FB-884E-AE35-55045A084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475" y="4367213"/>
            <a:ext cx="8375650" cy="641350"/>
          </a:xfrm>
        </p:spPr>
        <p:txBody>
          <a:bodyPr/>
          <a:lstStyle/>
          <a:p>
            <a:pPr eaLnBrk="1" hangingPunct="1"/>
            <a:r>
              <a:rPr lang="en-US" altLang="en-US" sz="2600" b="1" u="sng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Todd Lane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2000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University of Melbourne, Australia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Contributions from: </a:t>
            </a:r>
            <a:r>
              <a:rPr lang="en-US" alt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Dragana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Zovko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Rajak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(Australian Bureau of Meteorology), Bob Sharman (NCAR), Stan Trier (NCAR)</a:t>
            </a:r>
          </a:p>
          <a:p>
            <a:pPr eaLnBrk="1" hangingPunct="1"/>
            <a:endParaRPr lang="en-US" altLang="en-US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4339" name="Picture 5" descr="UOM-Pos3D_H_sm">
            <a:extLst>
              <a:ext uri="{FF2B5EF4-FFF2-40B4-BE49-F238E27FC236}">
                <a16:creationId xmlns="" xmlns:a16="http://schemas.microsoft.com/office/drawing/2014/main" id="{5F3E9BE3-AFF7-744C-AE2E-BB5BD10BC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72200"/>
            <a:ext cx="2362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4">
            <a:extLst>
              <a:ext uri="{FF2B5EF4-FFF2-40B4-BE49-F238E27FC236}">
                <a16:creationId xmlns="" xmlns:a16="http://schemas.microsoft.com/office/drawing/2014/main" id="{A483F66C-3E46-7741-9744-D32AD6993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2163" y="6203375"/>
            <a:ext cx="32563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AU" altLang="en-US" sz="1600" dirty="0">
                <a:latin typeface="Calibri" panose="020F0502020204030204" pitchFamily="34" charset="0"/>
              </a:rPr>
              <a:t>Turbulence Impact Mitigation Workshop V3. McLean VA 5-6 Sep 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00767F4-634A-0B4A-9E87-4C464E362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717" y="6172200"/>
            <a:ext cx="2763748" cy="535143"/>
          </a:xfrm>
          <a:prstGeom prst="rect">
            <a:avLst/>
          </a:prstGeom>
        </p:spPr>
      </p:pic>
      <p:pic>
        <p:nvPicPr>
          <p:cNvPr id="8" name="Picture 1" descr="ThunderstormFromSpace.jpg">
            <a:extLst>
              <a:ext uri="{FF2B5EF4-FFF2-40B4-BE49-F238E27FC236}">
                <a16:creationId xmlns="" xmlns:a16="http://schemas.microsoft.com/office/drawing/2014/main" id="{0DC94E93-FF1C-FB4E-864D-9F46C3CF94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5" b="25093"/>
          <a:stretch/>
        </p:blipFill>
        <p:spPr bwMode="auto">
          <a:xfrm>
            <a:off x="4136" y="664486"/>
            <a:ext cx="9127913" cy="366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>
            <a:extLst>
              <a:ext uri="{FF2B5EF4-FFF2-40B4-BE49-F238E27FC236}">
                <a16:creationId xmlns="" xmlns:a16="http://schemas.microsoft.com/office/drawing/2014/main" id="{2ABEDB10-2AA2-214D-9891-ABD86EECC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15888"/>
            <a:ext cx="84523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dirty="0" smtClean="0"/>
              <a:t>HIGH-RESOLUTION SIMULATIONS TO UNDERSTAND GENERATION</a:t>
            </a:r>
            <a:endParaRPr lang="en-US" altLang="en-US" sz="2000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05565C4D-0B30-7E4B-A87D-18F08F5EF8D6}"/>
              </a:ext>
            </a:extLst>
          </p:cNvPr>
          <p:cNvCxnSpPr/>
          <p:nvPr/>
        </p:nvCxnSpPr>
        <p:spPr>
          <a:xfrm>
            <a:off x="0" y="54927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350"/>
            <a:ext cx="4680000" cy="4017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/>
          <a:stretch/>
        </p:blipFill>
        <p:spPr>
          <a:xfrm>
            <a:off x="4890658" y="828405"/>
            <a:ext cx="4036140" cy="409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5236" y="643739"/>
            <a:ext cx="288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Turbulence </a:t>
            </a:r>
            <a:r>
              <a:rPr lang="en-US" smtClean="0"/>
              <a:t>Kinetic Energy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43054" y="610461"/>
            <a:ext cx="144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S-N</a:t>
            </a:r>
            <a:r>
              <a:rPr lang="en-US" smtClean="0"/>
              <a:t> </a:t>
            </a:r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3038" y="5087246"/>
            <a:ext cx="8753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Localized (and transient) turbulence at about 30-50 miles (50-80 km) from storm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Related to wave processes (local wave breaking)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Simulations represent occurrence reasonably well, but unable to provide good measures of intensity due to resolution</a:t>
            </a:r>
          </a:p>
        </p:txBody>
      </p:sp>
    </p:spTree>
    <p:extLst>
      <p:ext uri="{BB962C8B-B14F-4D97-AF65-F5344CB8AC3E}">
        <p14:creationId xmlns:p14="http://schemas.microsoft.com/office/powerpoint/2010/main" val="14038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">
            <a:extLst>
              <a:ext uri="{FF2B5EF4-FFF2-40B4-BE49-F238E27FC236}">
                <a16:creationId xmlns="" xmlns:a16="http://schemas.microsoft.com/office/drawing/2014/main" id="{13AEBA11-4DC5-2749-A0E1-D956E216F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15888"/>
            <a:ext cx="6885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 smtClean="0"/>
              <a:t>Idealized simulations to characterize intensity</a:t>
            </a:r>
            <a:endParaRPr lang="en-US" altLang="en-US" sz="2400" b="1" dirty="0"/>
          </a:p>
        </p:txBody>
      </p:sp>
      <p:pic>
        <p:nvPicPr>
          <p:cNvPr id="25602" name="Picture 1" descr="cloud.jpg">
            <a:extLst>
              <a:ext uri="{FF2B5EF4-FFF2-40B4-BE49-F238E27FC236}">
                <a16:creationId xmlns="" xmlns:a16="http://schemas.microsoft.com/office/drawing/2014/main" id="{2633D243-B165-6347-BF4A-2FF2268F0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2"/>
          <a:stretch>
            <a:fillRect/>
          </a:stretch>
        </p:blipFill>
        <p:spPr bwMode="auto">
          <a:xfrm>
            <a:off x="0" y="647700"/>
            <a:ext cx="91440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2A4E8A8-B01E-FE49-A0B3-049600C4190F}"/>
              </a:ext>
            </a:extLst>
          </p:cNvPr>
          <p:cNvCxnSpPr/>
          <p:nvPr/>
        </p:nvCxnSpPr>
        <p:spPr>
          <a:xfrm>
            <a:off x="0" y="54927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7568" y="728229"/>
            <a:ext cx="699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Large-eddy simulations (75 m grid spacing) can resolve turbulence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D3A23425-DD30-FA4D-85E0-241A3086A2E8}"/>
              </a:ext>
            </a:extLst>
          </p:cNvPr>
          <p:cNvCxnSpPr/>
          <p:nvPr/>
        </p:nvCxnSpPr>
        <p:spPr>
          <a:xfrm>
            <a:off x="0" y="54927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651" name="Picture 2" descr="all.jpg">
            <a:extLst>
              <a:ext uri="{FF2B5EF4-FFF2-40B4-BE49-F238E27FC236}">
                <a16:creationId xmlns="" xmlns:a16="http://schemas.microsoft.com/office/drawing/2014/main" id="{A82FE7BC-9495-0349-B143-5153B7548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6"/>
          <a:stretch>
            <a:fillRect/>
          </a:stretch>
        </p:blipFill>
        <p:spPr bwMode="auto">
          <a:xfrm>
            <a:off x="0" y="647700"/>
            <a:ext cx="91440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9" name="TextBox 3">
            <a:extLst>
              <a:ext uri="{FF2B5EF4-FFF2-40B4-BE49-F238E27FC236}">
                <a16:creationId xmlns="" xmlns:a16="http://schemas.microsoft.com/office/drawing/2014/main" id="{FB10F707-312F-D04A-8C91-82D4B23C0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716780"/>
            <a:ext cx="57489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RESULTS: 3D Structure (cloud &amp; 10-km vorticity)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13AEBA11-4DC5-2749-A0E1-D956E216F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15888"/>
            <a:ext cx="6885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 smtClean="0"/>
              <a:t>Idealized simulations to characterize intensity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461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4F4B93C-953C-C442-B2AF-E9CA23D42ED2}"/>
              </a:ext>
            </a:extLst>
          </p:cNvPr>
          <p:cNvCxnSpPr/>
          <p:nvPr/>
        </p:nvCxnSpPr>
        <p:spPr>
          <a:xfrm>
            <a:off x="0" y="54927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699" name="Picture 1" descr="vort.jpg">
            <a:extLst>
              <a:ext uri="{FF2B5EF4-FFF2-40B4-BE49-F238E27FC236}">
                <a16:creationId xmlns="" xmlns:a16="http://schemas.microsoft.com/office/drawing/2014/main" id="{88B34A1B-626F-F044-BE8F-3478C9D5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6"/>
          <a:stretch>
            <a:fillRect/>
          </a:stretch>
        </p:blipFill>
        <p:spPr bwMode="auto">
          <a:xfrm>
            <a:off x="0" y="647700"/>
            <a:ext cx="9144000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13AEBA11-4DC5-2749-A0E1-D956E216F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15888"/>
            <a:ext cx="6885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 smtClean="0"/>
              <a:t>Idealized simulations to characterize intensity</a:t>
            </a:r>
            <a:endParaRPr lang="en-US" altLang="en-US" sz="2400" b="1" dirty="0"/>
          </a:p>
        </p:txBody>
      </p:sp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FB10F707-312F-D04A-8C91-82D4B23C0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716780"/>
            <a:ext cx="57489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RESULTS: 3D Structure (cloud &amp; 10-km vorticity)</a:t>
            </a:r>
          </a:p>
        </p:txBody>
      </p:sp>
    </p:spTree>
    <p:extLst>
      <p:ext uri="{BB962C8B-B14F-4D97-AF65-F5344CB8AC3E}">
        <p14:creationId xmlns:p14="http://schemas.microsoft.com/office/powerpoint/2010/main" val="33982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3">
            <a:extLst>
              <a:ext uri="{FF2B5EF4-FFF2-40B4-BE49-F238E27FC236}">
                <a16:creationId xmlns="" xmlns:a16="http://schemas.microsoft.com/office/drawing/2014/main" id="{1A3C09AF-896B-6F42-B984-6182A3739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15888"/>
            <a:ext cx="8590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 smtClean="0"/>
              <a:t>Idealized simulation to characterize intensity </a:t>
            </a:r>
            <a:r>
              <a:rPr lang="en-US" altLang="en-US" sz="2400" b="1" dirty="0"/>
              <a:t>(squall line)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4D2F9B17-221C-F648-A4E4-5239CB91ECC4}"/>
              </a:ext>
            </a:extLst>
          </p:cNvPr>
          <p:cNvCxnSpPr/>
          <p:nvPr/>
        </p:nvCxnSpPr>
        <p:spPr>
          <a:xfrm>
            <a:off x="0" y="54927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843" name="Picture 2" descr="figure04.jpg">
            <a:extLst>
              <a:ext uri="{FF2B5EF4-FFF2-40B4-BE49-F238E27FC236}">
                <a16:creationId xmlns="" xmlns:a16="http://schemas.microsoft.com/office/drawing/2014/main" id="{C75EF557-0E09-094B-9A90-436D7990E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9" y="735894"/>
            <a:ext cx="82804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1">
            <a:extLst>
              <a:ext uri="{FF2B5EF4-FFF2-40B4-BE49-F238E27FC236}">
                <a16:creationId xmlns="" xmlns:a16="http://schemas.microsoft.com/office/drawing/2014/main" id="{6B7BDCCC-BA36-6D4C-BE76-B874658F7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4685415"/>
            <a:ext cx="8640762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/>
              <a:t>Calculated in the same way as commercial aircraft: estimate EDR (Eddy Dissipation Rate, ε</a:t>
            </a:r>
            <a:r>
              <a:rPr lang="en-US" altLang="en-US" sz="1800" baseline="30000" dirty="0"/>
              <a:t>1/3</a:t>
            </a:r>
            <a:r>
              <a:rPr lang="en-US" altLang="en-US" sz="1800" dirty="0"/>
              <a:t>) along overlapping short (9 km long) segments in y-direction.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/>
              <a:t>Corresponding subjective intensity determined from comparisons to PIREPS (Sharman et al. 2014)</a:t>
            </a:r>
          </a:p>
          <a:p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EB8F58D-6279-044E-902D-BA278D7D9369}"/>
              </a:ext>
            </a:extLst>
          </p:cNvPr>
          <p:cNvSpPr txBox="1"/>
          <p:nvPr/>
        </p:nvSpPr>
        <p:spPr>
          <a:xfrm>
            <a:off x="5518430" y="6423489"/>
            <a:ext cx="3586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from Lane and Sharman (2014, GRL)</a:t>
            </a:r>
          </a:p>
        </p:txBody>
      </p:sp>
    </p:spTree>
    <p:extLst>
      <p:ext uri="{BB962C8B-B14F-4D97-AF65-F5344CB8AC3E}">
        <p14:creationId xmlns:p14="http://schemas.microsoft.com/office/powerpoint/2010/main" val="24342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B1E4EF9-04E2-D24D-B07E-128B4F45627E}"/>
              </a:ext>
            </a:extLst>
          </p:cNvPr>
          <p:cNvCxnSpPr/>
          <p:nvPr/>
        </p:nvCxnSpPr>
        <p:spPr>
          <a:xfrm>
            <a:off x="0" y="54927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2" name="TextBox 1">
            <a:extLst>
              <a:ext uri="{FF2B5EF4-FFF2-40B4-BE49-F238E27FC236}">
                <a16:creationId xmlns="" xmlns:a16="http://schemas.microsoft.com/office/drawing/2014/main" id="{33C747D9-BA9A-FC46-8466-FC4CA5595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01" y="5258325"/>
            <a:ext cx="86407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/>
              <a:t>Upright storm has broader turbulence extent ahead of storm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/>
              <a:t>Storm characteristics matter </a:t>
            </a:r>
            <a:r>
              <a:rPr lang="en-US" altLang="en-US" sz="1800" dirty="0"/>
              <a:t>in determining risk of turbulence relative to cloud boundary – related to upper outflow of storm (among other things)</a:t>
            </a:r>
          </a:p>
          <a:p>
            <a:endParaRPr lang="en-US" altLang="en-US" dirty="0"/>
          </a:p>
        </p:txBody>
      </p:sp>
      <p:pic>
        <p:nvPicPr>
          <p:cNvPr id="7" name="Picture 6" descr="edrsPAPERU20pageEDIT.jpg">
            <a:extLst>
              <a:ext uri="{FF2B5EF4-FFF2-40B4-BE49-F238E27FC236}">
                <a16:creationId xmlns="" xmlns:a16="http://schemas.microsoft.com/office/drawing/2014/main" id="{8548A35F-E87A-E64F-9070-E6DE75BD8F5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0" y="678891"/>
            <a:ext cx="828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1A3C09AF-896B-6F42-B984-6182A3739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15888"/>
            <a:ext cx="9087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 smtClean="0"/>
              <a:t>Idealized simulation to characterize intensity (upright storm) 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227270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3">
            <a:extLst>
              <a:ext uri="{FF2B5EF4-FFF2-40B4-BE49-F238E27FC236}">
                <a16:creationId xmlns="" xmlns:a16="http://schemas.microsoft.com/office/drawing/2014/main" id="{68A931D9-2146-FB4B-B44A-2C737CCFC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15888"/>
            <a:ext cx="8193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 smtClean="0"/>
              <a:t>The way forward? </a:t>
            </a:r>
            <a:r>
              <a:rPr lang="en-US" altLang="en-US" sz="2400" b="1" dirty="0"/>
              <a:t>P</a:t>
            </a:r>
            <a:r>
              <a:rPr lang="en-US" altLang="en-US" sz="2400" b="1" dirty="0" smtClean="0"/>
              <a:t>rediction with high-resolution </a:t>
            </a:r>
            <a:r>
              <a:rPr lang="en-US" altLang="en-US" sz="2400" b="1" dirty="0" smtClean="0"/>
              <a:t>NWP</a:t>
            </a:r>
            <a:endParaRPr lang="en-US" altLang="en-US" sz="24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B1E4EF9-04E2-D24D-B07E-128B4F45627E}"/>
              </a:ext>
            </a:extLst>
          </p:cNvPr>
          <p:cNvCxnSpPr/>
          <p:nvPr/>
        </p:nvCxnSpPr>
        <p:spPr>
          <a:xfrm>
            <a:off x="0" y="577553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4" y="806631"/>
            <a:ext cx="4183062" cy="4205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10" y="806631"/>
            <a:ext cx="4216496" cy="4205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7966" y="44805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320 UTC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51930" y="449540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340 UTC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3381" y="5136518"/>
            <a:ext cx="8506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Moist convection and turbulence both suffer from low predictability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Ensemble approaches essential to capture uncertainty in both convection and turbulence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Complicated implementation into air traffic operations due to highly detailed spatial structures and intermittency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8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="" xmlns:a16="http://schemas.microsoft.com/office/drawing/2014/main" id="{A9457136-D415-9B47-A2C3-A0FFF0E2F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3" y="627653"/>
            <a:ext cx="8725943" cy="5146132"/>
          </a:xfrm>
          <a:solidFill>
            <a:srgbClr val="FFFFFF">
              <a:alpha val="55000"/>
            </a:srgbClr>
          </a:solidFill>
        </p:spPr>
        <p:txBody>
          <a:bodyPr/>
          <a:lstStyle/>
          <a:p>
            <a:pPr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There is an enhanced risk of turbulence that extends significant distances above and around convective storms</a:t>
            </a:r>
          </a:p>
          <a:p>
            <a:pPr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Significant progress has been made in recent years to better understand the mechanisms of turbulence around clouds</a:t>
            </a:r>
          </a:p>
          <a:p>
            <a:pPr lvl="1"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Wave processes, enhanced wind shear, </a:t>
            </a:r>
            <a:r>
              <a:rPr lang="en-US" sz="1800" dirty="0" smtClean="0">
                <a:ea typeface="ＭＳ Ｐゴシック" charset="0"/>
                <a:cs typeface="ＭＳ Ｐゴシック" charset="0"/>
              </a:rPr>
              <a:t>sensitivity to storm type, etc</a:t>
            </a:r>
            <a:r>
              <a:rPr lang="en-US" sz="1800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 lvl="1">
              <a:defRPr/>
            </a:pPr>
            <a:endParaRPr lang="en-US" sz="18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High-resolution weather prediction is capable of identifying specific regions of enhanced turbulence likelihood</a:t>
            </a:r>
          </a:p>
          <a:p>
            <a:pPr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How can these advances be best utilized to improve avoidance methods to reduce turbulence encounters? E.g., </a:t>
            </a:r>
          </a:p>
          <a:p>
            <a:pPr lvl="1"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Improved guidelines for tactical avoidance</a:t>
            </a:r>
          </a:p>
          <a:p>
            <a:pPr lvl="1"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Diagnosis (for </a:t>
            </a:r>
            <a:r>
              <a:rPr lang="en-US" sz="1800" dirty="0" err="1" smtClean="0">
                <a:ea typeface="ＭＳ Ｐゴシック" charset="0"/>
                <a:cs typeface="ＭＳ Ｐゴシック" charset="0"/>
              </a:rPr>
              <a:t>nowcasting</a:t>
            </a:r>
            <a:r>
              <a:rPr lang="en-US" sz="1800" dirty="0" smtClean="0">
                <a:ea typeface="ＭＳ Ｐゴシック" charset="0"/>
                <a:cs typeface="ＭＳ Ｐゴシック" charset="0"/>
              </a:rPr>
              <a:t>) of </a:t>
            </a:r>
            <a:r>
              <a:rPr lang="en-US" sz="1800" dirty="0" smtClean="0">
                <a:ea typeface="ＭＳ Ｐゴシック" charset="0"/>
                <a:cs typeface="ＭＳ Ｐゴシック" charset="0"/>
              </a:rPr>
              <a:t>risk </a:t>
            </a:r>
            <a:r>
              <a:rPr lang="en-US" sz="1800" dirty="0" smtClean="0">
                <a:ea typeface="ＭＳ Ｐゴシック" charset="0"/>
                <a:cs typeface="ＭＳ Ｐゴシック" charset="0"/>
              </a:rPr>
              <a:t>based on theory, models, and remote sensing</a:t>
            </a:r>
          </a:p>
          <a:p>
            <a:pPr lvl="1"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High-resolution Numerical Weather Prediction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5" descr="UOM-Pos3D_H_sm">
            <a:extLst>
              <a:ext uri="{FF2B5EF4-FFF2-40B4-BE49-F238E27FC236}">
                <a16:creationId xmlns="" xmlns:a16="http://schemas.microsoft.com/office/drawing/2014/main" id="{8FB871B0-B95D-8344-BAEA-FBAD5E124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72200"/>
            <a:ext cx="2362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F896FEE-A9F4-A543-AEB3-6AFFF9E7E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717" y="6172200"/>
            <a:ext cx="2763748" cy="535143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C1D7A2C2-A35E-5C41-8E00-7F8C95695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2163" y="6203375"/>
            <a:ext cx="32563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AU" altLang="en-US" sz="1600" dirty="0">
                <a:latin typeface="Calibri" panose="020F0502020204030204" pitchFamily="34" charset="0"/>
              </a:rPr>
              <a:t>Turbulence Impact Mitigation Workshop V3. McLean VA 5-6 Sep 18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B5FCCBC3-6D6A-734F-AEB2-4BCB8FCB9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15888"/>
            <a:ext cx="176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 smtClean="0"/>
              <a:t>SUMMARY</a:t>
            </a:r>
            <a:endParaRPr lang="en-US" altLang="en-US" sz="24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6B0674B-4F60-3A46-B426-8DA31FEBB4F6}"/>
              </a:ext>
            </a:extLst>
          </p:cNvPr>
          <p:cNvCxnSpPr/>
          <p:nvPr/>
        </p:nvCxnSpPr>
        <p:spPr>
          <a:xfrm>
            <a:off x="0" y="54927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>
            <a:extLst>
              <a:ext uri="{FF2B5EF4-FFF2-40B4-BE49-F238E27FC236}">
                <a16:creationId xmlns="" xmlns:a16="http://schemas.microsoft.com/office/drawing/2014/main" id="{B5FCCBC3-6D6A-734F-AEB2-4BCB8FCB9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15888"/>
            <a:ext cx="468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/>
              <a:t>INTRODUCTION / MOTIVATION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="" xmlns:a16="http://schemas.microsoft.com/office/drawing/2014/main" id="{57682E0E-11CF-A649-9851-5B3CEE356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6580187"/>
            <a:ext cx="4222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i="1" dirty="0">
                <a:latin typeface="Arial" charset="0"/>
                <a:ea typeface="ＭＳ Ｐゴシック" charset="0"/>
                <a:cs typeface="ＭＳ Ｐゴシック" charset="0"/>
              </a:rPr>
              <a:t>From Lester 1994, Turbulence: A new perspective for pilots</a:t>
            </a:r>
            <a:endParaRPr lang="en-US" b="1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0" name="Picture 2" descr="\\peepul\winusers\lane\My Documents\AU02\lester.gif">
            <a:extLst>
              <a:ext uri="{FF2B5EF4-FFF2-40B4-BE49-F238E27FC236}">
                <a16:creationId xmlns="" xmlns:a16="http://schemas.microsoft.com/office/drawing/2014/main" id="{9846FEEB-C2B0-2B4E-BAB3-B30F799D8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822778"/>
            <a:ext cx="8735831" cy="54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86B0674B-4F60-3A46-B426-8DA31FEBB4F6}"/>
              </a:ext>
            </a:extLst>
          </p:cNvPr>
          <p:cNvCxnSpPr/>
          <p:nvPr/>
        </p:nvCxnSpPr>
        <p:spPr>
          <a:xfrm>
            <a:off x="0" y="54927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8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>
            <a:extLst>
              <a:ext uri="{FF2B5EF4-FFF2-40B4-BE49-F238E27FC236}">
                <a16:creationId xmlns="" xmlns:a16="http://schemas.microsoft.com/office/drawing/2014/main" id="{B5FCCBC3-6D6A-734F-AEB2-4BCB8FCB9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15888"/>
            <a:ext cx="468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/>
              <a:t>INTRODUCTION / MOTIVATION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="" xmlns:a16="http://schemas.microsoft.com/office/drawing/2014/main" id="{57682E0E-11CF-A649-9851-5B3CEE356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6580187"/>
            <a:ext cx="4222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i="1" dirty="0">
                <a:latin typeface="Arial" charset="0"/>
                <a:ea typeface="ＭＳ Ｐゴシック" charset="0"/>
                <a:cs typeface="ＭＳ Ｐゴシック" charset="0"/>
              </a:rPr>
              <a:t>From Lester 1994, Turbulence: A new perspective for pilots</a:t>
            </a:r>
            <a:endParaRPr lang="en-US" b="1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0" name="Picture 2" descr="\\peepul\winusers\lane\My Documents\AU02\lester.gif">
            <a:extLst>
              <a:ext uri="{FF2B5EF4-FFF2-40B4-BE49-F238E27FC236}">
                <a16:creationId xmlns="" xmlns:a16="http://schemas.microsoft.com/office/drawing/2014/main" id="{9846FEEB-C2B0-2B4E-BAB3-B30F799D8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822778"/>
            <a:ext cx="8735831" cy="54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CE48A4F-C637-DD47-BEA0-A86D2D828D9C}"/>
              </a:ext>
            </a:extLst>
          </p:cNvPr>
          <p:cNvGrpSpPr>
            <a:grpSpLocks/>
          </p:cNvGrpSpPr>
          <p:nvPr/>
        </p:nvGrpSpPr>
        <p:grpSpPr bwMode="auto">
          <a:xfrm>
            <a:off x="1177215" y="1184634"/>
            <a:ext cx="7077418" cy="4076754"/>
            <a:chOff x="790129" y="942528"/>
            <a:chExt cx="3494088" cy="2165350"/>
          </a:xfrm>
        </p:grpSpPr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31E74FDA-C422-BA4E-A5BC-D324BF28A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717" y="942528"/>
              <a:ext cx="1346200" cy="419100"/>
            </a:xfrm>
            <a:prstGeom prst="ellipse">
              <a:avLst/>
            </a:prstGeom>
            <a:solidFill>
              <a:srgbClr val="FF0000">
                <a:alpha val="58823"/>
              </a:srgbClr>
            </a:solidFill>
            <a:ln>
              <a:noFill/>
            </a:ln>
            <a:effectLst>
              <a:outerShdw dist="25400" dir="5400000" sx="100999" sy="100999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DEB66965-F18E-4142-8578-852EC0936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017" y="1188590"/>
              <a:ext cx="1346200" cy="420688"/>
            </a:xfrm>
            <a:prstGeom prst="ellipse">
              <a:avLst/>
            </a:prstGeom>
            <a:solidFill>
              <a:srgbClr val="FF0000">
                <a:alpha val="58823"/>
              </a:srgbClr>
            </a:solidFill>
            <a:ln>
              <a:noFill/>
            </a:ln>
            <a:effectLst>
              <a:outerShdw dist="25400" dir="5400000" sx="100999" sy="100999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D02C0C43-410B-B749-BD78-157988225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892" y="1817240"/>
              <a:ext cx="1081087" cy="787400"/>
            </a:xfrm>
            <a:prstGeom prst="ellipse">
              <a:avLst/>
            </a:prstGeom>
            <a:solidFill>
              <a:srgbClr val="FF0000">
                <a:alpha val="58823"/>
              </a:srgbClr>
            </a:solidFill>
            <a:ln>
              <a:noFill/>
            </a:ln>
            <a:effectLst>
              <a:outerShdw dist="25400" dir="5400000" sx="100999" sy="100999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AE01704B-425F-E548-B9B4-17515F74C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129" y="1412428"/>
              <a:ext cx="1474788" cy="1695450"/>
            </a:xfrm>
            <a:prstGeom prst="ellipse">
              <a:avLst/>
            </a:prstGeom>
            <a:solidFill>
              <a:srgbClr val="FF0000">
                <a:alpha val="58823"/>
              </a:srgbClr>
            </a:solidFill>
            <a:ln>
              <a:noFill/>
            </a:ln>
            <a:effectLst>
              <a:outerShdw dist="25400" dir="5400000" sx="100999" sy="100999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86B0674B-4F60-3A46-B426-8DA31FEBB4F6}"/>
              </a:ext>
            </a:extLst>
          </p:cNvPr>
          <p:cNvCxnSpPr/>
          <p:nvPr/>
        </p:nvCxnSpPr>
        <p:spPr>
          <a:xfrm>
            <a:off x="0" y="54927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Fig2.jpg">
            <a:extLst>
              <a:ext uri="{FF2B5EF4-FFF2-40B4-BE49-F238E27FC236}">
                <a16:creationId xmlns="" xmlns:a16="http://schemas.microsoft.com/office/drawing/2014/main" id="{6EB0B2C8-FB46-4743-8847-78ACE46DC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987"/>
            <a:ext cx="9440863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6">
            <a:extLst>
              <a:ext uri="{FF2B5EF4-FFF2-40B4-BE49-F238E27FC236}">
                <a16:creationId xmlns="" xmlns:a16="http://schemas.microsoft.com/office/drawing/2014/main" id="{583487F9-A08A-0A49-A689-9CE39AE73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334611"/>
            <a:ext cx="87757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u="sng" dirty="0"/>
              <a:t>21 </a:t>
            </a:r>
            <a:r>
              <a:rPr lang="en-US" altLang="en-US" sz="2800" b="1" u="sng" dirty="0"/>
              <a:t>i</a:t>
            </a:r>
            <a:r>
              <a:rPr lang="en-US" altLang="en-US" sz="2800" b="1" u="sng" dirty="0" smtClean="0"/>
              <a:t>njuries over Missouri: </a:t>
            </a:r>
            <a:r>
              <a:rPr lang="en-US" altLang="en-US" sz="2800" b="1" u="sng" dirty="0"/>
              <a:t>in-cloud CIT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									</a:t>
            </a:r>
            <a:r>
              <a:rPr lang="en-US" altLang="en-US" sz="2000" dirty="0"/>
              <a:t>20 July 2010, Washington DC to LAX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4E9104-41C9-0E43-AEF2-D5DDF1021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15888"/>
            <a:ext cx="84080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/>
              <a:t>Example cases of convectively induced turbulence (CIT)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F21E9CC6-D305-884A-B8FA-B5DAA9BC58E3}"/>
              </a:ext>
            </a:extLst>
          </p:cNvPr>
          <p:cNvCxnSpPr/>
          <p:nvPr/>
        </p:nvCxnSpPr>
        <p:spPr>
          <a:xfrm>
            <a:off x="0" y="54927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8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1.tiff">
            <a:extLst>
              <a:ext uri="{FF2B5EF4-FFF2-40B4-BE49-F238E27FC236}">
                <a16:creationId xmlns="" xmlns:a16="http://schemas.microsoft.com/office/drawing/2014/main" id="{90258649-BE4F-2B42-B39F-BE2FE1E19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5" y="592762"/>
            <a:ext cx="8519432" cy="613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Box 7">
            <a:extLst>
              <a:ext uri="{FF2B5EF4-FFF2-40B4-BE49-F238E27FC236}">
                <a16:creationId xmlns="" xmlns:a16="http://schemas.microsoft.com/office/drawing/2014/main" id="{BF1D7C68-2209-8A4D-9EF9-D0CE6ADE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23" y="680723"/>
            <a:ext cx="4532010" cy="830997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 smtClean="0"/>
              <a:t>Automated EDR </a:t>
            </a:r>
            <a:r>
              <a:rPr lang="en-US" altLang="en-US" dirty="0"/>
              <a:t>measurements</a:t>
            </a:r>
          </a:p>
          <a:p>
            <a:pPr eaLnBrk="1" hangingPunct="1"/>
            <a:r>
              <a:rPr lang="en-US" altLang="en-US" dirty="0"/>
              <a:t>(1 hour, FL200-FL410)</a:t>
            </a:r>
          </a:p>
        </p:txBody>
      </p:sp>
      <p:sp>
        <p:nvSpPr>
          <p:cNvPr id="29699" name="TextBox 5">
            <a:extLst>
              <a:ext uri="{FF2B5EF4-FFF2-40B4-BE49-F238E27FC236}">
                <a16:creationId xmlns="" xmlns:a16="http://schemas.microsoft.com/office/drawing/2014/main" id="{5EC29884-AD77-CA40-A771-76319933A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5867400"/>
            <a:ext cx="4708525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90"/>
                </a:solidFill>
              </a:rPr>
              <a:t>Green – null			Yellow – light</a:t>
            </a:r>
          </a:p>
          <a:p>
            <a:pPr eaLnBrk="1" hangingPunct="1"/>
            <a:r>
              <a:rPr lang="en-US" altLang="en-US" sz="1800">
                <a:solidFill>
                  <a:srgbClr val="000090"/>
                </a:solidFill>
              </a:rPr>
              <a:t>Orange – moderate	Red - severe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4E9104-41C9-0E43-AEF2-D5DDF1021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15888"/>
            <a:ext cx="84080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/>
              <a:t>Example cases of convectively induced turbulence (CIT)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21E9CC6-D305-884A-B8FA-B5DAA9BC58E3}"/>
              </a:ext>
            </a:extLst>
          </p:cNvPr>
          <p:cNvCxnSpPr/>
          <p:nvPr/>
        </p:nvCxnSpPr>
        <p:spPr>
          <a:xfrm>
            <a:off x="0" y="54927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4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>
            <a:extLst>
              <a:ext uri="{FF2B5EF4-FFF2-40B4-BE49-F238E27FC236}">
                <a16:creationId xmlns="" xmlns:a16="http://schemas.microsoft.com/office/drawing/2014/main" id="{B5FCCBC3-6D6A-734F-AEB2-4BCB8FCB9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02" y="133313"/>
            <a:ext cx="88376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 dirty="0"/>
              <a:t>Risk of Moderate-or-Greater (MOG) turbulence relative to storms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="" xmlns:a16="http://schemas.microsoft.com/office/drawing/2014/main" id="{57682E0E-11CF-A649-9851-5B3CEE356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241321"/>
            <a:ext cx="4222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From Lester 1994, Turbulence: A new perspective for pilots</a:t>
            </a:r>
            <a:endParaRPr lang="en-US" b="1" i="1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03C88FE-864C-404E-A3ED-16B5EA306617}"/>
              </a:ext>
            </a:extLst>
          </p:cNvPr>
          <p:cNvSpPr txBox="1"/>
          <p:nvPr/>
        </p:nvSpPr>
        <p:spPr>
          <a:xfrm>
            <a:off x="719931" y="4276504"/>
            <a:ext cx="7704137" cy="2146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 b="1" dirty="0">
                <a:latin typeface="Calibri" panose="020F0502020204030204" pitchFamily="34" charset="0"/>
              </a:rPr>
              <a:t>EDR-derived measurements over the USA compared to NEXRAD derived cloud boundaries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5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500" dirty="0">
              <a:solidFill>
                <a:srgbClr val="00009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00090"/>
                </a:solidFill>
                <a:latin typeface="Calibri" panose="020F0502020204030204" pitchFamily="34" charset="0"/>
              </a:rPr>
              <a:t> &gt; 7 million peak EDR reports for 2004 - 2005 warm seasons (May-Oct) between 25-42,000 ft.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500" dirty="0">
              <a:solidFill>
                <a:srgbClr val="00009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00090"/>
                </a:solidFill>
                <a:latin typeface="Calibri" panose="020F0502020204030204" pitchFamily="34" charset="0"/>
              </a:rPr>
              <a:t> ‘Relative risk’ refers to background occurrence (0.03% of all reports are MOG).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00090"/>
                </a:solidFill>
                <a:latin typeface="Calibri" panose="020F0502020204030204" pitchFamily="34" charset="0"/>
              </a:rPr>
              <a:t>E.g., relative risk of 10 means that MOG is 10x more likely to occur at that location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500" dirty="0">
              <a:solidFill>
                <a:srgbClr val="00009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1500" dirty="0">
                <a:solidFill>
                  <a:srgbClr val="000090"/>
                </a:solidFill>
                <a:latin typeface="Calibri" panose="020F0502020204030204" pitchFamily="34" charset="0"/>
              </a:rPr>
              <a:t> Significantly enhanced risk (10x) at 12,000 ft (3.6 km) above cloud</a:t>
            </a:r>
          </a:p>
          <a:p>
            <a:endParaRPr lang="en-AU" altLang="en-US" sz="500" dirty="0">
              <a:solidFill>
                <a:srgbClr val="00009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1500" dirty="0">
                <a:solidFill>
                  <a:srgbClr val="000090"/>
                </a:solidFill>
                <a:latin typeface="Calibri" panose="020F0502020204030204" pitchFamily="34" charset="0"/>
              </a:rPr>
              <a:t> MOG 4x more likely at ~20 miles (30 km) from storm – c.f. FAA guidelines</a:t>
            </a:r>
          </a:p>
          <a:p>
            <a:endParaRPr lang="en-AU" altLang="en-US" sz="500" dirty="0">
              <a:solidFill>
                <a:srgbClr val="00009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1500" dirty="0">
                <a:solidFill>
                  <a:srgbClr val="000090"/>
                </a:solidFill>
                <a:latin typeface="Calibri" panose="020F0502020204030204" pitchFamily="34" charset="0"/>
              </a:rPr>
              <a:t> 50 % of MOG reports are within 100 km of storms</a:t>
            </a:r>
            <a:endParaRPr lang="en-AU" altLang="en-US" sz="1500" dirty="0">
              <a:latin typeface="Calibri" panose="020F05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86B0674B-4F60-3A46-B426-8DA31FEBB4F6}"/>
              </a:ext>
            </a:extLst>
          </p:cNvPr>
          <p:cNvCxnSpPr/>
          <p:nvPr/>
        </p:nvCxnSpPr>
        <p:spPr>
          <a:xfrm>
            <a:off x="0" y="54927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EE4C1FC-8049-7E4F-8C50-C7FD040D9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6" y="720941"/>
            <a:ext cx="4680000" cy="35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E425678-CFA3-0147-935A-C603DB267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669" y="720941"/>
            <a:ext cx="4680000" cy="35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97892EA-70A6-7346-8487-A0F2EF971A49}"/>
              </a:ext>
            </a:extLst>
          </p:cNvPr>
          <p:cNvSpPr txBox="1"/>
          <p:nvPr/>
        </p:nvSpPr>
        <p:spPr>
          <a:xfrm>
            <a:off x="2857477" y="6423489"/>
            <a:ext cx="622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 by John Williams - from </a:t>
            </a:r>
            <a:r>
              <a:rPr lang="en-US" dirty="0"/>
              <a:t>Lane et al. (2012, BAMS)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BC9C8908-2FC8-124D-AAB2-0F8B11420E55}"/>
              </a:ext>
            </a:extLst>
          </p:cNvPr>
          <p:cNvCxnSpPr/>
          <p:nvPr/>
        </p:nvCxnSpPr>
        <p:spPr>
          <a:xfrm>
            <a:off x="3956799" y="3019715"/>
            <a:ext cx="0" cy="3966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3BA46F-BFA5-9445-96B5-4DE21C6351B5}"/>
              </a:ext>
            </a:extLst>
          </p:cNvPr>
          <p:cNvSpPr txBox="1"/>
          <p:nvPr/>
        </p:nvSpPr>
        <p:spPr>
          <a:xfrm>
            <a:off x="3643671" y="270883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10x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8E89134C-F3F9-C64F-8F5F-8C59EB5E80F1}"/>
              </a:ext>
            </a:extLst>
          </p:cNvPr>
          <p:cNvCxnSpPr/>
          <p:nvPr/>
        </p:nvCxnSpPr>
        <p:spPr>
          <a:xfrm>
            <a:off x="6215401" y="2637862"/>
            <a:ext cx="0" cy="3966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744A980-5558-E44E-A001-4A0D61182A42}"/>
              </a:ext>
            </a:extLst>
          </p:cNvPr>
          <p:cNvSpPr txBox="1"/>
          <p:nvPr/>
        </p:nvSpPr>
        <p:spPr>
          <a:xfrm>
            <a:off x="5912547" y="232698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4x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1EA7305-6285-F44E-BEAA-5719D453BD47}"/>
              </a:ext>
            </a:extLst>
          </p:cNvPr>
          <p:cNvSpPr txBox="1"/>
          <p:nvPr/>
        </p:nvSpPr>
        <p:spPr>
          <a:xfrm>
            <a:off x="5683093" y="675378"/>
            <a:ext cx="3065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MOG = peak EDR &gt; 0.3 m</a:t>
            </a:r>
            <a:r>
              <a:rPr lang="en-US" sz="1600" baseline="30000" dirty="0"/>
              <a:t>2/3</a:t>
            </a:r>
            <a:r>
              <a:rPr lang="en-US" sz="1600" dirty="0"/>
              <a:t>s</a:t>
            </a:r>
            <a:r>
              <a:rPr lang="en-US" sz="1600" baseline="30000" dirty="0"/>
              <a:t>-1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98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>
            <a:extLst>
              <a:ext uri="{FF2B5EF4-FFF2-40B4-BE49-F238E27FC236}">
                <a16:creationId xmlns="" xmlns:a16="http://schemas.microsoft.com/office/drawing/2014/main" id="{2ABEDB10-2AA2-214D-9891-ABD86EECC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15888"/>
            <a:ext cx="84523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dirty="0" smtClean="0"/>
              <a:t>HIGH-RESOLUTION SIMULATIONS TO UNDERSTAND GENERATION</a:t>
            </a:r>
            <a:endParaRPr lang="en-US" altLang="en-US" sz="2000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05565C4D-0B30-7E4B-A87D-18F08F5EF8D6}"/>
              </a:ext>
            </a:extLst>
          </p:cNvPr>
          <p:cNvCxnSpPr/>
          <p:nvPr/>
        </p:nvCxnSpPr>
        <p:spPr>
          <a:xfrm>
            <a:off x="0" y="54927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1.tiff">
            <a:extLst>
              <a:ext uri="{FF2B5EF4-FFF2-40B4-BE49-F238E27FC236}">
                <a16:creationId xmlns="" xmlns:a16="http://schemas.microsoft.com/office/drawing/2014/main" id="{90258649-BE4F-2B42-B39F-BE2FE1E19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0" y="1089025"/>
            <a:ext cx="4598630" cy="331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1665" y="719693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Observations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3038" y="4629023"/>
            <a:ext cx="4557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Severe report at: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0319 UTC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38,000 </a:t>
            </a:r>
            <a:r>
              <a:rPr lang="en-US" dirty="0" err="1" smtClean="0"/>
              <a:t>ft</a:t>
            </a:r>
            <a:r>
              <a:rPr lang="en-US" dirty="0" smtClean="0"/>
              <a:t> (=11.9 km above sea level)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~31 miles (50 km) from cloud boundary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96" y="1643023"/>
            <a:ext cx="4302254" cy="5177135"/>
          </a:xfrm>
          <a:prstGeom prst="rect">
            <a:avLst/>
          </a:prstGeom>
        </p:spPr>
      </p:pic>
      <p:sp>
        <p:nvSpPr>
          <p:cNvPr id="21505" name="TextBox 3">
            <a:extLst>
              <a:ext uri="{FF2B5EF4-FFF2-40B4-BE49-F238E27FC236}">
                <a16:creationId xmlns="" xmlns:a16="http://schemas.microsoft.com/office/drawing/2014/main" id="{2ABEDB10-2AA2-214D-9891-ABD86EECC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15888"/>
            <a:ext cx="84523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dirty="0" smtClean="0"/>
              <a:t>HIGH-RESOLUTION SIMULATIONS TO UNDERSTAND GENERATION</a:t>
            </a:r>
            <a:endParaRPr lang="en-US" altLang="en-US" sz="2000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05565C4D-0B30-7E4B-A87D-18F08F5EF8D6}"/>
              </a:ext>
            </a:extLst>
          </p:cNvPr>
          <p:cNvCxnSpPr/>
          <p:nvPr/>
        </p:nvCxnSpPr>
        <p:spPr>
          <a:xfrm>
            <a:off x="0" y="54927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1.tiff">
            <a:extLst>
              <a:ext uri="{FF2B5EF4-FFF2-40B4-BE49-F238E27FC236}">
                <a16:creationId xmlns="" xmlns:a16="http://schemas.microsoft.com/office/drawing/2014/main" id="{90258649-BE4F-2B42-B39F-BE2FE1E19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0" y="1089025"/>
            <a:ext cx="4598630" cy="331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1665" y="719693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Observations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6320" y="582553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1.1 km resolution simulation (WRF)</a:t>
            </a:r>
          </a:p>
          <a:p>
            <a:r>
              <a:rPr lang="en-US" sz="1400" dirty="0" smtClean="0"/>
              <a:t>Radar reflectivity (colors)</a:t>
            </a:r>
          </a:p>
          <a:p>
            <a:r>
              <a:rPr lang="en-US" sz="1400" dirty="0" smtClean="0"/>
              <a:t>Turbulence Kinetic Energy (red lines)</a:t>
            </a:r>
          </a:p>
          <a:p>
            <a:r>
              <a:rPr lang="en-US" sz="1400" dirty="0" smtClean="0"/>
              <a:t>Low Richardson number (black lines)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470910" y="5167745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z=12.5 km, 0320 UTC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038" y="4629023"/>
            <a:ext cx="4557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Severe report at: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0319 UTC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38,000 </a:t>
            </a:r>
            <a:r>
              <a:rPr lang="en-US" dirty="0" err="1" smtClean="0"/>
              <a:t>ft</a:t>
            </a:r>
            <a:r>
              <a:rPr lang="en-US" dirty="0" smtClean="0"/>
              <a:t> (=11.9 km above sea level)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~31 miles (50 km) from cloud boundary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96" y="1643023"/>
            <a:ext cx="4302254" cy="5177135"/>
          </a:xfrm>
          <a:prstGeom prst="rect">
            <a:avLst/>
          </a:prstGeom>
        </p:spPr>
      </p:pic>
      <p:sp>
        <p:nvSpPr>
          <p:cNvPr id="21505" name="TextBox 3">
            <a:extLst>
              <a:ext uri="{FF2B5EF4-FFF2-40B4-BE49-F238E27FC236}">
                <a16:creationId xmlns="" xmlns:a16="http://schemas.microsoft.com/office/drawing/2014/main" id="{2ABEDB10-2AA2-214D-9891-ABD86EECC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15888"/>
            <a:ext cx="84523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dirty="0" smtClean="0"/>
              <a:t>HIGH-RESOLUTION SIMULATIONS TO UNDERSTAND GENERATION</a:t>
            </a:r>
            <a:endParaRPr lang="en-US" altLang="en-US" sz="2000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05565C4D-0B30-7E4B-A87D-18F08F5EF8D6}"/>
              </a:ext>
            </a:extLst>
          </p:cNvPr>
          <p:cNvCxnSpPr/>
          <p:nvPr/>
        </p:nvCxnSpPr>
        <p:spPr>
          <a:xfrm>
            <a:off x="0" y="54927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1.tiff">
            <a:extLst>
              <a:ext uri="{FF2B5EF4-FFF2-40B4-BE49-F238E27FC236}">
                <a16:creationId xmlns="" xmlns:a16="http://schemas.microsoft.com/office/drawing/2014/main" id="{90258649-BE4F-2B42-B39F-BE2FE1E19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0" y="1089025"/>
            <a:ext cx="4598630" cy="331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1665" y="719693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Observations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6320" y="582553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1.1 km resolution simulation (WRF)</a:t>
            </a:r>
          </a:p>
          <a:p>
            <a:r>
              <a:rPr lang="en-US" sz="1400" dirty="0" smtClean="0"/>
              <a:t>Radar reflectivity (colors)</a:t>
            </a:r>
          </a:p>
          <a:p>
            <a:r>
              <a:rPr lang="en-US" sz="1400" dirty="0" smtClean="0"/>
              <a:t>Turbulence Kinetic Energy (red lines)</a:t>
            </a:r>
          </a:p>
          <a:p>
            <a:r>
              <a:rPr lang="en-US" sz="1400" dirty="0" smtClean="0"/>
              <a:t>Low Richardson number (black lines)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470910" y="5167745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z=12.5 km, 0320 UTC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038" y="4629023"/>
            <a:ext cx="4557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Severe report at: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0319 UTC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38,000 </a:t>
            </a:r>
            <a:r>
              <a:rPr lang="en-US" dirty="0" err="1" smtClean="0"/>
              <a:t>ft</a:t>
            </a:r>
            <a:r>
              <a:rPr lang="en-US" dirty="0" smtClean="0"/>
              <a:t> (=11.9 km above sea level)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~31 miles (50 km) from cloud boundary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913418" y="2064327"/>
            <a:ext cx="360218" cy="347275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6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8402</TotalTime>
  <Words>882</Words>
  <Application>Microsoft Macintosh PowerPoint</Application>
  <PresentationFormat>On-screen Show (4:3)</PresentationFormat>
  <Paragraphs>138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ＭＳ Ｐゴシック</vt:lpstr>
      <vt:lpstr>Arial</vt:lpstr>
      <vt:lpstr>Office Theme</vt:lpstr>
      <vt:lpstr>Studies of convectively induced turbulence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Monash University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Gravity Waves in the Formation and  Organization of Clouds During TWPICE </dc:title>
  <dc:creator>Michael Reeder</dc:creator>
  <cp:lastModifiedBy>Todd Lane</cp:lastModifiedBy>
  <cp:revision>711</cp:revision>
  <cp:lastPrinted>2010-10-18T22:31:41Z</cp:lastPrinted>
  <dcterms:created xsi:type="dcterms:W3CDTF">2012-04-12T04:58:18Z</dcterms:created>
  <dcterms:modified xsi:type="dcterms:W3CDTF">2018-09-04T12:49:33Z</dcterms:modified>
</cp:coreProperties>
</file>