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tmp" ContentType="image/png"/>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2" r:id="rId2"/>
    <p:sldId id="385" r:id="rId3"/>
    <p:sldId id="412" r:id="rId4"/>
    <p:sldId id="387" r:id="rId5"/>
    <p:sldId id="398" r:id="rId6"/>
    <p:sldId id="409" r:id="rId7"/>
    <p:sldId id="403" r:id="rId8"/>
    <p:sldId id="404" r:id="rId9"/>
    <p:sldId id="414" r:id="rId10"/>
    <p:sldId id="389" r:id="rId11"/>
    <p:sldId id="390" r:id="rId12"/>
    <p:sldId id="394" r:id="rId13"/>
    <p:sldId id="395" r:id="rId14"/>
    <p:sldId id="413" r:id="rId15"/>
    <p:sldId id="407" r:id="rId16"/>
    <p:sldId id="38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69">
          <p15:clr>
            <a:srgbClr val="A4A3A4"/>
          </p15:clr>
        </p15:guide>
        <p15:guide id="2" pos="367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ebke Deierling"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36"/>
    <p:restoredTop sz="50000" autoAdjust="0"/>
  </p:normalViewPr>
  <p:slideViewPr>
    <p:cSldViewPr snapToGrid="0" snapToObjects="1" showGuides="1">
      <p:cViewPr varScale="1">
        <p:scale>
          <a:sx n="89" d="100"/>
          <a:sy n="89" d="100"/>
        </p:scale>
        <p:origin x="-640" y="-112"/>
      </p:cViewPr>
      <p:guideLst>
        <p:guide orient="horz" pos="69"/>
        <p:guide pos="3678"/>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2D09A8-6B05-7F4C-BD97-19EC2388E6E2}" type="datetimeFigureOut">
              <a:rPr lang="en-US" smtClean="0"/>
              <a:t>9/2/18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36B1B0-045F-BE4B-93EC-C211CBF77E99}" type="slidenum">
              <a:rPr lang="en-US" smtClean="0"/>
              <a:t>‹#›</a:t>
            </a:fld>
            <a:endParaRPr lang="en-US"/>
          </a:p>
        </p:txBody>
      </p:sp>
    </p:spTree>
    <p:extLst>
      <p:ext uri="{BB962C8B-B14F-4D97-AF65-F5344CB8AC3E}">
        <p14:creationId xmlns:p14="http://schemas.microsoft.com/office/powerpoint/2010/main" val="1281833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890FFD-8ABE-468A-84FE-132E55D8F76B}" type="slidenum">
              <a:rPr lang="en-US" smtClean="0"/>
              <a:pPr>
                <a:defRPr/>
              </a:pPr>
              <a:t>2</a:t>
            </a:fld>
            <a:endParaRPr lang="en-US"/>
          </a:p>
        </p:txBody>
      </p:sp>
    </p:spTree>
    <p:extLst>
      <p:ext uri="{BB962C8B-B14F-4D97-AF65-F5344CB8AC3E}">
        <p14:creationId xmlns:p14="http://schemas.microsoft.com/office/powerpoint/2010/main" val="2866759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1147763" y="685800"/>
            <a:ext cx="4578350" cy="3433763"/>
          </a:xfrm>
          <a:ln/>
        </p:spPr>
      </p:sp>
      <p:sp>
        <p:nvSpPr>
          <p:cNvPr id="28675" name="Rectangle 3"/>
          <p:cNvSpPr>
            <a:spLocks noGrp="1" noChangeArrowheads="1"/>
          </p:cNvSpPr>
          <p:nvPr>
            <p:ph type="body" idx="1"/>
          </p:nvPr>
        </p:nvSpPr>
        <p:spPr>
          <a:xfrm>
            <a:off x="914711" y="4350271"/>
            <a:ext cx="5041003" cy="41207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04" tIns="45853" rIns="91704" bIns="45853"/>
          <a:lstStyle/>
          <a:p>
            <a:endParaRPr lang="en-US" altLang="en-US"/>
          </a:p>
        </p:txBody>
      </p:sp>
    </p:spTree>
    <p:extLst>
      <p:ext uri="{BB962C8B-B14F-4D97-AF65-F5344CB8AC3E}">
        <p14:creationId xmlns:p14="http://schemas.microsoft.com/office/powerpoint/2010/main" val="27873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9890FFD-8ABE-468A-84FE-132E55D8F76B}" type="slidenum">
              <a:rPr lang="en-US" smtClean="0"/>
              <a:pPr>
                <a:defRPr/>
              </a:pPr>
              <a:t>10</a:t>
            </a:fld>
            <a:endParaRPr lang="en-US"/>
          </a:p>
        </p:txBody>
      </p:sp>
    </p:spTree>
    <p:extLst>
      <p:ext uri="{BB962C8B-B14F-4D97-AF65-F5344CB8AC3E}">
        <p14:creationId xmlns:p14="http://schemas.microsoft.com/office/powerpoint/2010/main" val="43117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DC5ABC-772F-5E44-8237-4FE67183DBBB}" type="datetimeFigureOut">
              <a:rPr lang="en-US" smtClean="0"/>
              <a:t>9/2/18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409454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DC5ABC-772F-5E44-8237-4FE67183DBBB}" type="datetimeFigureOut">
              <a:rPr lang="en-US" smtClean="0"/>
              <a:t>9/2/18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1942470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DC5ABC-772F-5E44-8237-4FE67183DBBB}" type="datetimeFigureOut">
              <a:rPr lang="en-US" smtClean="0"/>
              <a:t>9/2/18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42733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DC5ABC-772F-5E44-8237-4FE67183DBBB}" type="datetimeFigureOut">
              <a:rPr lang="en-US" smtClean="0"/>
              <a:t>9/2/18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102148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DC5ABC-772F-5E44-8237-4FE67183DBBB}" type="datetimeFigureOut">
              <a:rPr lang="en-US" smtClean="0"/>
              <a:t>9/2/18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3344790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DC5ABC-772F-5E44-8237-4FE67183DBBB}" type="datetimeFigureOut">
              <a:rPr lang="en-US" smtClean="0"/>
              <a:t>9/2/18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4245017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DC5ABC-772F-5E44-8237-4FE67183DBBB}" type="datetimeFigureOut">
              <a:rPr lang="en-US" smtClean="0"/>
              <a:t>9/2/18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2832872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DC5ABC-772F-5E44-8237-4FE67183DBBB}" type="datetimeFigureOut">
              <a:rPr lang="en-US" smtClean="0"/>
              <a:t>9/2/18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257373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C5ABC-772F-5E44-8237-4FE67183DBBB}" type="datetimeFigureOut">
              <a:rPr lang="en-US" smtClean="0"/>
              <a:t>9/2/18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17932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DC5ABC-772F-5E44-8237-4FE67183DBBB}" type="datetimeFigureOut">
              <a:rPr lang="en-US" smtClean="0"/>
              <a:t>9/2/18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2018396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DC5ABC-772F-5E44-8237-4FE67183DBBB}" type="datetimeFigureOut">
              <a:rPr lang="en-US" smtClean="0"/>
              <a:t>9/2/18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D4AE2-0337-2B49-8ECE-423894F0A2C9}" type="slidenum">
              <a:rPr lang="en-US" smtClean="0"/>
              <a:t>‹#›</a:t>
            </a:fld>
            <a:endParaRPr lang="en-US"/>
          </a:p>
        </p:txBody>
      </p:sp>
    </p:spTree>
    <p:extLst>
      <p:ext uri="{BB962C8B-B14F-4D97-AF65-F5344CB8AC3E}">
        <p14:creationId xmlns:p14="http://schemas.microsoft.com/office/powerpoint/2010/main" val="23053882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C5ABC-772F-5E44-8237-4FE67183DBBB}" type="datetimeFigureOut">
              <a:rPr lang="en-US" smtClean="0"/>
              <a:t>9/2/18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D4AE2-0337-2B49-8ECE-423894F0A2C9}" type="slidenum">
              <a:rPr lang="en-US" smtClean="0"/>
              <a:t>‹#›</a:t>
            </a:fld>
            <a:endParaRPr lang="en-US"/>
          </a:p>
        </p:txBody>
      </p:sp>
      <p:sp>
        <p:nvSpPr>
          <p:cNvPr id="8" name="Rectangle 19"/>
          <p:cNvSpPr>
            <a:spLocks noChangeArrowheads="1"/>
          </p:cNvSpPr>
          <p:nvPr userDrawn="1"/>
        </p:nvSpPr>
        <p:spPr bwMode="auto">
          <a:xfrm>
            <a:off x="0" y="6553200"/>
            <a:ext cx="9144000" cy="304800"/>
          </a:xfrm>
          <a:prstGeom prst="rect">
            <a:avLst/>
          </a:prstGeom>
          <a:solidFill>
            <a:srgbClr val="DBE3EE"/>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9" name="Rectangle 20"/>
          <p:cNvSpPr>
            <a:spLocks noChangeArrowheads="1"/>
          </p:cNvSpPr>
          <p:nvPr userDrawn="1"/>
        </p:nvSpPr>
        <p:spPr bwMode="auto">
          <a:xfrm>
            <a:off x="0" y="4800600"/>
            <a:ext cx="381000" cy="2057400"/>
          </a:xfrm>
          <a:prstGeom prst="rect">
            <a:avLst/>
          </a:prstGeom>
          <a:solidFill>
            <a:srgbClr val="6685B3">
              <a:alpha val="50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0" name="Rectangle 21"/>
          <p:cNvSpPr>
            <a:spLocks noChangeArrowheads="1"/>
          </p:cNvSpPr>
          <p:nvPr userDrawn="1"/>
        </p:nvSpPr>
        <p:spPr bwMode="auto">
          <a:xfrm>
            <a:off x="0" y="4343400"/>
            <a:ext cx="381000" cy="304800"/>
          </a:xfrm>
          <a:prstGeom prst="rect">
            <a:avLst/>
          </a:prstGeom>
          <a:solidFill>
            <a:srgbClr val="6685B3">
              <a:alpha val="39999"/>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1" name="Rectangle 22"/>
          <p:cNvSpPr>
            <a:spLocks noChangeArrowheads="1"/>
          </p:cNvSpPr>
          <p:nvPr userDrawn="1"/>
        </p:nvSpPr>
        <p:spPr bwMode="auto">
          <a:xfrm>
            <a:off x="0" y="3886200"/>
            <a:ext cx="381000" cy="304800"/>
          </a:xfrm>
          <a:prstGeom prst="rect">
            <a:avLst/>
          </a:prstGeom>
          <a:solidFill>
            <a:srgbClr val="6685B3">
              <a:alpha val="31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2" name="Rectangle 23"/>
          <p:cNvSpPr>
            <a:spLocks noChangeArrowheads="1"/>
          </p:cNvSpPr>
          <p:nvPr userDrawn="1"/>
        </p:nvSpPr>
        <p:spPr bwMode="auto">
          <a:xfrm>
            <a:off x="0" y="3429000"/>
            <a:ext cx="381000" cy="304800"/>
          </a:xfrm>
          <a:prstGeom prst="rect">
            <a:avLst/>
          </a:prstGeom>
          <a:solidFill>
            <a:srgbClr val="6685B3">
              <a:alpha val="20000"/>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3" name="Rectangle 24"/>
          <p:cNvSpPr>
            <a:spLocks noChangeArrowheads="1"/>
          </p:cNvSpPr>
          <p:nvPr userDrawn="1"/>
        </p:nvSpPr>
        <p:spPr bwMode="auto">
          <a:xfrm>
            <a:off x="0" y="2971800"/>
            <a:ext cx="381000" cy="304800"/>
          </a:xfrm>
          <a:prstGeom prst="rect">
            <a:avLst/>
          </a:prstGeom>
          <a:solidFill>
            <a:srgbClr val="6685B3">
              <a:alpha val="10001"/>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p>
        </p:txBody>
      </p:sp>
      <p:sp>
        <p:nvSpPr>
          <p:cNvPr id="14" name="Rectangle 27"/>
          <p:cNvSpPr txBox="1">
            <a:spLocks noChangeArrowheads="1"/>
          </p:cNvSpPr>
          <p:nvPr userDrawn="1"/>
        </p:nvSpPr>
        <p:spPr bwMode="auto">
          <a:xfrm>
            <a:off x="0" y="6629400"/>
            <a:ext cx="914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algn="ctr" defTabSz="457200" rtl="0" eaLnBrk="1" latinLnBrk="0" hangingPunct="1">
              <a:defRPr sz="900" kern="1200">
                <a:solidFill>
                  <a:srgbClr val="404040"/>
                </a:solidFill>
                <a:latin typeface="+mn-lt"/>
                <a:ea typeface="Osaka" charset="0"/>
                <a:cs typeface="Osaka"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ea typeface="+mn-ea"/>
                <a:cs typeface="+mn-cs"/>
              </a:rPr>
              <a:t>UCAR Confidential and Proprietary. © </a:t>
            </a:r>
            <a:r>
              <a:rPr lang="en-US" dirty="0" smtClean="0">
                <a:ea typeface="+mn-ea"/>
                <a:cs typeface="+mn-cs"/>
              </a:rPr>
              <a:t>2018, </a:t>
            </a:r>
            <a:r>
              <a:rPr lang="en-US" dirty="0">
                <a:ea typeface="+mn-ea"/>
                <a:cs typeface="+mn-cs"/>
              </a:rPr>
              <a:t>University Corporation for Atmospheric Research. All rights reserved.</a:t>
            </a:r>
          </a:p>
          <a:p>
            <a:endParaRPr lang="en-US" dirty="0"/>
          </a:p>
        </p:txBody>
      </p:sp>
      <p:pic>
        <p:nvPicPr>
          <p:cNvPr id="15" name="Picture 14" descr="Logo_NCAR.jpg"/>
          <p:cNvPicPr>
            <a:picLocks noChangeAspect="1"/>
          </p:cNvPicPr>
          <p:nvPr userDrawn="1"/>
        </p:nvPicPr>
        <p:blipFill rotWithShape="1">
          <a:blip r:embed="rId13">
            <a:extLst>
              <a:ext uri="{28A0092B-C50C-407E-A947-70E740481C1C}">
                <a14:useLocalDpi xmlns:a14="http://schemas.microsoft.com/office/drawing/2010/main" val="0"/>
              </a:ext>
            </a:extLst>
          </a:blip>
          <a:srcRect l="9318" r="9582"/>
          <a:stretch/>
        </p:blipFill>
        <p:spPr>
          <a:xfrm>
            <a:off x="457200" y="6583680"/>
            <a:ext cx="798276" cy="274320"/>
          </a:xfrm>
          <a:prstGeom prst="rect">
            <a:avLst/>
          </a:prstGeom>
        </p:spPr>
      </p:pic>
    </p:spTree>
    <p:extLst>
      <p:ext uri="{BB962C8B-B14F-4D97-AF65-F5344CB8AC3E}">
        <p14:creationId xmlns:p14="http://schemas.microsoft.com/office/powerpoint/2010/main" val="70826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6.emf"/><Relationship Id="rId5" Type="http://schemas.openxmlformats.org/officeDocument/2006/relationships/image" Target="../media/image5.emf"/><Relationship Id="rId6" Type="http://schemas.openxmlformats.org/officeDocument/2006/relationships/image" Target="../media/image24.emf"/><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emf"/><Relationship Id="rId6"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image" Target="../media/image8.tm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gif"/><Relationship Id="rId5" Type="http://schemas.openxmlformats.org/officeDocument/2006/relationships/image" Target="../media/image11.gif"/><Relationship Id="rId6" Type="http://schemas.openxmlformats.org/officeDocument/2006/relationships/image" Target="../media/image12.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17.png"/><Relationship Id="rId1" Type="http://schemas.openxmlformats.org/officeDocument/2006/relationships/tags" Target="../tags/tag5.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1</a:t>
            </a:fld>
            <a:endParaRPr lang="en-US" sz="1200" dirty="0">
              <a:solidFill>
                <a:srgbClr val="898989"/>
              </a:solidFill>
              <a:latin typeface="Calibri" charset="0"/>
            </a:endParaRPr>
          </a:p>
        </p:txBody>
      </p:sp>
      <p:sp>
        <p:nvSpPr>
          <p:cNvPr id="5" name="TextBox 4"/>
          <p:cNvSpPr txBox="1"/>
          <p:nvPr/>
        </p:nvSpPr>
        <p:spPr>
          <a:xfrm>
            <a:off x="1241778" y="4764716"/>
            <a:ext cx="7168445" cy="1569660"/>
          </a:xfrm>
          <a:prstGeom prst="rect">
            <a:avLst/>
          </a:prstGeom>
          <a:solidFill>
            <a:schemeClr val="bg1"/>
          </a:solidFill>
        </p:spPr>
        <p:txBody>
          <a:bodyPr wrap="square" rtlCol="0">
            <a:spAutoFit/>
          </a:bodyPr>
          <a:lstStyle/>
          <a:p>
            <a:pPr algn="ctr"/>
            <a:r>
              <a:rPr lang="en-US" sz="2400" b="1" dirty="0">
                <a:latin typeface="Calibri"/>
                <a:cs typeface="Calibri"/>
              </a:rPr>
              <a:t>Wiebke Deierling, </a:t>
            </a:r>
            <a:r>
              <a:rPr lang="en-US" sz="2400" b="1" dirty="0" smtClean="0">
                <a:latin typeface="Calibri"/>
                <a:cs typeface="Calibri"/>
              </a:rPr>
              <a:t>Robert Sharman,</a:t>
            </a:r>
          </a:p>
          <a:p>
            <a:pPr algn="ctr"/>
            <a:r>
              <a:rPr lang="en-US" sz="2400" b="1" dirty="0" smtClean="0">
                <a:latin typeface="Calibri"/>
                <a:cs typeface="Calibri"/>
              </a:rPr>
              <a:t> </a:t>
            </a:r>
            <a:r>
              <a:rPr lang="en-US" sz="2400" b="1" dirty="0"/>
              <a:t>Domingo Muñoz-</a:t>
            </a:r>
            <a:r>
              <a:rPr lang="en-US" sz="2400" b="1" dirty="0" smtClean="0"/>
              <a:t>Esparza and Julia Pearson </a:t>
            </a:r>
            <a:endParaRPr lang="en-US" sz="2400" b="1" dirty="0">
              <a:latin typeface="Calibri"/>
              <a:cs typeface="Calibri"/>
            </a:endParaRPr>
          </a:p>
          <a:p>
            <a:pPr algn="ctr"/>
            <a:endParaRPr lang="en-US" sz="2400" i="1" dirty="0" smtClean="0">
              <a:latin typeface="Calibri"/>
              <a:cs typeface="Calibri"/>
            </a:endParaRPr>
          </a:p>
          <a:p>
            <a:pPr algn="ctr"/>
            <a:r>
              <a:rPr lang="en-US" sz="2400" i="1" dirty="0" smtClean="0">
                <a:latin typeface="Calibri"/>
                <a:cs typeface="Calibri"/>
              </a:rPr>
              <a:t>National </a:t>
            </a:r>
            <a:r>
              <a:rPr lang="en-US" sz="2400" i="1" dirty="0">
                <a:latin typeface="Calibri"/>
                <a:cs typeface="Calibri"/>
              </a:rPr>
              <a:t>Center for Atmospheric Research</a:t>
            </a:r>
          </a:p>
        </p:txBody>
      </p:sp>
      <p:sp>
        <p:nvSpPr>
          <p:cNvPr id="7" name="TextBox 6"/>
          <p:cNvSpPr txBox="1"/>
          <p:nvPr/>
        </p:nvSpPr>
        <p:spPr>
          <a:xfrm>
            <a:off x="714157" y="74705"/>
            <a:ext cx="7942625" cy="1938992"/>
          </a:xfrm>
          <a:prstGeom prst="rect">
            <a:avLst/>
          </a:prstGeom>
          <a:noFill/>
        </p:spPr>
        <p:txBody>
          <a:bodyPr wrap="square" rtlCol="0">
            <a:spAutoFit/>
          </a:bodyPr>
          <a:lstStyle/>
          <a:p>
            <a:pPr algn="ctr"/>
            <a:r>
              <a:rPr lang="en-US" sz="4000" b="1" dirty="0" smtClean="0"/>
              <a:t>New Developments in the Graphical Turbulence Guidance (GTG) Forecasting System</a:t>
            </a:r>
            <a:endParaRPr lang="en-US" sz="4000" b="1" dirty="0"/>
          </a:p>
        </p:txBody>
      </p:sp>
      <p:pic>
        <p:nvPicPr>
          <p:cNvPr id="17" name="Picture 16" descr="article-2681311-1F51A3C800000578-711_964x555.jpg"/>
          <p:cNvPicPr>
            <a:picLocks noChangeAspect="1"/>
          </p:cNvPicPr>
          <p:nvPr/>
        </p:nvPicPr>
        <p:blipFill rotWithShape="1">
          <a:blip r:embed="rId2">
            <a:extLst>
              <a:ext uri="{28A0092B-C50C-407E-A947-70E740481C1C}">
                <a14:useLocalDpi xmlns:a14="http://schemas.microsoft.com/office/drawing/2010/main" val="0"/>
              </a:ext>
            </a:extLst>
          </a:blip>
          <a:srcRect b="5091"/>
          <a:stretch/>
        </p:blipFill>
        <p:spPr>
          <a:xfrm>
            <a:off x="2771362" y="2386738"/>
            <a:ext cx="3849687" cy="2103542"/>
          </a:xfrm>
          <a:prstGeom prst="rect">
            <a:avLst/>
          </a:prstGeom>
        </p:spPr>
      </p:pic>
    </p:spTree>
    <p:extLst>
      <p:ext uri="{BB962C8B-B14F-4D97-AF65-F5344CB8AC3E}">
        <p14:creationId xmlns:p14="http://schemas.microsoft.com/office/powerpoint/2010/main" val="3396198322"/>
      </p:ext>
    </p:extLst>
  </p:cSld>
  <p:clrMapOvr>
    <a:masterClrMapping/>
  </p:clrMapOvr>
  <mc:AlternateContent xmlns:mc="http://schemas.openxmlformats.org/markup-compatibility/2006">
    <mc:Choice xmlns:p14="http://schemas.microsoft.com/office/powerpoint/2010/main" Requires="p14">
      <p:transition spd="slow" p14:dur="2000" advTm="541"/>
    </mc:Choice>
    <mc:Fallback>
      <p:transition xmlns:p14="http://schemas.microsoft.com/office/powerpoint/2010/main" spd="slow" advTm="541"/>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35756" y="804332"/>
            <a:ext cx="4267200" cy="5715737"/>
          </a:xfrm>
        </p:spPr>
        <p:txBody>
          <a:bodyPr>
            <a:normAutofit lnSpcReduction="10000"/>
          </a:bodyPr>
          <a:lstStyle/>
          <a:p>
            <a:pPr>
              <a:lnSpc>
                <a:spcPct val="110000"/>
              </a:lnSpc>
              <a:spcBef>
                <a:spcPts val="0"/>
              </a:spcBef>
              <a:spcAft>
                <a:spcPts val="600"/>
              </a:spcAft>
            </a:pPr>
            <a:r>
              <a:rPr lang="en-US" sz="1600" dirty="0">
                <a:solidFill>
                  <a:srgbClr val="000000"/>
                </a:solidFill>
                <a:latin typeface="Arial" panose="020B0604020202020204" pitchFamily="34" charset="0"/>
                <a:cs typeface="Arial" panose="020B0604020202020204" pitchFamily="34" charset="0"/>
              </a:rPr>
              <a:t>Reflectivity (</a:t>
            </a:r>
            <a:r>
              <a:rPr lang="en-US" sz="1600" dirty="0" err="1">
                <a:solidFill>
                  <a:srgbClr val="000000"/>
                </a:solidFill>
                <a:latin typeface="Arial" panose="020B0604020202020204" pitchFamily="34" charset="0"/>
                <a:cs typeface="Arial" panose="020B0604020202020204" pitchFamily="34" charset="0"/>
              </a:rPr>
              <a:t>dBZ</a:t>
            </a:r>
            <a:r>
              <a:rPr lang="en-US" sz="1600" dirty="0">
                <a:solidFill>
                  <a:srgbClr val="000000"/>
                </a:solidFill>
                <a:latin typeface="Arial" panose="020B0604020202020204" pitchFamily="34" charset="0"/>
                <a:cs typeface="Arial" panose="020B0604020202020204" pitchFamily="34" charset="0"/>
              </a:rPr>
              <a:t>) is NOT a reliable indicator of turbulence location </a:t>
            </a:r>
          </a:p>
          <a:p>
            <a:pPr marL="463550" lvl="1" indent="-238125">
              <a:lnSpc>
                <a:spcPct val="110000"/>
              </a:lnSpc>
              <a:spcBef>
                <a:spcPts val="0"/>
              </a:spcBef>
              <a:spcAft>
                <a:spcPts val="600"/>
              </a:spcAft>
              <a:buFont typeface="Calibri" panose="020F0502020204030204" pitchFamily="34" charset="0"/>
              <a:buChar char="–"/>
            </a:pPr>
            <a:r>
              <a:rPr lang="en-US" sz="1600" dirty="0">
                <a:solidFill>
                  <a:srgbClr val="000000"/>
                </a:solidFill>
                <a:latin typeface="Arial" panose="020B0604020202020204" pitchFamily="34" charset="0"/>
                <a:cs typeface="Arial" panose="020B0604020202020204" pitchFamily="34" charset="0"/>
              </a:rPr>
              <a:t>Airspace outside high-echo regions may be </a:t>
            </a:r>
            <a:r>
              <a:rPr lang="en-US" sz="1600" dirty="0" smtClean="0">
                <a:solidFill>
                  <a:srgbClr val="000000"/>
                </a:solidFill>
                <a:latin typeface="Arial" panose="020B0604020202020204" pitchFamily="34" charset="0"/>
                <a:cs typeface="Arial" panose="020B0604020202020204" pitchFamily="34" charset="0"/>
              </a:rPr>
              <a:t>turbulent</a:t>
            </a:r>
          </a:p>
          <a:p>
            <a:pPr marL="463550" lvl="1" indent="-238125">
              <a:lnSpc>
                <a:spcPct val="110000"/>
              </a:lnSpc>
              <a:spcBef>
                <a:spcPts val="0"/>
              </a:spcBef>
              <a:spcAft>
                <a:spcPts val="600"/>
              </a:spcAft>
              <a:buFont typeface="Calibri" panose="020F0502020204030204" pitchFamily="34" charset="0"/>
              <a:buChar char="–"/>
            </a:pPr>
            <a:r>
              <a:rPr lang="en-US" sz="1600" dirty="0" smtClean="0">
                <a:solidFill>
                  <a:srgbClr val="000000"/>
                </a:solidFill>
                <a:latin typeface="Arial" panose="020B0604020202020204" pitchFamily="34" charset="0"/>
                <a:cs typeface="Arial" panose="020B0604020202020204" pitchFamily="34" charset="0"/>
              </a:rPr>
              <a:t>Convective turbulence can be small-scale and evolve quickly</a:t>
            </a:r>
            <a:endParaRPr lang="en-US" sz="1600" dirty="0">
              <a:solidFill>
                <a:srgbClr val="000000"/>
              </a:solidFill>
              <a:latin typeface="Arial" panose="020B0604020202020204" pitchFamily="34" charset="0"/>
              <a:cs typeface="Arial" panose="020B0604020202020204" pitchFamily="34" charset="0"/>
            </a:endParaRPr>
          </a:p>
          <a:p>
            <a:pPr>
              <a:lnSpc>
                <a:spcPct val="110000"/>
              </a:lnSpc>
              <a:spcBef>
                <a:spcPts val="0"/>
              </a:spcBef>
              <a:spcAft>
                <a:spcPts val="600"/>
              </a:spcAft>
            </a:pPr>
            <a:r>
              <a:rPr lang="en-US" sz="1600" b="0" dirty="0" smtClean="0">
                <a:solidFill>
                  <a:srgbClr val="000000"/>
                </a:solidFill>
                <a:latin typeface="Arial" panose="020B0604020202020204" pitchFamily="34" charset="0"/>
                <a:cs typeface="Arial" panose="020B0604020202020204" pitchFamily="34" charset="0"/>
              </a:rPr>
              <a:t>NTDA makes use of NEXRAD radar measured spectrum width</a:t>
            </a:r>
          </a:p>
          <a:p>
            <a:pPr lvl="1">
              <a:lnSpc>
                <a:spcPct val="110000"/>
              </a:lnSpc>
              <a:spcBef>
                <a:spcPts val="0"/>
              </a:spcBef>
              <a:spcAft>
                <a:spcPts val="600"/>
              </a:spcAft>
            </a:pPr>
            <a:r>
              <a:rPr lang="en-US" sz="1600" dirty="0" smtClean="0">
                <a:solidFill>
                  <a:srgbClr val="000000"/>
                </a:solidFill>
                <a:latin typeface="Arial" panose="020B0604020202020204" pitchFamily="34" charset="0"/>
                <a:cs typeface="Arial" panose="020B0604020202020204" pitchFamily="34" charset="0"/>
              </a:rPr>
              <a:t>Undergoes significant data quality control </a:t>
            </a:r>
          </a:p>
          <a:p>
            <a:pPr lvl="1">
              <a:lnSpc>
                <a:spcPct val="110000"/>
              </a:lnSpc>
              <a:spcBef>
                <a:spcPts val="0"/>
              </a:spcBef>
              <a:spcAft>
                <a:spcPts val="600"/>
              </a:spcAft>
            </a:pPr>
            <a:r>
              <a:rPr lang="en-US" sz="1600" b="0" dirty="0" smtClean="0">
                <a:solidFill>
                  <a:srgbClr val="000000"/>
                </a:solidFill>
                <a:latin typeface="Arial" panose="020B0604020202020204" pitchFamily="34" charset="0"/>
                <a:cs typeface="Arial" panose="020B0604020202020204" pitchFamily="34" charset="0"/>
              </a:rPr>
              <a:t>Converts </a:t>
            </a:r>
            <a:r>
              <a:rPr lang="en-US" sz="1600" dirty="0" smtClean="0">
                <a:solidFill>
                  <a:srgbClr val="000000"/>
                </a:solidFill>
                <a:latin typeface="Arial" panose="020B0604020202020204" pitchFamily="34" charset="0"/>
                <a:cs typeface="Arial" panose="020B0604020202020204" pitchFamily="34" charset="0"/>
              </a:rPr>
              <a:t>radar</a:t>
            </a:r>
            <a:r>
              <a:rPr lang="en-US" sz="1600" b="0" dirty="0" smtClean="0">
                <a:solidFill>
                  <a:srgbClr val="000000"/>
                </a:solidFill>
                <a:latin typeface="Arial" panose="020B0604020202020204" pitchFamily="34" charset="0"/>
                <a:cs typeface="Arial" panose="020B0604020202020204" pitchFamily="34" charset="0"/>
              </a:rPr>
              <a:t> </a:t>
            </a:r>
            <a:r>
              <a:rPr lang="en-US" sz="1600" b="0" dirty="0" smtClean="0">
                <a:solidFill>
                  <a:srgbClr val="000000"/>
                </a:solidFill>
                <a:latin typeface="Arial" panose="020B0604020202020204" pitchFamily="34" charset="0"/>
                <a:cs typeface="Arial" panose="020B0604020202020204" pitchFamily="34" charset="0"/>
              </a:rPr>
              <a:t>measurements into EDR (Williams et al. </a:t>
            </a:r>
            <a:r>
              <a:rPr lang="en-US" sz="1600" dirty="0" smtClean="0">
                <a:solidFill>
                  <a:srgbClr val="000000"/>
                </a:solidFill>
                <a:latin typeface="Arial" panose="020B0604020202020204" pitchFamily="34" charset="0"/>
                <a:cs typeface="Arial" panose="020B0604020202020204" pitchFamily="34" charset="0"/>
              </a:rPr>
              <a:t>2016)</a:t>
            </a:r>
          </a:p>
          <a:p>
            <a:pPr lvl="1">
              <a:lnSpc>
                <a:spcPct val="110000"/>
              </a:lnSpc>
              <a:spcBef>
                <a:spcPts val="0"/>
              </a:spcBef>
              <a:spcAft>
                <a:spcPts val="600"/>
              </a:spcAft>
            </a:pPr>
            <a:r>
              <a:rPr lang="en-US" altLang="en-US" sz="1600" dirty="0">
                <a:solidFill>
                  <a:srgbClr val="000000"/>
                </a:solidFill>
                <a:latin typeface="Arial"/>
                <a:cs typeface="Arial"/>
              </a:rPr>
              <a:t>Verified with in situ turbulence measurements and </a:t>
            </a:r>
            <a:r>
              <a:rPr lang="en-US" altLang="en-US" sz="1600" dirty="0" err="1" smtClean="0">
                <a:solidFill>
                  <a:srgbClr val="000000"/>
                </a:solidFill>
                <a:latin typeface="Arial"/>
                <a:cs typeface="Arial"/>
              </a:rPr>
              <a:t>Pireps</a:t>
            </a:r>
            <a:endParaRPr lang="en-US" sz="1600" b="0" dirty="0">
              <a:solidFill>
                <a:srgbClr val="000000"/>
              </a:solidFill>
              <a:latin typeface="Arial" panose="020B0604020202020204" pitchFamily="34" charset="0"/>
              <a:cs typeface="Arial" panose="020B0604020202020204" pitchFamily="34" charset="0"/>
            </a:endParaRPr>
          </a:p>
          <a:p>
            <a:pPr marL="285750" indent="-285750">
              <a:buFont typeface="Arial"/>
              <a:buChar char="•"/>
            </a:pPr>
            <a:r>
              <a:rPr lang="en-US" sz="1600" dirty="0" smtClean="0">
                <a:solidFill>
                  <a:srgbClr val="000000"/>
                </a:solidFill>
                <a:latin typeface="Arial"/>
                <a:cs typeface="Arial"/>
              </a:rPr>
              <a:t>NTDA </a:t>
            </a:r>
            <a:r>
              <a:rPr lang="en-US" sz="1600" dirty="0">
                <a:solidFill>
                  <a:srgbClr val="000000"/>
                </a:solidFill>
                <a:latin typeface="Arial"/>
                <a:cs typeface="Arial"/>
              </a:rPr>
              <a:t>produces 3D mosaic of EDR and    confidence</a:t>
            </a:r>
            <a:r>
              <a:rPr lang="en-US" sz="1200" dirty="0">
                <a:solidFill>
                  <a:srgbClr val="000000"/>
                </a:solidFill>
                <a:latin typeface="Arial"/>
                <a:cs typeface="Arial"/>
              </a:rPr>
              <a:t>:</a:t>
            </a:r>
          </a:p>
          <a:p>
            <a:pPr marL="742950" lvl="1" indent="-285750">
              <a:buFont typeface="Arial"/>
              <a:buChar char="•"/>
            </a:pPr>
            <a:r>
              <a:rPr lang="en-US" altLang="en-US" sz="1600" dirty="0">
                <a:solidFill>
                  <a:srgbClr val="000000"/>
                </a:solidFill>
                <a:latin typeface="Arial"/>
                <a:cs typeface="Arial"/>
              </a:rPr>
              <a:t>5 minute update rate</a:t>
            </a:r>
          </a:p>
          <a:p>
            <a:pPr marL="742950" lvl="1" indent="-285750">
              <a:buFont typeface="Arial"/>
              <a:buChar char="•"/>
            </a:pPr>
            <a:r>
              <a:rPr lang="en-US" altLang="en-US" sz="1600" dirty="0">
                <a:solidFill>
                  <a:srgbClr val="000000"/>
                </a:solidFill>
                <a:latin typeface="Arial"/>
                <a:cs typeface="Arial"/>
              </a:rPr>
              <a:t>2 km horizontal x 3,000 </a:t>
            </a:r>
            <a:r>
              <a:rPr lang="en-US" altLang="en-US" sz="1600" dirty="0" err="1">
                <a:solidFill>
                  <a:srgbClr val="000000"/>
                </a:solidFill>
                <a:latin typeface="Arial"/>
                <a:cs typeface="Arial"/>
              </a:rPr>
              <a:t>ft</a:t>
            </a:r>
            <a:r>
              <a:rPr lang="en-US" altLang="en-US" sz="1600" dirty="0">
                <a:solidFill>
                  <a:srgbClr val="000000"/>
                </a:solidFill>
                <a:latin typeface="Arial"/>
                <a:cs typeface="Arial"/>
              </a:rPr>
              <a:t> vertical </a:t>
            </a:r>
            <a:r>
              <a:rPr lang="en-US" altLang="en-US" sz="1600" dirty="0" smtClean="0">
                <a:solidFill>
                  <a:srgbClr val="000000"/>
                </a:solidFill>
                <a:latin typeface="Arial"/>
                <a:cs typeface="Arial"/>
              </a:rPr>
              <a:t>resolution</a:t>
            </a:r>
            <a:endParaRPr lang="en-US" altLang="en-US" sz="1600" dirty="0">
              <a:solidFill>
                <a:srgbClr val="000000"/>
              </a:solidFill>
              <a:latin typeface="Arial"/>
              <a:cs typeface="Arial"/>
            </a:endParaRPr>
          </a:p>
        </p:txBody>
      </p:sp>
      <p:sp>
        <p:nvSpPr>
          <p:cNvPr id="7" name="Title 1"/>
          <p:cNvSpPr txBox="1">
            <a:spLocks/>
          </p:cNvSpPr>
          <p:nvPr/>
        </p:nvSpPr>
        <p:spPr bwMode="auto">
          <a:xfrm>
            <a:off x="-193753" y="-58380"/>
            <a:ext cx="9472301" cy="6463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defRPr/>
            </a:pPr>
            <a:r>
              <a:rPr lang="en-US" sz="3600" b="0" kern="0" dirty="0">
                <a:solidFill>
                  <a:srgbClr val="000000"/>
                </a:solidFill>
              </a:rPr>
              <a:t>NEXRAD/NCAR Turbulence Detection Algorithm</a:t>
            </a:r>
          </a:p>
        </p:txBody>
      </p:sp>
      <p:pic>
        <p:nvPicPr>
          <p:cNvPr id="3" name="Picture 2"/>
          <p:cNvPicPr>
            <a:picLocks noChangeAspect="1"/>
          </p:cNvPicPr>
          <p:nvPr/>
        </p:nvPicPr>
        <p:blipFill>
          <a:blip r:embed="rId4"/>
          <a:stretch>
            <a:fillRect/>
          </a:stretch>
        </p:blipFill>
        <p:spPr>
          <a:xfrm>
            <a:off x="4950925" y="646352"/>
            <a:ext cx="3888275" cy="2949120"/>
          </a:xfrm>
          <a:prstGeom prst="rect">
            <a:avLst/>
          </a:prstGeom>
        </p:spPr>
      </p:pic>
      <p:pic>
        <p:nvPicPr>
          <p:cNvPr id="4" name="Picture 3"/>
          <p:cNvPicPr>
            <a:picLocks noChangeAspect="1"/>
          </p:cNvPicPr>
          <p:nvPr/>
        </p:nvPicPr>
        <p:blipFill>
          <a:blip r:embed="rId5"/>
          <a:stretch>
            <a:fillRect/>
          </a:stretch>
        </p:blipFill>
        <p:spPr>
          <a:xfrm>
            <a:off x="6916348" y="3595472"/>
            <a:ext cx="2362200" cy="3142570"/>
          </a:xfrm>
          <a:prstGeom prst="rect">
            <a:avLst/>
          </a:prstGeom>
        </p:spPr>
      </p:pic>
      <p:pic>
        <p:nvPicPr>
          <p:cNvPr id="6" name="Picture 5"/>
          <p:cNvPicPr>
            <a:picLocks noChangeAspect="1"/>
          </p:cNvPicPr>
          <p:nvPr/>
        </p:nvPicPr>
        <p:blipFill>
          <a:blip r:embed="rId6"/>
          <a:stretch>
            <a:fillRect/>
          </a:stretch>
        </p:blipFill>
        <p:spPr>
          <a:xfrm>
            <a:off x="4426655" y="3212026"/>
            <a:ext cx="4711700" cy="2186645"/>
          </a:xfrm>
          <a:prstGeom prst="rect">
            <a:avLst/>
          </a:prstGeom>
        </p:spPr>
      </p:pic>
      <p:sp>
        <p:nvSpPr>
          <p:cNvPr id="9"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10</a:t>
            </a:fld>
            <a:endParaRPr lang="en-US" sz="1200" dirty="0">
              <a:solidFill>
                <a:srgbClr val="898989"/>
              </a:solidFill>
              <a:latin typeface="Calibri" charset="0"/>
            </a:endParaRPr>
          </a:p>
        </p:txBody>
      </p:sp>
    </p:spTree>
    <p:custDataLst>
      <p:tags r:id="rId1"/>
    </p:custDataLst>
    <p:extLst>
      <p:ext uri="{BB962C8B-B14F-4D97-AF65-F5344CB8AC3E}">
        <p14:creationId xmlns:p14="http://schemas.microsoft.com/office/powerpoint/2010/main" val="1680369508"/>
      </p:ext>
    </p:extLst>
  </p:cSld>
  <p:clrMapOvr>
    <a:masterClrMapping/>
  </p:clrMapOvr>
  <mc:AlternateContent xmlns:mc="http://schemas.openxmlformats.org/markup-compatibility/2006">
    <mc:Choice xmlns:p14="http://schemas.microsoft.com/office/powerpoint/2010/main" Requires="p14">
      <p:transition spd="slow" p14:dur="2000" advTm="117688"/>
    </mc:Choice>
    <mc:Fallback>
      <p:transition xmlns:p14="http://schemas.microsoft.com/office/powerpoint/2010/main" spd="slow" advTm="1176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347"/>
            <a:ext cx="8229600" cy="1143000"/>
          </a:xfrm>
        </p:spPr>
        <p:txBody>
          <a:bodyPr>
            <a:normAutofit/>
          </a:bodyPr>
          <a:lstStyle/>
          <a:p>
            <a:r>
              <a:rPr lang="en-US" sz="3600" dirty="0" smtClean="0"/>
              <a:t>In-Cloud EDR Distribution</a:t>
            </a:r>
            <a:endParaRPr lang="en-US" sz="3600" dirty="0"/>
          </a:p>
        </p:txBody>
      </p:sp>
      <p:sp>
        <p:nvSpPr>
          <p:cNvPr id="5" name="TextBox 4"/>
          <p:cNvSpPr txBox="1"/>
          <p:nvPr/>
        </p:nvSpPr>
        <p:spPr>
          <a:xfrm>
            <a:off x="112752" y="2300916"/>
            <a:ext cx="4698208" cy="646331"/>
          </a:xfrm>
          <a:prstGeom prst="rect">
            <a:avLst/>
          </a:prstGeom>
          <a:noFill/>
        </p:spPr>
        <p:txBody>
          <a:bodyPr wrap="square" rtlCol="0">
            <a:spAutoFit/>
          </a:bodyPr>
          <a:lstStyle/>
          <a:p>
            <a:endParaRPr lang="en-US" dirty="0"/>
          </a:p>
          <a:p>
            <a:endParaRPr lang="en-US" dirty="0"/>
          </a:p>
        </p:txBody>
      </p:sp>
      <p:sp>
        <p:nvSpPr>
          <p:cNvPr id="6" name="TextBox 5"/>
          <p:cNvSpPr txBox="1"/>
          <p:nvPr/>
        </p:nvSpPr>
        <p:spPr>
          <a:xfrm>
            <a:off x="923443" y="619344"/>
            <a:ext cx="8530046" cy="1107996"/>
          </a:xfrm>
          <a:prstGeom prst="rect">
            <a:avLst/>
          </a:prstGeom>
          <a:noFill/>
        </p:spPr>
        <p:txBody>
          <a:bodyPr wrap="square" rtlCol="0">
            <a:spAutoFit/>
          </a:bodyPr>
          <a:lstStyle/>
          <a:p>
            <a:pPr marL="285750" indent="-285750">
              <a:buFontTx/>
              <a:buChar char="-"/>
            </a:pPr>
            <a:r>
              <a:rPr lang="en-US" sz="2200" dirty="0" smtClean="0"/>
              <a:t>In-situ </a:t>
            </a:r>
            <a:r>
              <a:rPr lang="en-US" sz="2200" dirty="0" smtClean="0"/>
              <a:t>EDR versus NTDA EDR based on data from 2015-2016</a:t>
            </a:r>
            <a:endParaRPr lang="en-US" sz="2200" dirty="0"/>
          </a:p>
          <a:p>
            <a:pPr marL="285750" indent="-285750">
              <a:buFontTx/>
              <a:buChar char="-"/>
            </a:pPr>
            <a:r>
              <a:rPr lang="en-US" sz="2200" dirty="0" smtClean="0"/>
              <a:t>Peak of in-cloud EDR distribution shifts to higher EDR</a:t>
            </a:r>
          </a:p>
          <a:p>
            <a:pPr marL="285750" indent="-285750">
              <a:buFontTx/>
              <a:buChar char="-"/>
            </a:pPr>
            <a:r>
              <a:rPr lang="en-US" sz="2200" dirty="0" smtClean="0"/>
              <a:t>Distribution of EDR in thunderstorms shifts to even higher EDR</a:t>
            </a:r>
            <a:endParaRPr lang="en-US" sz="2200" dirty="0"/>
          </a:p>
        </p:txBody>
      </p:sp>
      <p:sp>
        <p:nvSpPr>
          <p:cNvPr id="25"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11</a:t>
            </a:fld>
            <a:endParaRPr lang="en-US" sz="1200" dirty="0">
              <a:solidFill>
                <a:srgbClr val="898989"/>
              </a:solidFill>
              <a:latin typeface="Calibri" charset="0"/>
            </a:endParaRPr>
          </a:p>
        </p:txBody>
      </p:sp>
      <p:pic>
        <p:nvPicPr>
          <p:cNvPr id="15" name="Picture 14"/>
          <p:cNvPicPr>
            <a:picLocks noChangeAspect="1"/>
          </p:cNvPicPr>
          <p:nvPr/>
        </p:nvPicPr>
        <p:blipFill rotWithShape="1">
          <a:blip r:embed="rId3"/>
          <a:srcRect l="6170"/>
          <a:stretch/>
        </p:blipFill>
        <p:spPr>
          <a:xfrm>
            <a:off x="1575335" y="2115698"/>
            <a:ext cx="5237576" cy="4193602"/>
          </a:xfrm>
          <a:prstGeom prst="rect">
            <a:avLst/>
          </a:prstGeom>
        </p:spPr>
      </p:pic>
      <p:pic>
        <p:nvPicPr>
          <p:cNvPr id="16" name="Picture 15"/>
          <p:cNvPicPr>
            <a:picLocks noChangeAspect="1"/>
          </p:cNvPicPr>
          <p:nvPr/>
        </p:nvPicPr>
        <p:blipFill>
          <a:blip r:embed="rId4"/>
          <a:stretch>
            <a:fillRect/>
          </a:stretch>
        </p:blipFill>
        <p:spPr>
          <a:xfrm>
            <a:off x="457200" y="1822797"/>
            <a:ext cx="7088094" cy="4578645"/>
          </a:xfrm>
          <a:prstGeom prst="rect">
            <a:avLst/>
          </a:prstGeom>
        </p:spPr>
      </p:pic>
    </p:spTree>
    <p:custDataLst>
      <p:tags r:id="rId1"/>
    </p:custDataLst>
    <p:extLst>
      <p:ext uri="{BB962C8B-B14F-4D97-AF65-F5344CB8AC3E}">
        <p14:creationId xmlns:p14="http://schemas.microsoft.com/office/powerpoint/2010/main" val="421153231"/>
      </p:ext>
    </p:extLst>
  </p:cSld>
  <p:clrMapOvr>
    <a:masterClrMapping/>
  </p:clrMapOvr>
  <mc:AlternateContent xmlns:mc="http://schemas.openxmlformats.org/markup-compatibility/2006">
    <mc:Choice xmlns:p14="http://schemas.microsoft.com/office/powerpoint/2010/main" Requires="p14">
      <p:transition spd="slow" p14:dur="2000" advTm="126237"/>
    </mc:Choice>
    <mc:Fallback>
      <p:transition xmlns:p14="http://schemas.microsoft.com/office/powerpoint/2010/main" spd="slow" advTm="1262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3232" y="1384663"/>
            <a:ext cx="3519130" cy="369332"/>
          </a:xfrm>
          <a:prstGeom prst="rect">
            <a:avLst/>
          </a:prstGeom>
          <a:noFill/>
        </p:spPr>
        <p:txBody>
          <a:bodyPr wrap="square" rtlCol="0">
            <a:spAutoFit/>
          </a:bodyPr>
          <a:lstStyle/>
          <a:p>
            <a:r>
              <a:rPr lang="en-US" dirty="0" smtClean="0"/>
              <a:t>NSSL Radar Reflectivity </a:t>
            </a:r>
            <a:r>
              <a:rPr lang="en-US" dirty="0" smtClean="0"/>
              <a:t>Mosaic</a:t>
            </a:r>
            <a:endParaRPr lang="en-US" dirty="0"/>
          </a:p>
        </p:txBody>
      </p:sp>
      <p:sp>
        <p:nvSpPr>
          <p:cNvPr id="9" name="TextBox 8"/>
          <p:cNvSpPr txBox="1"/>
          <p:nvPr/>
        </p:nvSpPr>
        <p:spPr>
          <a:xfrm>
            <a:off x="4620302" y="1364517"/>
            <a:ext cx="4741327" cy="369332"/>
          </a:xfrm>
          <a:prstGeom prst="rect">
            <a:avLst/>
          </a:prstGeom>
          <a:noFill/>
        </p:spPr>
        <p:txBody>
          <a:bodyPr wrap="square" rtlCol="0">
            <a:spAutoFit/>
          </a:bodyPr>
          <a:lstStyle/>
          <a:p>
            <a:r>
              <a:rPr lang="en-US" dirty="0" smtClean="0"/>
              <a:t>HRRR Radar Reflectivity 2 </a:t>
            </a:r>
            <a:r>
              <a:rPr lang="en-US" dirty="0" err="1" smtClean="0"/>
              <a:t>hr</a:t>
            </a:r>
            <a:r>
              <a:rPr lang="en-US" dirty="0" smtClean="0"/>
              <a:t> forecast</a:t>
            </a:r>
            <a:endParaRPr lang="en-US" dirty="0"/>
          </a:p>
        </p:txBody>
      </p:sp>
      <p:pic>
        <p:nvPicPr>
          <p:cNvPr id="10" name="Picture 9" descr="colorbar_NSSL_DZ.ps.png"/>
          <p:cNvPicPr>
            <a:picLocks noChangeAspect="1"/>
          </p:cNvPicPr>
          <p:nvPr/>
        </p:nvPicPr>
        <p:blipFill rotWithShape="1">
          <a:blip r:embed="rId3">
            <a:extLst>
              <a:ext uri="{28A0092B-C50C-407E-A947-70E740481C1C}">
                <a14:useLocalDpi xmlns:a14="http://schemas.microsoft.com/office/drawing/2010/main" val="0"/>
              </a:ext>
            </a:extLst>
          </a:blip>
          <a:srcRect l="24355" t="89467" r="9289"/>
          <a:stretch/>
        </p:blipFill>
        <p:spPr>
          <a:xfrm>
            <a:off x="2482797" y="5703594"/>
            <a:ext cx="4423941" cy="637985"/>
          </a:xfrm>
          <a:prstGeom prst="rect">
            <a:avLst/>
          </a:prstGeom>
        </p:spPr>
      </p:pic>
      <p:pic>
        <p:nvPicPr>
          <p:cNvPr id="11" name="Picture 10" descr="OBS_NSSL_DZ_overview_1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67" y="1630874"/>
            <a:ext cx="4326336" cy="3930507"/>
          </a:xfrm>
          <a:prstGeom prst="rect">
            <a:avLst/>
          </a:prstGeom>
        </p:spPr>
      </p:pic>
      <p:pic>
        <p:nvPicPr>
          <p:cNvPr id="12" name="Picture 11" descr="REFC_P0_L200_GLC020180422_i23_f002_overvi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2362" y="1616604"/>
            <a:ext cx="4326335" cy="3930507"/>
          </a:xfrm>
          <a:prstGeom prst="rect">
            <a:avLst/>
          </a:prstGeom>
        </p:spPr>
      </p:pic>
      <p:sp>
        <p:nvSpPr>
          <p:cNvPr id="13" name="Oval 12"/>
          <p:cNvSpPr/>
          <p:nvPr/>
        </p:nvSpPr>
        <p:spPr>
          <a:xfrm>
            <a:off x="2433864" y="3093271"/>
            <a:ext cx="556561" cy="656371"/>
          </a:xfrm>
          <a:prstGeom prst="ellipse">
            <a:avLst/>
          </a:prstGeom>
          <a:noFill/>
          <a:ln w="38100" cmpd="sng">
            <a:solidFill>
              <a:srgbClr val="EC3C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201032" y="3041349"/>
            <a:ext cx="556561" cy="656371"/>
          </a:xfrm>
          <a:prstGeom prst="ellipse">
            <a:avLst/>
          </a:prstGeom>
          <a:noFill/>
          <a:ln w="38100" cmpd="sng">
            <a:solidFill>
              <a:srgbClr val="EC3C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096809" y="2288181"/>
            <a:ext cx="1343729" cy="1625402"/>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12</a:t>
            </a:fld>
            <a:endParaRPr lang="en-US" sz="1200" dirty="0">
              <a:solidFill>
                <a:srgbClr val="898989"/>
              </a:solidFill>
              <a:latin typeface="Calibri" charset="0"/>
            </a:endParaRPr>
          </a:p>
        </p:txBody>
      </p:sp>
      <p:sp>
        <p:nvSpPr>
          <p:cNvPr id="15" name="Title 1"/>
          <p:cNvSpPr>
            <a:spLocks noGrp="1"/>
          </p:cNvSpPr>
          <p:nvPr>
            <p:ph type="title"/>
          </p:nvPr>
        </p:nvSpPr>
        <p:spPr>
          <a:xfrm>
            <a:off x="1" y="32065"/>
            <a:ext cx="9110662" cy="1143000"/>
          </a:xfrm>
        </p:spPr>
        <p:txBody>
          <a:bodyPr>
            <a:noAutofit/>
          </a:bodyPr>
          <a:lstStyle/>
          <a:p>
            <a:r>
              <a:rPr lang="en-US" sz="3600" dirty="0" smtClean="0"/>
              <a:t>Case </a:t>
            </a:r>
            <a:r>
              <a:rPr lang="en-US" sz="3600" dirty="0" smtClean="0"/>
              <a:t>Study of in cloud CIT Forecast</a:t>
            </a:r>
            <a:r>
              <a:rPr lang="en-US" sz="3600" dirty="0" smtClean="0"/>
              <a:t/>
            </a:r>
            <a:br>
              <a:rPr lang="en-US" sz="3600" dirty="0" smtClean="0"/>
            </a:br>
            <a:r>
              <a:rPr lang="en-US" sz="3600" dirty="0" smtClean="0"/>
              <a:t>23 </a:t>
            </a:r>
            <a:r>
              <a:rPr lang="en-US" sz="3600" dirty="0" smtClean="0"/>
              <a:t>April 2018</a:t>
            </a:r>
            <a:r>
              <a:rPr lang="en-US" sz="3600" dirty="0" smtClean="0"/>
              <a:t>, </a:t>
            </a:r>
            <a:r>
              <a:rPr lang="en-US" sz="3600" dirty="0" smtClean="0"/>
              <a:t>1 </a:t>
            </a:r>
            <a:r>
              <a:rPr lang="en-US" sz="3600" dirty="0" smtClean="0"/>
              <a:t>UTC</a:t>
            </a:r>
            <a:endParaRPr lang="en-US" sz="3600" dirty="0"/>
          </a:p>
        </p:txBody>
      </p:sp>
    </p:spTree>
    <p:custDataLst>
      <p:tags r:id="rId1"/>
    </p:custDataLst>
    <p:extLst>
      <p:ext uri="{BB962C8B-B14F-4D97-AF65-F5344CB8AC3E}">
        <p14:creationId xmlns:p14="http://schemas.microsoft.com/office/powerpoint/2010/main" val="1093137541"/>
      </p:ext>
    </p:extLst>
  </p:cSld>
  <p:clrMapOvr>
    <a:masterClrMapping/>
  </p:clrMapOvr>
  <mc:AlternateContent xmlns:mc="http://schemas.openxmlformats.org/markup-compatibility/2006">
    <mc:Choice xmlns:p14="http://schemas.microsoft.com/office/powerpoint/2010/main" Requires="p14">
      <p:transition spd="slow" p14:dur="2000" advTm="55654"/>
    </mc:Choice>
    <mc:Fallback>
      <p:transition xmlns:p14="http://schemas.microsoft.com/office/powerpoint/2010/main" spd="slow" advTm="5565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S_NTDA_EDR_coar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532" y="2081267"/>
            <a:ext cx="4112232" cy="3735993"/>
          </a:xfrm>
          <a:prstGeom prst="rect">
            <a:avLst/>
          </a:prstGeom>
        </p:spPr>
      </p:pic>
      <p:sp>
        <p:nvSpPr>
          <p:cNvPr id="2" name="Title 1"/>
          <p:cNvSpPr>
            <a:spLocks noGrp="1"/>
          </p:cNvSpPr>
          <p:nvPr>
            <p:ph type="title"/>
          </p:nvPr>
        </p:nvSpPr>
        <p:spPr>
          <a:xfrm>
            <a:off x="1" y="32065"/>
            <a:ext cx="9110662" cy="1143000"/>
          </a:xfrm>
        </p:spPr>
        <p:txBody>
          <a:bodyPr>
            <a:noAutofit/>
          </a:bodyPr>
          <a:lstStyle/>
          <a:p>
            <a:r>
              <a:rPr lang="en-US" sz="3600" dirty="0" smtClean="0"/>
              <a:t>Case </a:t>
            </a:r>
            <a:r>
              <a:rPr lang="en-US" sz="3600" dirty="0" smtClean="0"/>
              <a:t>Study of in cloud CIT Forecast</a:t>
            </a:r>
            <a:r>
              <a:rPr lang="en-US" sz="3600" dirty="0" smtClean="0"/>
              <a:t/>
            </a:r>
            <a:br>
              <a:rPr lang="en-US" sz="3600" dirty="0" smtClean="0"/>
            </a:br>
            <a:r>
              <a:rPr lang="en-US" sz="3600" dirty="0" smtClean="0"/>
              <a:t>23 </a:t>
            </a:r>
            <a:r>
              <a:rPr lang="en-US" sz="3600" dirty="0" smtClean="0"/>
              <a:t>April 2018</a:t>
            </a:r>
            <a:r>
              <a:rPr lang="en-US" sz="3600" dirty="0" smtClean="0"/>
              <a:t>, </a:t>
            </a:r>
            <a:r>
              <a:rPr lang="en-US" sz="3600" dirty="0" smtClean="0"/>
              <a:t>1 </a:t>
            </a:r>
            <a:r>
              <a:rPr lang="en-US" sz="3600" dirty="0" smtClean="0"/>
              <a:t>UTC</a:t>
            </a:r>
            <a:endParaRPr lang="en-US" sz="3600" dirty="0"/>
          </a:p>
        </p:txBody>
      </p:sp>
      <p:sp>
        <p:nvSpPr>
          <p:cNvPr id="6" name="Oval 5"/>
          <p:cNvSpPr/>
          <p:nvPr/>
        </p:nvSpPr>
        <p:spPr>
          <a:xfrm>
            <a:off x="2319506" y="3262321"/>
            <a:ext cx="719127" cy="137695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68115" y="1868558"/>
            <a:ext cx="4284157" cy="369332"/>
          </a:xfrm>
          <a:prstGeom prst="rect">
            <a:avLst/>
          </a:prstGeom>
          <a:noFill/>
        </p:spPr>
        <p:txBody>
          <a:bodyPr wrap="square" rtlCol="0">
            <a:spAutoFit/>
          </a:bodyPr>
          <a:lstStyle/>
          <a:p>
            <a:r>
              <a:rPr lang="en-US" dirty="0" smtClean="0"/>
              <a:t>Max. NTDA EDR and in-situ </a:t>
            </a:r>
            <a:r>
              <a:rPr lang="en-US" dirty="0" smtClean="0"/>
              <a:t>EDR, FL 330</a:t>
            </a:r>
            <a:endParaRPr lang="en-US" dirty="0"/>
          </a:p>
        </p:txBody>
      </p:sp>
      <p:sp>
        <p:nvSpPr>
          <p:cNvPr id="14"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13</a:t>
            </a:fld>
            <a:endParaRPr lang="en-US" sz="1200" dirty="0">
              <a:solidFill>
                <a:srgbClr val="898989"/>
              </a:solidFill>
              <a:latin typeface="Calibri" charset="0"/>
            </a:endParaRPr>
          </a:p>
        </p:txBody>
      </p:sp>
      <p:sp>
        <p:nvSpPr>
          <p:cNvPr id="16" name="TextBox 15"/>
          <p:cNvSpPr txBox="1"/>
          <p:nvPr/>
        </p:nvSpPr>
        <p:spPr>
          <a:xfrm>
            <a:off x="5510476" y="1868892"/>
            <a:ext cx="4284157" cy="369332"/>
          </a:xfrm>
          <a:prstGeom prst="rect">
            <a:avLst/>
          </a:prstGeom>
          <a:noFill/>
        </p:spPr>
        <p:txBody>
          <a:bodyPr wrap="square" rtlCol="0">
            <a:spAutoFit/>
          </a:bodyPr>
          <a:lstStyle/>
          <a:p>
            <a:r>
              <a:rPr lang="en-US" dirty="0" smtClean="0"/>
              <a:t>GTG CIT max. </a:t>
            </a:r>
            <a:r>
              <a:rPr lang="en-US" dirty="0" smtClean="0"/>
              <a:t>EDR, FL 330</a:t>
            </a:r>
            <a:endParaRPr lang="en-US" dirty="0"/>
          </a:p>
        </p:txBody>
      </p:sp>
      <p:pic>
        <p:nvPicPr>
          <p:cNvPr id="13" name="Picture 12" descr="GTG_colobar_3colors_final.png"/>
          <p:cNvPicPr>
            <a:picLocks noChangeAspect="1"/>
          </p:cNvPicPr>
          <p:nvPr/>
        </p:nvPicPr>
        <p:blipFill rotWithShape="1">
          <a:blip r:embed="rId3">
            <a:extLst>
              <a:ext uri="{28A0092B-C50C-407E-A947-70E740481C1C}">
                <a14:useLocalDpi xmlns:a14="http://schemas.microsoft.com/office/drawing/2010/main" val="0"/>
              </a:ext>
            </a:extLst>
          </a:blip>
          <a:srcRect l="11342" t="90196" r="49468"/>
          <a:stretch/>
        </p:blipFill>
        <p:spPr>
          <a:xfrm>
            <a:off x="5497886" y="5712880"/>
            <a:ext cx="2958354" cy="672351"/>
          </a:xfrm>
          <a:prstGeom prst="rect">
            <a:avLst/>
          </a:prstGeom>
        </p:spPr>
      </p:pic>
      <p:pic>
        <p:nvPicPr>
          <p:cNvPr id="5" name="Picture 4" descr="GTG_max3_3colo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329" y="2081266"/>
            <a:ext cx="4112233" cy="3735993"/>
          </a:xfrm>
          <a:prstGeom prst="rect">
            <a:avLst/>
          </a:prstGeom>
        </p:spPr>
      </p:pic>
      <p:pic>
        <p:nvPicPr>
          <p:cNvPr id="18" name="Picture 17" descr="GTG_colobar_3colors_final.png"/>
          <p:cNvPicPr>
            <a:picLocks noChangeAspect="1"/>
          </p:cNvPicPr>
          <p:nvPr/>
        </p:nvPicPr>
        <p:blipFill rotWithShape="1">
          <a:blip r:embed="rId3">
            <a:extLst>
              <a:ext uri="{28A0092B-C50C-407E-A947-70E740481C1C}">
                <a14:useLocalDpi xmlns:a14="http://schemas.microsoft.com/office/drawing/2010/main" val="0"/>
              </a:ext>
            </a:extLst>
          </a:blip>
          <a:srcRect l="11342" t="90196" r="49468"/>
          <a:stretch/>
        </p:blipFill>
        <p:spPr>
          <a:xfrm>
            <a:off x="1335324" y="5708089"/>
            <a:ext cx="2958354" cy="672351"/>
          </a:xfrm>
          <a:prstGeom prst="rect">
            <a:avLst/>
          </a:prstGeom>
        </p:spPr>
      </p:pic>
    </p:spTree>
    <p:extLst>
      <p:ext uri="{BB962C8B-B14F-4D97-AF65-F5344CB8AC3E}">
        <p14:creationId xmlns:p14="http://schemas.microsoft.com/office/powerpoint/2010/main" val="4216148818"/>
      </p:ext>
    </p:extLst>
  </p:cSld>
  <p:clrMapOvr>
    <a:masterClrMapping/>
  </p:clrMapOvr>
  <mc:AlternateContent xmlns:mc="http://schemas.openxmlformats.org/markup-compatibility/2006">
    <mc:Choice xmlns:p14="http://schemas.microsoft.com/office/powerpoint/2010/main" Requires="p14">
      <p:transition spd="slow" p14:dur="2000" advTm="89910"/>
    </mc:Choice>
    <mc:Fallback>
      <p:transition xmlns:p14="http://schemas.microsoft.com/office/powerpoint/2010/main" spd="slow" advTm="8991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4349" y="548962"/>
            <a:ext cx="6275061" cy="3816429"/>
          </a:xfrm>
          <a:prstGeom prst="rect">
            <a:avLst/>
          </a:prstGeom>
        </p:spPr>
        <p:txBody>
          <a:bodyPr wrap="square">
            <a:spAutoFit/>
          </a:bodyPr>
          <a:lstStyle/>
          <a:p>
            <a:endParaRPr lang="en-US" sz="2200" dirty="0" smtClean="0"/>
          </a:p>
          <a:p>
            <a:pPr marL="576263" lvl="1" indent="-238125">
              <a:buFont typeface="Arial" panose="020B0604020202020204" pitchFamily="34" charset="0"/>
              <a:buChar char="−"/>
            </a:pPr>
            <a:r>
              <a:rPr lang="en-US" sz="2200" dirty="0" smtClean="0"/>
              <a:t>Provides short-term forecasts of turbulence </a:t>
            </a:r>
          </a:p>
          <a:p>
            <a:pPr marL="576263" lvl="1" indent="-238125">
              <a:buFont typeface="Arial" panose="020B0604020202020204" pitchFamily="34" charset="0"/>
              <a:buChar char="−"/>
            </a:pPr>
            <a:r>
              <a:rPr lang="en-US" sz="2200" dirty="0" smtClean="0"/>
              <a:t>Uses </a:t>
            </a:r>
            <a:r>
              <a:rPr lang="en-US" sz="2200" dirty="0"/>
              <a:t>GTG short-term forecasts nudged with most recent observations to provide 15-min updates of </a:t>
            </a:r>
            <a:r>
              <a:rPr lang="en-US" sz="2200" dirty="0" smtClean="0"/>
              <a:t>EDR on 3 dimensional grid</a:t>
            </a:r>
          </a:p>
          <a:p>
            <a:pPr marL="576263" lvl="1" indent="-238125">
              <a:buFont typeface="Arial" panose="020B0604020202020204" pitchFamily="34" charset="0"/>
              <a:buChar char="−"/>
            </a:pPr>
            <a:r>
              <a:rPr lang="en-US" sz="2200" dirty="0" smtClean="0"/>
              <a:t>Includes </a:t>
            </a:r>
            <a:r>
              <a:rPr lang="en-US" sz="2200" dirty="0"/>
              <a:t>convective turbulence observations </a:t>
            </a:r>
            <a:r>
              <a:rPr lang="en-US" sz="2200" dirty="0" smtClean="0"/>
              <a:t>(NTDA)</a:t>
            </a:r>
          </a:p>
          <a:p>
            <a:pPr marL="576263" lvl="1" indent="-238125">
              <a:buFont typeface="Arial" panose="020B0604020202020204" pitchFamily="34" charset="0"/>
              <a:buChar char="−"/>
            </a:pPr>
            <a:r>
              <a:rPr lang="en-US" sz="2200" dirty="0" smtClean="0"/>
              <a:t>Includes </a:t>
            </a:r>
            <a:r>
              <a:rPr lang="en-US" sz="2200" dirty="0"/>
              <a:t>in situ observations of </a:t>
            </a:r>
            <a:r>
              <a:rPr lang="en-US" sz="2200" dirty="0" smtClean="0"/>
              <a:t>EDR from airlines</a:t>
            </a:r>
          </a:p>
          <a:p>
            <a:pPr marL="576263" lvl="1" indent="-238125">
              <a:buFont typeface="Arial" panose="020B0604020202020204" pitchFamily="34" charset="0"/>
              <a:buChar char="−"/>
            </a:pPr>
            <a:r>
              <a:rPr lang="en-US" sz="2200" dirty="0" smtClean="0"/>
              <a:t>Currently in demo/evaluation phase and </a:t>
            </a:r>
            <a:r>
              <a:rPr lang="en-US" sz="2200" dirty="0"/>
              <a:t>t</a:t>
            </a:r>
            <a:r>
              <a:rPr lang="en-US" sz="2200" dirty="0" smtClean="0"/>
              <a:t>ransitioned to operations (AWC, AWDE, DAL)</a:t>
            </a:r>
            <a:endParaRPr lang="en-US" sz="2200" dirty="0"/>
          </a:p>
        </p:txBody>
      </p:sp>
      <p:sp>
        <p:nvSpPr>
          <p:cNvPr id="18" name="TextBox 9"/>
          <p:cNvSpPr txBox="1">
            <a:spLocks noChangeArrowheads="1"/>
          </p:cNvSpPr>
          <p:nvPr/>
        </p:nvSpPr>
        <p:spPr bwMode="auto">
          <a:xfrm>
            <a:off x="44822" y="77888"/>
            <a:ext cx="9796395" cy="646331"/>
          </a:xfrm>
          <a:prstGeom prst="rect">
            <a:avLst/>
          </a:prstGeom>
          <a:noFill/>
          <a:ln w="9525">
            <a:noFill/>
            <a:miter lim="800000"/>
            <a:headEnd/>
            <a:tailEnd/>
          </a:ln>
        </p:spPr>
        <p:txBody>
          <a:bodyPr wrap="square">
            <a:spAutoFit/>
          </a:bodyPr>
          <a:lstStyle/>
          <a:p>
            <a:r>
              <a:rPr lang="en-US" sz="3600" dirty="0" smtClean="0"/>
              <a:t>Graphical Turbulence Guidance </a:t>
            </a:r>
            <a:r>
              <a:rPr lang="en-US" sz="3600" dirty="0" err="1" smtClean="0"/>
              <a:t>Nowcast</a:t>
            </a:r>
            <a:r>
              <a:rPr lang="en-US" sz="3600" dirty="0" smtClean="0"/>
              <a:t> (GTGN) </a:t>
            </a:r>
          </a:p>
        </p:txBody>
      </p:sp>
      <p:pic>
        <p:nvPicPr>
          <p:cNvPr id="33" name="Picture 32"/>
          <p:cNvPicPr>
            <a:picLocks noChangeAspect="1"/>
          </p:cNvPicPr>
          <p:nvPr/>
        </p:nvPicPr>
        <p:blipFill>
          <a:blip r:embed="rId3"/>
          <a:stretch>
            <a:fillRect/>
          </a:stretch>
        </p:blipFill>
        <p:spPr>
          <a:xfrm>
            <a:off x="6530930" y="1067232"/>
            <a:ext cx="2574363" cy="1809778"/>
          </a:xfrm>
          <a:prstGeom prst="rect">
            <a:avLst/>
          </a:prstGeom>
        </p:spPr>
      </p:pic>
      <p:pic>
        <p:nvPicPr>
          <p:cNvPr id="39" name="Picture 38"/>
          <p:cNvPicPr>
            <a:picLocks noChangeAspect="1"/>
          </p:cNvPicPr>
          <p:nvPr/>
        </p:nvPicPr>
        <p:blipFill>
          <a:blip r:embed="rId4"/>
          <a:stretch>
            <a:fillRect/>
          </a:stretch>
        </p:blipFill>
        <p:spPr>
          <a:xfrm>
            <a:off x="3002444" y="4465338"/>
            <a:ext cx="3070891" cy="1659522"/>
          </a:xfrm>
          <a:prstGeom prst="rect">
            <a:avLst/>
          </a:prstGeom>
        </p:spPr>
      </p:pic>
      <p:pic>
        <p:nvPicPr>
          <p:cNvPr id="40" name="Picture 39"/>
          <p:cNvPicPr>
            <a:picLocks noChangeAspect="1"/>
          </p:cNvPicPr>
          <p:nvPr/>
        </p:nvPicPr>
        <p:blipFill>
          <a:blip r:embed="rId5"/>
          <a:stretch>
            <a:fillRect/>
          </a:stretch>
        </p:blipFill>
        <p:spPr>
          <a:xfrm>
            <a:off x="203511" y="4465338"/>
            <a:ext cx="3124226" cy="1700528"/>
          </a:xfrm>
          <a:prstGeom prst="rect">
            <a:avLst/>
          </a:prstGeom>
        </p:spPr>
      </p:pic>
      <p:sp>
        <p:nvSpPr>
          <p:cNvPr id="41" name="TextBox 40"/>
          <p:cNvSpPr txBox="1"/>
          <p:nvPr/>
        </p:nvSpPr>
        <p:spPr>
          <a:xfrm>
            <a:off x="1237139" y="6137263"/>
            <a:ext cx="3530610" cy="338554"/>
          </a:xfrm>
          <a:prstGeom prst="rect">
            <a:avLst/>
          </a:prstGeom>
          <a:solidFill>
            <a:schemeClr val="bg1"/>
          </a:solidFill>
        </p:spPr>
        <p:txBody>
          <a:bodyPr wrap="square" rtlCol="0">
            <a:spAutoFit/>
          </a:bodyPr>
          <a:lstStyle/>
          <a:p>
            <a:pPr algn="ctr"/>
            <a:r>
              <a:rPr lang="en-US" sz="1600" dirty="0" smtClean="0"/>
              <a:t>Pearson &amp; Sharman 2017</a:t>
            </a:r>
            <a:endParaRPr lang="en-US" sz="1600" dirty="0"/>
          </a:p>
        </p:txBody>
      </p:sp>
      <p:sp>
        <p:nvSpPr>
          <p:cNvPr id="42" name="Plus 41"/>
          <p:cNvSpPr/>
          <p:nvPr/>
        </p:nvSpPr>
        <p:spPr>
          <a:xfrm>
            <a:off x="2604356" y="4967907"/>
            <a:ext cx="398088" cy="347695"/>
          </a:xfrm>
          <a:prstGeom prst="mathPlus">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ight Arrow 42"/>
          <p:cNvSpPr/>
          <p:nvPr/>
        </p:nvSpPr>
        <p:spPr>
          <a:xfrm>
            <a:off x="5428486" y="5123813"/>
            <a:ext cx="706807" cy="367927"/>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4" name="Picture 43"/>
          <p:cNvPicPr>
            <a:picLocks noChangeAspect="1"/>
          </p:cNvPicPr>
          <p:nvPr/>
        </p:nvPicPr>
        <p:blipFill>
          <a:blip r:embed="rId6"/>
          <a:stretch>
            <a:fillRect/>
          </a:stretch>
        </p:blipFill>
        <p:spPr>
          <a:xfrm>
            <a:off x="6135294" y="4314555"/>
            <a:ext cx="3870426" cy="2091594"/>
          </a:xfrm>
          <a:prstGeom prst="rect">
            <a:avLst/>
          </a:prstGeom>
        </p:spPr>
      </p:pic>
      <p:sp>
        <p:nvSpPr>
          <p:cNvPr id="12"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14</a:t>
            </a:fld>
            <a:endParaRPr lang="en-US" sz="1200" dirty="0">
              <a:solidFill>
                <a:srgbClr val="898989"/>
              </a:solidFill>
              <a:latin typeface="Calibri" charset="0"/>
            </a:endParaRPr>
          </a:p>
        </p:txBody>
      </p:sp>
    </p:spTree>
    <p:custDataLst>
      <p:tags r:id="rId1"/>
    </p:custDataLst>
    <p:extLst>
      <p:ext uri="{BB962C8B-B14F-4D97-AF65-F5344CB8AC3E}">
        <p14:creationId xmlns:p14="http://schemas.microsoft.com/office/powerpoint/2010/main" val="4138428400"/>
      </p:ext>
    </p:extLst>
  </p:cSld>
  <p:clrMapOvr>
    <a:masterClrMapping/>
  </p:clrMapOvr>
  <mc:AlternateContent xmlns:mc="http://schemas.openxmlformats.org/markup-compatibility/2006">
    <mc:Choice xmlns:p14="http://schemas.microsoft.com/office/powerpoint/2010/main" Requires="p14">
      <p:transition spd="slow" p14:dur="2000" advTm="70331"/>
    </mc:Choice>
    <mc:Fallback>
      <p:transition xmlns:p14="http://schemas.microsoft.com/office/powerpoint/2010/main" spd="slow" advTm="70331"/>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85870" y="875117"/>
            <a:ext cx="4476722" cy="581195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eaLnBrk="1" fontAlgn="auto" hangingPunct="1">
              <a:lnSpc>
                <a:spcPct val="80000"/>
              </a:lnSpc>
              <a:spcAft>
                <a:spcPts val="0"/>
              </a:spcAft>
              <a:buFontTx/>
              <a:buNone/>
              <a:defRPr/>
            </a:pPr>
            <a:endParaRPr lang="en-US" sz="1400" u="sng" dirty="0" smtClean="0"/>
          </a:p>
          <a:p>
            <a:pPr eaLnBrk="1" fontAlgn="auto" hangingPunct="1">
              <a:lnSpc>
                <a:spcPct val="80000"/>
              </a:lnSpc>
              <a:spcAft>
                <a:spcPts val="0"/>
              </a:spcAft>
              <a:buFontTx/>
              <a:buNone/>
              <a:defRPr/>
            </a:pPr>
            <a:r>
              <a:rPr lang="en-US" sz="1500" u="sng" dirty="0" smtClean="0"/>
              <a:t>Version	Capabilities   			Op. date*/enter QA</a:t>
            </a:r>
          </a:p>
          <a:p>
            <a:pPr eaLnBrk="1" fontAlgn="auto" hangingPunct="1">
              <a:lnSpc>
                <a:spcPct val="80000"/>
              </a:lnSpc>
              <a:spcAft>
                <a:spcPts val="0"/>
              </a:spcAft>
              <a:buFontTx/>
              <a:buNone/>
              <a:defRPr/>
            </a:pPr>
            <a:endParaRPr lang="en-US" sz="1500" dirty="0" smtClean="0">
              <a:solidFill>
                <a:srgbClr val="FF6600"/>
              </a:solidFill>
            </a:endParaRPr>
          </a:p>
          <a:p>
            <a:pPr eaLnBrk="1" fontAlgn="auto" hangingPunct="1">
              <a:lnSpc>
                <a:spcPct val="80000"/>
              </a:lnSpc>
              <a:spcAft>
                <a:spcPts val="0"/>
              </a:spcAft>
              <a:buFontTx/>
              <a:buNone/>
              <a:defRPr/>
            </a:pPr>
            <a:r>
              <a:rPr lang="en-US" sz="1500" dirty="0" smtClean="0">
                <a:solidFill>
                  <a:srgbClr val="FF6600"/>
                </a:solidFill>
              </a:rPr>
              <a:t>GTG1		Upper levels  			3/2003*</a:t>
            </a:r>
          </a:p>
          <a:p>
            <a:pPr eaLnBrk="1" fontAlgn="auto" hangingPunct="1">
              <a:lnSpc>
                <a:spcPct val="80000"/>
              </a:lnSpc>
              <a:spcAft>
                <a:spcPts val="0"/>
              </a:spcAft>
              <a:buFontTx/>
              <a:buNone/>
              <a:defRPr/>
            </a:pPr>
            <a:r>
              <a:rPr lang="en-US" sz="1500" dirty="0" smtClean="0">
                <a:solidFill>
                  <a:srgbClr val="FF6600"/>
                </a:solidFill>
              </a:rPr>
              <a:t>			RUC20</a:t>
            </a:r>
          </a:p>
          <a:p>
            <a:pPr eaLnBrk="1" fontAlgn="auto" hangingPunct="1">
              <a:lnSpc>
                <a:spcPct val="80000"/>
              </a:lnSpc>
              <a:spcBef>
                <a:spcPts val="600"/>
              </a:spcBef>
              <a:spcAft>
                <a:spcPts val="0"/>
              </a:spcAft>
              <a:buFontTx/>
              <a:buNone/>
              <a:defRPr/>
            </a:pPr>
            <a:r>
              <a:rPr lang="en-US" sz="1500" dirty="0" smtClean="0">
                <a:solidFill>
                  <a:srgbClr val="FF6600"/>
                </a:solidFill>
              </a:rPr>
              <a:t>GTG2		Improved GTG1 	   </a:t>
            </a:r>
            <a:r>
              <a:rPr lang="en-US" sz="1500" dirty="0">
                <a:solidFill>
                  <a:srgbClr val="FF6600"/>
                </a:solidFill>
              </a:rPr>
              <a:t>	</a:t>
            </a:r>
            <a:r>
              <a:rPr lang="en-US" sz="1500" dirty="0" smtClean="0">
                <a:solidFill>
                  <a:srgbClr val="FF6600"/>
                </a:solidFill>
              </a:rPr>
              <a:t>	2/11/2010*</a:t>
            </a:r>
          </a:p>
          <a:p>
            <a:pPr eaLnBrk="1" fontAlgn="auto" hangingPunct="1">
              <a:lnSpc>
                <a:spcPct val="80000"/>
              </a:lnSpc>
              <a:spcAft>
                <a:spcPts val="0"/>
              </a:spcAft>
              <a:buFontTx/>
              <a:buNone/>
              <a:defRPr/>
            </a:pPr>
            <a:r>
              <a:rPr lang="en-US" sz="1500" dirty="0" smtClean="0">
                <a:solidFill>
                  <a:srgbClr val="FF6600"/>
                </a:solidFill>
              </a:rPr>
              <a:t>			+Mid levels</a:t>
            </a:r>
          </a:p>
          <a:p>
            <a:pPr eaLnBrk="1" fontAlgn="auto" hangingPunct="1">
              <a:lnSpc>
                <a:spcPct val="80000"/>
              </a:lnSpc>
              <a:spcAft>
                <a:spcPts val="0"/>
              </a:spcAft>
              <a:buFontTx/>
              <a:buNone/>
              <a:defRPr/>
            </a:pPr>
            <a:r>
              <a:rPr lang="en-US" sz="1500" dirty="0" smtClean="0">
                <a:solidFill>
                  <a:srgbClr val="FF6600"/>
                </a:solidFill>
              </a:rPr>
              <a:t>			+Uses UAL in situ</a:t>
            </a:r>
          </a:p>
          <a:p>
            <a:pPr eaLnBrk="1" fontAlgn="auto" hangingPunct="1">
              <a:lnSpc>
                <a:spcPct val="80000"/>
              </a:lnSpc>
              <a:spcBef>
                <a:spcPts val="600"/>
              </a:spcBef>
              <a:spcAft>
                <a:spcPts val="0"/>
              </a:spcAft>
              <a:buFontTx/>
              <a:buNone/>
              <a:defRPr/>
            </a:pPr>
            <a:r>
              <a:rPr lang="en-US" sz="1500" dirty="0" smtClean="0">
                <a:solidFill>
                  <a:srgbClr val="FF6600"/>
                </a:solidFill>
              </a:rPr>
              <a:t>GTG2.5	13 km WRFRAP cutout grid	5/1/2012*</a:t>
            </a:r>
          </a:p>
          <a:p>
            <a:pPr eaLnBrk="1" fontAlgn="auto" hangingPunct="1">
              <a:lnSpc>
                <a:spcPct val="80000"/>
              </a:lnSpc>
              <a:spcAft>
                <a:spcPts val="0"/>
              </a:spcAft>
              <a:buFontTx/>
              <a:buNone/>
              <a:defRPr/>
            </a:pPr>
            <a:r>
              <a:rPr lang="en-US" sz="1500" dirty="0" smtClean="0">
                <a:solidFill>
                  <a:srgbClr val="FF6600"/>
                </a:solidFill>
              </a:rPr>
              <a:t>		 	+VWA </a:t>
            </a:r>
            <a:r>
              <a:rPr lang="en-US" sz="1500" dirty="0" err="1" smtClean="0">
                <a:solidFill>
                  <a:srgbClr val="FF6600"/>
                </a:solidFill>
              </a:rPr>
              <a:t>insitu</a:t>
            </a:r>
            <a:r>
              <a:rPr lang="en-US" sz="1500" dirty="0" smtClean="0">
                <a:solidFill>
                  <a:srgbClr val="FF6600"/>
                </a:solidFill>
              </a:rPr>
              <a:t> (UAL+DAL)</a:t>
            </a:r>
          </a:p>
          <a:p>
            <a:pPr eaLnBrk="1" fontAlgn="auto" hangingPunct="1">
              <a:lnSpc>
                <a:spcPct val="80000"/>
              </a:lnSpc>
              <a:spcAft>
                <a:spcPts val="0"/>
              </a:spcAft>
              <a:buFontTx/>
              <a:buNone/>
              <a:defRPr/>
            </a:pPr>
            <a:r>
              <a:rPr lang="en-US" sz="1500" dirty="0" smtClean="0">
                <a:solidFill>
                  <a:srgbClr val="000090"/>
                </a:solidFill>
              </a:rPr>
              <a:t>  </a:t>
            </a:r>
          </a:p>
          <a:p>
            <a:pPr eaLnBrk="1" fontAlgn="auto" hangingPunct="1">
              <a:lnSpc>
                <a:spcPct val="80000"/>
              </a:lnSpc>
              <a:spcAft>
                <a:spcPts val="0"/>
              </a:spcAft>
              <a:buFontTx/>
              <a:buNone/>
              <a:defRPr/>
            </a:pPr>
            <a:r>
              <a:rPr lang="en-US" sz="1500" dirty="0" smtClean="0">
                <a:solidFill>
                  <a:srgbClr val="FF0000"/>
                </a:solidFill>
              </a:rPr>
              <a:t>GTG3.0	13 km RAP </a:t>
            </a:r>
            <a:r>
              <a:rPr lang="en-US" sz="1500" dirty="0" err="1" smtClean="0">
                <a:solidFill>
                  <a:srgbClr val="FF0000"/>
                </a:solidFill>
              </a:rPr>
              <a:t>conus</a:t>
            </a:r>
            <a:r>
              <a:rPr lang="en-US" sz="1500" dirty="0" smtClean="0">
                <a:solidFill>
                  <a:srgbClr val="FF0000"/>
                </a:solidFill>
              </a:rPr>
              <a:t> grids	  </a:t>
            </a:r>
            <a:r>
              <a:rPr lang="en-US" sz="1500" dirty="0">
                <a:solidFill>
                  <a:srgbClr val="FF0000"/>
                </a:solidFill>
              </a:rPr>
              <a:t> </a:t>
            </a:r>
            <a:r>
              <a:rPr lang="en-US" sz="1500" dirty="0" smtClean="0">
                <a:solidFill>
                  <a:srgbClr val="FF0000"/>
                </a:solidFill>
              </a:rPr>
              <a:t>  	10/20/2015*</a:t>
            </a:r>
          </a:p>
          <a:p>
            <a:pPr eaLnBrk="1" fontAlgn="auto" hangingPunct="1">
              <a:lnSpc>
                <a:spcPct val="80000"/>
              </a:lnSpc>
              <a:spcAft>
                <a:spcPts val="0"/>
              </a:spcAft>
              <a:buFontTx/>
              <a:buNone/>
              <a:defRPr/>
            </a:pPr>
            <a:r>
              <a:rPr lang="en-US" sz="1500" dirty="0" smtClean="0">
                <a:solidFill>
                  <a:srgbClr val="FF0000"/>
                </a:solidFill>
              </a:rPr>
              <a:t>			Provides EDR</a:t>
            </a:r>
          </a:p>
          <a:p>
            <a:pPr eaLnBrk="1" fontAlgn="auto" hangingPunct="1">
              <a:lnSpc>
                <a:spcPct val="80000"/>
              </a:lnSpc>
              <a:spcAft>
                <a:spcPts val="0"/>
              </a:spcAft>
              <a:buFontTx/>
              <a:buNone/>
              <a:defRPr/>
            </a:pPr>
            <a:r>
              <a:rPr lang="en-US" sz="1500" dirty="0" smtClean="0">
                <a:solidFill>
                  <a:srgbClr val="FF0000"/>
                </a:solidFill>
              </a:rPr>
              <a:t>			+ MWT</a:t>
            </a:r>
          </a:p>
          <a:p>
            <a:pPr eaLnBrk="1" fontAlgn="auto" hangingPunct="1">
              <a:lnSpc>
                <a:spcPct val="80000"/>
              </a:lnSpc>
              <a:spcAft>
                <a:spcPts val="0"/>
              </a:spcAft>
              <a:buFontTx/>
              <a:buNone/>
              <a:defRPr/>
            </a:pPr>
            <a:r>
              <a:rPr lang="en-US" sz="1500" dirty="0" smtClean="0">
                <a:solidFill>
                  <a:srgbClr val="FF0000"/>
                </a:solidFill>
              </a:rPr>
              <a:t>			+ all levels (0-FL450)			</a:t>
            </a:r>
          </a:p>
          <a:p>
            <a:pPr eaLnBrk="1" fontAlgn="auto" hangingPunct="1">
              <a:lnSpc>
                <a:spcPct val="80000"/>
              </a:lnSpc>
              <a:spcAft>
                <a:spcPts val="0"/>
              </a:spcAft>
              <a:buFontTx/>
              <a:buNone/>
              <a:defRPr/>
            </a:pPr>
            <a:r>
              <a:rPr lang="en-US" sz="1500" dirty="0" smtClean="0">
                <a:solidFill>
                  <a:srgbClr val="FF0000"/>
                </a:solidFill>
              </a:rPr>
              <a:t>			+1-18 </a:t>
            </a:r>
            <a:r>
              <a:rPr lang="en-US" sz="1500" dirty="0" err="1" smtClean="0">
                <a:solidFill>
                  <a:srgbClr val="FF0000"/>
                </a:solidFill>
              </a:rPr>
              <a:t>hrs</a:t>
            </a:r>
            <a:endParaRPr lang="en-US" sz="1500" dirty="0" smtClean="0">
              <a:solidFill>
                <a:srgbClr val="FF0000"/>
              </a:solidFill>
            </a:endParaRPr>
          </a:p>
          <a:p>
            <a:pPr eaLnBrk="1" fontAlgn="auto" hangingPunct="1">
              <a:lnSpc>
                <a:spcPct val="80000"/>
              </a:lnSpc>
              <a:spcAft>
                <a:spcPts val="0"/>
              </a:spcAft>
              <a:buFontTx/>
              <a:buNone/>
              <a:defRPr/>
            </a:pPr>
            <a:endParaRPr lang="en-US" sz="1500" dirty="0" smtClean="0">
              <a:solidFill>
                <a:srgbClr val="FF33CC"/>
              </a:solidFill>
            </a:endParaRPr>
          </a:p>
          <a:p>
            <a:pPr eaLnBrk="1" fontAlgn="auto" hangingPunct="1">
              <a:lnSpc>
                <a:spcPct val="80000"/>
              </a:lnSpc>
              <a:spcAft>
                <a:spcPts val="0"/>
              </a:spcAft>
              <a:buFontTx/>
              <a:buNone/>
              <a:defRPr/>
            </a:pPr>
            <a:r>
              <a:rPr lang="en-US" sz="1500" dirty="0" smtClean="0">
                <a:solidFill>
                  <a:srgbClr val="660066"/>
                </a:solidFill>
              </a:rPr>
              <a:t>GTG-G         	</a:t>
            </a:r>
            <a:r>
              <a:rPr lang="en-US" sz="1500" dirty="0" smtClean="0">
                <a:solidFill>
                  <a:srgbClr val="660066"/>
                </a:solidFill>
              </a:rPr>
              <a:t>FV3 + </a:t>
            </a:r>
            <a:r>
              <a:rPr lang="en-US" sz="1500" dirty="0" smtClean="0">
                <a:solidFill>
                  <a:srgbClr val="660066"/>
                </a:solidFill>
              </a:rPr>
              <a:t>UKMET (merge at AWC)  	August 2018</a:t>
            </a:r>
          </a:p>
          <a:p>
            <a:pPr eaLnBrk="1" fontAlgn="auto" hangingPunct="1">
              <a:lnSpc>
                <a:spcPct val="80000"/>
              </a:lnSpc>
              <a:spcAft>
                <a:spcPts val="0"/>
              </a:spcAft>
              <a:buFontTx/>
              <a:buNone/>
              <a:defRPr/>
            </a:pPr>
            <a:r>
              <a:rPr lang="en-US" sz="1500" dirty="0" smtClean="0">
                <a:solidFill>
                  <a:srgbClr val="660066"/>
                </a:solidFill>
              </a:rPr>
              <a:t>                     	0-36 </a:t>
            </a:r>
            <a:r>
              <a:rPr lang="en-US" sz="1500" dirty="0" err="1" smtClean="0">
                <a:solidFill>
                  <a:srgbClr val="660066"/>
                </a:solidFill>
              </a:rPr>
              <a:t>hrs</a:t>
            </a:r>
            <a:r>
              <a:rPr lang="en-US" sz="1500" dirty="0" smtClean="0">
                <a:solidFill>
                  <a:srgbClr val="660066"/>
                </a:solidFill>
              </a:rPr>
              <a:t>			    	(FY2019*)</a:t>
            </a:r>
          </a:p>
          <a:p>
            <a:pPr eaLnBrk="1" fontAlgn="auto" hangingPunct="1">
              <a:lnSpc>
                <a:spcPct val="80000"/>
              </a:lnSpc>
              <a:spcAft>
                <a:spcPts val="0"/>
              </a:spcAft>
              <a:buFontTx/>
              <a:buNone/>
              <a:defRPr/>
            </a:pPr>
            <a:r>
              <a:rPr lang="en-US" sz="1500" dirty="0" smtClean="0">
                <a:solidFill>
                  <a:srgbClr val="660066"/>
                </a:solidFill>
              </a:rPr>
              <a:t> 	            	Upper-levels only</a:t>
            </a:r>
          </a:p>
          <a:p>
            <a:pPr eaLnBrk="1" fontAlgn="auto" hangingPunct="1">
              <a:lnSpc>
                <a:spcPct val="80000"/>
              </a:lnSpc>
              <a:spcAft>
                <a:spcPts val="0"/>
              </a:spcAft>
              <a:buFontTx/>
              <a:buNone/>
              <a:defRPr/>
            </a:pPr>
            <a:r>
              <a:rPr lang="en-US" sz="1500" dirty="0" smtClean="0">
                <a:solidFill>
                  <a:srgbClr val="FFCC00"/>
                </a:solidFill>
              </a:rPr>
              <a:t>		</a:t>
            </a:r>
          </a:p>
          <a:p>
            <a:pPr eaLnBrk="1" fontAlgn="auto" hangingPunct="1">
              <a:lnSpc>
                <a:spcPct val="80000"/>
              </a:lnSpc>
              <a:spcAft>
                <a:spcPts val="0"/>
              </a:spcAft>
              <a:buFontTx/>
              <a:buNone/>
              <a:defRPr/>
            </a:pPr>
            <a:r>
              <a:rPr lang="en-US" sz="1500" dirty="0" smtClean="0">
                <a:solidFill>
                  <a:srgbClr val="FF7BF7"/>
                </a:solidFill>
              </a:rPr>
              <a:t>GTGN	         	15-min updates, in-cloud CIT </a:t>
            </a:r>
            <a:r>
              <a:rPr lang="en-US" sz="1500" dirty="0">
                <a:solidFill>
                  <a:srgbClr val="FF7BF7"/>
                </a:solidFill>
              </a:rPr>
              <a:t>	</a:t>
            </a:r>
            <a:r>
              <a:rPr lang="en-US" sz="1500" dirty="0" smtClean="0">
                <a:solidFill>
                  <a:srgbClr val="FF7BF7"/>
                </a:solidFill>
              </a:rPr>
              <a:t>FY2020*</a:t>
            </a:r>
          </a:p>
          <a:p>
            <a:pPr eaLnBrk="1" fontAlgn="auto" hangingPunct="1">
              <a:lnSpc>
                <a:spcPct val="80000"/>
              </a:lnSpc>
              <a:spcAft>
                <a:spcPts val="0"/>
              </a:spcAft>
              <a:buFontTx/>
              <a:buNone/>
              <a:defRPr/>
            </a:pPr>
            <a:endParaRPr lang="en-US" sz="1500" dirty="0" smtClean="0">
              <a:solidFill>
                <a:srgbClr val="008000"/>
              </a:solidFill>
            </a:endParaRPr>
          </a:p>
          <a:p>
            <a:pPr eaLnBrk="1" fontAlgn="auto" hangingPunct="1">
              <a:lnSpc>
                <a:spcPct val="80000"/>
              </a:lnSpc>
              <a:spcAft>
                <a:spcPts val="0"/>
              </a:spcAft>
              <a:buFontTx/>
              <a:buNone/>
              <a:defRPr/>
            </a:pPr>
            <a:r>
              <a:rPr lang="en-US" sz="1500" dirty="0" smtClean="0">
                <a:solidFill>
                  <a:srgbClr val="008000"/>
                </a:solidFill>
              </a:rPr>
              <a:t>GTG4		Improved GTG3	 	   	 FY2019 </a:t>
            </a:r>
          </a:p>
          <a:p>
            <a:pPr eaLnBrk="1" fontAlgn="auto" hangingPunct="1">
              <a:lnSpc>
                <a:spcPct val="80000"/>
              </a:lnSpc>
              <a:spcAft>
                <a:spcPts val="0"/>
              </a:spcAft>
              <a:buFontTx/>
              <a:buNone/>
              <a:defRPr/>
            </a:pPr>
            <a:r>
              <a:rPr lang="en-US" sz="1500" dirty="0" smtClean="0">
                <a:solidFill>
                  <a:srgbClr val="008000"/>
                </a:solidFill>
              </a:rPr>
              <a:t>			+ HRRR 3-km grid                             (FY2020*)</a:t>
            </a:r>
          </a:p>
          <a:p>
            <a:pPr eaLnBrk="1" fontAlgn="auto" hangingPunct="1">
              <a:lnSpc>
                <a:spcPct val="80000"/>
              </a:lnSpc>
              <a:spcAft>
                <a:spcPts val="0"/>
              </a:spcAft>
              <a:buFontTx/>
              <a:buNone/>
              <a:defRPr/>
            </a:pPr>
            <a:r>
              <a:rPr lang="en-US" sz="1500" dirty="0" smtClean="0">
                <a:solidFill>
                  <a:srgbClr val="008000"/>
                </a:solidFill>
              </a:rPr>
              <a:t>			+ CIT forecasts</a:t>
            </a:r>
          </a:p>
          <a:p>
            <a:pPr eaLnBrk="1" fontAlgn="auto" hangingPunct="1">
              <a:lnSpc>
                <a:spcPct val="80000"/>
              </a:lnSpc>
              <a:spcAft>
                <a:spcPts val="0"/>
              </a:spcAft>
              <a:buFontTx/>
              <a:buNone/>
              <a:defRPr/>
            </a:pPr>
            <a:r>
              <a:rPr lang="en-US" sz="1500" dirty="0">
                <a:solidFill>
                  <a:srgbClr val="008000"/>
                </a:solidFill>
              </a:rPr>
              <a:t>	</a:t>
            </a:r>
            <a:r>
              <a:rPr lang="en-US" sz="1500" dirty="0" smtClean="0">
                <a:solidFill>
                  <a:srgbClr val="008000"/>
                </a:solidFill>
              </a:rPr>
              <a:t>		+ improved LLT forecasts</a:t>
            </a:r>
          </a:p>
          <a:p>
            <a:pPr eaLnBrk="1" fontAlgn="auto" hangingPunct="1">
              <a:lnSpc>
                <a:spcPct val="80000"/>
              </a:lnSpc>
              <a:spcAft>
                <a:spcPts val="0"/>
              </a:spcAft>
              <a:buFontTx/>
              <a:buNone/>
              <a:defRPr/>
            </a:pPr>
            <a:endParaRPr lang="en-US" sz="1500" dirty="0" smtClean="0">
              <a:solidFill>
                <a:srgbClr val="FF7BF7"/>
              </a:solidFill>
            </a:endParaRPr>
          </a:p>
          <a:p>
            <a:pPr eaLnBrk="1" fontAlgn="auto" hangingPunct="1">
              <a:lnSpc>
                <a:spcPct val="80000"/>
              </a:lnSpc>
              <a:spcAft>
                <a:spcPts val="0"/>
              </a:spcAft>
              <a:buFontTx/>
              <a:buNone/>
              <a:defRPr/>
            </a:pPr>
            <a:r>
              <a:rPr lang="en-US" sz="1500" dirty="0" smtClean="0">
                <a:solidFill>
                  <a:srgbClr val="FF7BF7"/>
                </a:solidFill>
              </a:rPr>
              <a:t>GTGN2       	Adapted to HRRR		    	FY2021</a:t>
            </a:r>
          </a:p>
          <a:p>
            <a:pPr eaLnBrk="1" fontAlgn="auto" hangingPunct="1">
              <a:lnSpc>
                <a:spcPct val="80000"/>
              </a:lnSpc>
              <a:spcAft>
                <a:spcPts val="0"/>
              </a:spcAft>
              <a:buFontTx/>
              <a:buNone/>
              <a:defRPr/>
            </a:pPr>
            <a:endParaRPr lang="en-US" sz="1500" dirty="0">
              <a:solidFill>
                <a:srgbClr val="33CC33"/>
              </a:solidFill>
            </a:endParaRPr>
          </a:p>
          <a:p>
            <a:pPr eaLnBrk="1" fontAlgn="auto" hangingPunct="1">
              <a:lnSpc>
                <a:spcPct val="80000"/>
              </a:lnSpc>
              <a:spcAft>
                <a:spcPts val="0"/>
              </a:spcAft>
              <a:buFontTx/>
              <a:buNone/>
              <a:defRPr/>
            </a:pPr>
            <a:r>
              <a:rPr lang="en-US" sz="1500" dirty="0" smtClean="0">
                <a:solidFill>
                  <a:srgbClr val="000090"/>
                </a:solidFill>
              </a:rPr>
              <a:t>GTG5 </a:t>
            </a:r>
            <a:r>
              <a:rPr lang="en-US" sz="1500" dirty="0">
                <a:solidFill>
                  <a:srgbClr val="000090"/>
                </a:solidFill>
              </a:rPr>
              <a:t>	</a:t>
            </a:r>
            <a:r>
              <a:rPr lang="en-US" sz="1500" dirty="0" smtClean="0">
                <a:solidFill>
                  <a:srgbClr val="000090"/>
                </a:solidFill>
              </a:rPr>
              <a:t>	Upgrade to FV3-HRRR</a:t>
            </a:r>
            <a:r>
              <a:rPr lang="en-US" sz="1500" dirty="0">
                <a:solidFill>
                  <a:srgbClr val="000090"/>
                </a:solidFill>
              </a:rPr>
              <a:t>	 	</a:t>
            </a:r>
            <a:r>
              <a:rPr lang="en-US" sz="1500" dirty="0" smtClean="0">
                <a:solidFill>
                  <a:srgbClr val="000090"/>
                </a:solidFill>
              </a:rPr>
              <a:t>FY2022?</a:t>
            </a:r>
            <a:endParaRPr lang="en-US" sz="1500" dirty="0">
              <a:solidFill>
                <a:srgbClr val="000090"/>
              </a:solidFill>
            </a:endParaRPr>
          </a:p>
          <a:p>
            <a:pPr eaLnBrk="1" fontAlgn="auto" hangingPunct="1">
              <a:lnSpc>
                <a:spcPct val="80000"/>
              </a:lnSpc>
              <a:spcAft>
                <a:spcPts val="0"/>
              </a:spcAft>
              <a:buFontTx/>
              <a:buNone/>
              <a:defRPr/>
            </a:pPr>
            <a:r>
              <a:rPr lang="en-US" sz="1500" dirty="0">
                <a:solidFill>
                  <a:srgbClr val="000090"/>
                </a:solidFill>
              </a:rPr>
              <a:t>		</a:t>
            </a:r>
            <a:endParaRPr lang="en-US" sz="1500" dirty="0" smtClean="0">
              <a:solidFill>
                <a:srgbClr val="000090"/>
              </a:solidFill>
            </a:endParaRPr>
          </a:p>
          <a:p>
            <a:pPr eaLnBrk="1" fontAlgn="auto" hangingPunct="1">
              <a:lnSpc>
                <a:spcPct val="80000"/>
              </a:lnSpc>
              <a:spcAft>
                <a:spcPts val="0"/>
              </a:spcAft>
              <a:buFontTx/>
              <a:buNone/>
              <a:defRPr/>
            </a:pPr>
            <a:r>
              <a:rPr lang="en-US" sz="1500" dirty="0" smtClean="0">
                <a:solidFill>
                  <a:srgbClr val="000090"/>
                </a:solidFill>
              </a:rPr>
              <a:t>GTG6		Improved GTG5 	   	   	FY2022/2023?</a:t>
            </a:r>
          </a:p>
          <a:p>
            <a:pPr eaLnBrk="1" fontAlgn="auto" hangingPunct="1">
              <a:lnSpc>
                <a:spcPct val="80000"/>
              </a:lnSpc>
              <a:spcAft>
                <a:spcPts val="0"/>
              </a:spcAft>
              <a:buFontTx/>
              <a:buNone/>
              <a:defRPr/>
            </a:pPr>
            <a:r>
              <a:rPr lang="en-US" sz="1500" dirty="0" smtClean="0">
                <a:solidFill>
                  <a:srgbClr val="000090"/>
                </a:solidFill>
              </a:rPr>
              <a:t>		 	+Ensembles/Probabilistic forecasts </a:t>
            </a:r>
            <a:endParaRPr lang="en-US" sz="1500" dirty="0">
              <a:solidFill>
                <a:srgbClr val="000090"/>
              </a:solidFill>
            </a:endParaRPr>
          </a:p>
        </p:txBody>
      </p:sp>
      <p:cxnSp>
        <p:nvCxnSpPr>
          <p:cNvPr id="5" name="Straight Connector 4"/>
          <p:cNvCxnSpPr/>
          <p:nvPr/>
        </p:nvCxnSpPr>
        <p:spPr bwMode="auto">
          <a:xfrm>
            <a:off x="430536" y="5319456"/>
            <a:ext cx="4718978" cy="0"/>
          </a:xfrm>
          <a:prstGeom prst="line">
            <a:avLst/>
          </a:prstGeom>
          <a:noFill/>
          <a:ln w="9525" cap="flat" cmpd="sng" algn="ctr">
            <a:solidFill>
              <a:srgbClr val="000000"/>
            </a:solidFill>
            <a:prstDash val="solid"/>
            <a:round/>
            <a:headEnd type="none" w="med" len="med"/>
            <a:tailEnd type="none" w="med" len="med"/>
          </a:ln>
          <a:effectLst/>
        </p:spPr>
      </p:cxnSp>
      <p:cxnSp>
        <p:nvCxnSpPr>
          <p:cNvPr id="6" name="Straight Connector 5"/>
          <p:cNvCxnSpPr/>
          <p:nvPr/>
        </p:nvCxnSpPr>
        <p:spPr bwMode="auto">
          <a:xfrm>
            <a:off x="394804" y="3546673"/>
            <a:ext cx="4718978" cy="0"/>
          </a:xfrm>
          <a:prstGeom prst="line">
            <a:avLst/>
          </a:prstGeom>
          <a:noFill/>
          <a:ln w="9525" cap="flat" cmpd="sng" algn="ctr">
            <a:solidFill>
              <a:srgbClr val="000000"/>
            </a:solidFill>
            <a:prstDash val="solid"/>
            <a:round/>
            <a:headEnd type="none" w="med" len="med"/>
            <a:tailEnd type="none" w="med" len="med"/>
          </a:ln>
          <a:effectLst/>
        </p:spPr>
      </p:cxnSp>
      <p:graphicFrame>
        <p:nvGraphicFramePr>
          <p:cNvPr id="7" name="Object 2"/>
          <p:cNvGraphicFramePr>
            <a:graphicFrameLocks noChangeAspect="1"/>
          </p:cNvGraphicFramePr>
          <p:nvPr>
            <p:extLst>
              <p:ext uri="{D42A27DB-BD31-4B8C-83A1-F6EECF244321}">
                <p14:modId xmlns:p14="http://schemas.microsoft.com/office/powerpoint/2010/main" val="1561925646"/>
              </p:ext>
            </p:extLst>
          </p:nvPr>
        </p:nvGraphicFramePr>
        <p:xfrm>
          <a:off x="5030788" y="1376484"/>
          <a:ext cx="4111625" cy="3521075"/>
        </p:xfrm>
        <a:graphic>
          <a:graphicData uri="http://schemas.openxmlformats.org/presentationml/2006/ole">
            <mc:AlternateContent xmlns:mc="http://schemas.openxmlformats.org/markup-compatibility/2006">
              <mc:Choice xmlns:v="urn:schemas-microsoft-com:vml" Requires="v">
                <p:oleObj spid="_x0000_s3218" name="Document" r:id="rId3" imgW="4873733" imgH="4173071" progId="Word.Document.8">
                  <p:embed/>
                </p:oleObj>
              </mc:Choice>
              <mc:Fallback>
                <p:oleObj name="Document" r:id="rId3" imgW="4873733" imgH="4173071"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764" r="3764"/>
                      <a:stretch>
                        <a:fillRect/>
                      </a:stretch>
                    </p:blipFill>
                    <p:spPr bwMode="auto">
                      <a:xfrm>
                        <a:off x="5030788" y="1376484"/>
                        <a:ext cx="4111625"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3"/>
          <p:cNvSpPr txBox="1">
            <a:spLocks noChangeArrowheads="1"/>
          </p:cNvSpPr>
          <p:nvPr/>
        </p:nvSpPr>
        <p:spPr bwMode="auto">
          <a:xfrm>
            <a:off x="5410200" y="4875334"/>
            <a:ext cx="3657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dirty="0">
                <a:latin typeface="Calibri" pitchFamily="34" charset="0"/>
              </a:rPr>
              <a:t>Source: P. Lester, “Turbulence – A</a:t>
            </a:r>
          </a:p>
          <a:p>
            <a:pPr algn="ctr" eaLnBrk="1" hangingPunct="1">
              <a:spcBef>
                <a:spcPct val="0"/>
              </a:spcBef>
              <a:buFontTx/>
              <a:buNone/>
            </a:pPr>
            <a:r>
              <a:rPr lang="en-US" altLang="en-US" sz="1400" dirty="0">
                <a:latin typeface="Calibri" pitchFamily="34" charset="0"/>
              </a:rPr>
              <a:t>new perspective for pilots,” </a:t>
            </a:r>
          </a:p>
          <a:p>
            <a:pPr algn="ctr" eaLnBrk="1" hangingPunct="1">
              <a:spcBef>
                <a:spcPct val="0"/>
              </a:spcBef>
              <a:buFontTx/>
              <a:buNone/>
            </a:pPr>
            <a:r>
              <a:rPr lang="en-US" altLang="en-US" sz="1400" dirty="0" err="1">
                <a:latin typeface="Calibri" pitchFamily="34" charset="0"/>
              </a:rPr>
              <a:t>Jeppesen</a:t>
            </a:r>
            <a:r>
              <a:rPr lang="en-US" altLang="en-US" sz="1400" dirty="0">
                <a:latin typeface="Calibri" pitchFamily="34" charset="0"/>
              </a:rPr>
              <a:t>, 1994</a:t>
            </a:r>
          </a:p>
        </p:txBody>
      </p:sp>
      <p:sp>
        <p:nvSpPr>
          <p:cNvPr id="9" name="Text Box 7"/>
          <p:cNvSpPr txBox="1">
            <a:spLocks noChangeAspect="1" noChangeArrowheads="1"/>
          </p:cNvSpPr>
          <p:nvPr/>
        </p:nvSpPr>
        <p:spPr bwMode="auto">
          <a:xfrm>
            <a:off x="5906683" y="1739672"/>
            <a:ext cx="809702" cy="35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srgbClr val="FF9933"/>
                </a:solidFill>
                <a:latin typeface="Calibri" pitchFamily="34" charset="0"/>
              </a:rPr>
              <a:t>GTG1</a:t>
            </a:r>
          </a:p>
        </p:txBody>
      </p:sp>
      <p:sp>
        <p:nvSpPr>
          <p:cNvPr id="10" name="Text Box 8"/>
          <p:cNvSpPr txBox="1">
            <a:spLocks noChangeAspect="1" noChangeArrowheads="1"/>
          </p:cNvSpPr>
          <p:nvPr/>
        </p:nvSpPr>
        <p:spPr bwMode="auto">
          <a:xfrm>
            <a:off x="6263082" y="2773834"/>
            <a:ext cx="1002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schemeClr val="accent6">
                    <a:lumMod val="75000"/>
                  </a:schemeClr>
                </a:solidFill>
                <a:latin typeface="Calibri" pitchFamily="34" charset="0"/>
              </a:rPr>
              <a:t>GTG2</a:t>
            </a:r>
          </a:p>
        </p:txBody>
      </p:sp>
      <p:sp>
        <p:nvSpPr>
          <p:cNvPr id="11" name="Text Box 9"/>
          <p:cNvSpPr txBox="1">
            <a:spLocks noChangeAspect="1" noChangeArrowheads="1"/>
          </p:cNvSpPr>
          <p:nvPr/>
        </p:nvSpPr>
        <p:spPr bwMode="auto">
          <a:xfrm>
            <a:off x="7613730" y="1845858"/>
            <a:ext cx="10054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srgbClr val="008000"/>
                </a:solidFill>
                <a:latin typeface="Calibri" pitchFamily="34" charset="0"/>
              </a:rPr>
              <a:t>GTG4</a:t>
            </a:r>
          </a:p>
        </p:txBody>
      </p:sp>
      <p:sp>
        <p:nvSpPr>
          <p:cNvPr id="12" name="Text Box 10"/>
          <p:cNvSpPr txBox="1">
            <a:spLocks noChangeAspect="1" noChangeArrowheads="1"/>
          </p:cNvSpPr>
          <p:nvPr/>
        </p:nvSpPr>
        <p:spPr bwMode="auto">
          <a:xfrm>
            <a:off x="5326345" y="2401412"/>
            <a:ext cx="806624" cy="35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srgbClr val="FF0000"/>
                </a:solidFill>
                <a:latin typeface="Calibri" pitchFamily="34" charset="0"/>
              </a:rPr>
              <a:t>GTG3</a:t>
            </a:r>
          </a:p>
        </p:txBody>
      </p:sp>
      <p:sp>
        <p:nvSpPr>
          <p:cNvPr id="13" name="Text Box 11"/>
          <p:cNvSpPr txBox="1">
            <a:spLocks noChangeAspect="1" noChangeArrowheads="1"/>
          </p:cNvSpPr>
          <p:nvPr/>
        </p:nvSpPr>
        <p:spPr bwMode="auto">
          <a:xfrm>
            <a:off x="7909287" y="2921571"/>
            <a:ext cx="10054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srgbClr val="008000"/>
                </a:solidFill>
                <a:latin typeface="Calibri" pitchFamily="34" charset="0"/>
              </a:rPr>
              <a:t>GTG4</a:t>
            </a:r>
          </a:p>
        </p:txBody>
      </p:sp>
      <p:sp>
        <p:nvSpPr>
          <p:cNvPr id="14" name="Text Box 11"/>
          <p:cNvSpPr txBox="1">
            <a:spLocks noChangeAspect="1" noChangeArrowheads="1"/>
          </p:cNvSpPr>
          <p:nvPr/>
        </p:nvSpPr>
        <p:spPr bwMode="auto">
          <a:xfrm>
            <a:off x="6257840" y="3683398"/>
            <a:ext cx="1002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FF0000"/>
                </a:solidFill>
                <a:latin typeface="Calibri" pitchFamily="34" charset="0"/>
              </a:rPr>
              <a:t>GTG3</a:t>
            </a:r>
            <a:endParaRPr lang="en-US" altLang="en-US" sz="2800" b="1" dirty="0">
              <a:solidFill>
                <a:srgbClr val="FF0000"/>
              </a:solidFill>
              <a:latin typeface="Calibri" pitchFamily="34" charset="0"/>
            </a:endParaRPr>
          </a:p>
        </p:txBody>
      </p:sp>
      <p:sp>
        <p:nvSpPr>
          <p:cNvPr id="15" name="Title 1"/>
          <p:cNvSpPr>
            <a:spLocks noGrp="1"/>
          </p:cNvSpPr>
          <p:nvPr>
            <p:ph type="title"/>
          </p:nvPr>
        </p:nvSpPr>
        <p:spPr>
          <a:xfrm>
            <a:off x="457200" y="-79591"/>
            <a:ext cx="8229600" cy="1143000"/>
          </a:xfrm>
        </p:spPr>
        <p:txBody>
          <a:bodyPr>
            <a:noAutofit/>
          </a:bodyPr>
          <a:lstStyle/>
          <a:p>
            <a:r>
              <a:rPr lang="en-US" sz="3600" dirty="0" smtClean="0"/>
              <a:t>GTG and GTGN Deployment Schedule</a:t>
            </a:r>
            <a:endParaRPr lang="en-US" sz="3600" dirty="0"/>
          </a:p>
        </p:txBody>
      </p:sp>
      <p:sp>
        <p:nvSpPr>
          <p:cNvPr id="16"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15</a:t>
            </a:fld>
            <a:endParaRPr lang="en-US" sz="1200" dirty="0">
              <a:solidFill>
                <a:srgbClr val="898989"/>
              </a:solidFill>
              <a:latin typeface="Calibri" charset="0"/>
            </a:endParaRPr>
          </a:p>
        </p:txBody>
      </p:sp>
    </p:spTree>
    <p:extLst>
      <p:ext uri="{BB962C8B-B14F-4D97-AF65-F5344CB8AC3E}">
        <p14:creationId xmlns:p14="http://schemas.microsoft.com/office/powerpoint/2010/main" val="3862063620"/>
      </p:ext>
    </p:extLst>
  </p:cSld>
  <p:clrMapOvr>
    <a:masterClrMapping/>
  </p:clrMapOvr>
  <mc:AlternateContent xmlns:mc="http://schemas.openxmlformats.org/markup-compatibility/2006">
    <mc:Choice xmlns:p14="http://schemas.microsoft.com/office/powerpoint/2010/main" Requires="p14">
      <p:transition spd="slow" p14:dur="2000" advTm="33625"/>
    </mc:Choice>
    <mc:Fallback>
      <p:transition xmlns:p14="http://schemas.microsoft.com/office/powerpoint/2010/main" spd="slow" advTm="33625"/>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00298.jpg"/>
          <p:cNvPicPr>
            <a:picLocks noChangeAspect="1"/>
          </p:cNvPicPr>
          <p:nvPr/>
        </p:nvPicPr>
        <p:blipFill>
          <a:blip r:embed="rId2"/>
          <a:stretch>
            <a:fillRect/>
          </a:stretch>
        </p:blipFill>
        <p:spPr>
          <a:xfrm>
            <a:off x="0" y="-138082"/>
            <a:ext cx="9715483" cy="6727971"/>
          </a:xfrm>
          <a:prstGeom prst="rect">
            <a:avLst/>
          </a:prstGeom>
        </p:spPr>
      </p:pic>
      <p:sp>
        <p:nvSpPr>
          <p:cNvPr id="2" name="Title 1"/>
          <p:cNvSpPr>
            <a:spLocks noGrp="1"/>
          </p:cNvSpPr>
          <p:nvPr>
            <p:ph type="ctrTitle"/>
          </p:nvPr>
        </p:nvSpPr>
        <p:spPr>
          <a:xfrm>
            <a:off x="225776" y="1033140"/>
            <a:ext cx="9256889" cy="1605637"/>
          </a:xfrm>
          <a:noFill/>
        </p:spPr>
        <p:txBody>
          <a:bodyPr>
            <a:noAutofit/>
          </a:bodyPr>
          <a:lstStyle/>
          <a:p>
            <a:r>
              <a:rPr lang="en-US" sz="3200" b="1" dirty="0">
                <a:solidFill>
                  <a:schemeClr val="bg1"/>
                </a:solidFill>
              </a:rPr>
              <a:t>Thank you!</a:t>
            </a:r>
            <a:br>
              <a:rPr lang="en-US" sz="3200" b="1" dirty="0">
                <a:solidFill>
                  <a:schemeClr val="bg1"/>
                </a:solidFill>
              </a:rPr>
            </a:br>
            <a:r>
              <a:rPr lang="en-US" sz="3200" b="1" dirty="0">
                <a:solidFill>
                  <a:schemeClr val="bg1"/>
                </a:solidFill>
              </a:rPr>
              <a:t/>
            </a:r>
            <a:br>
              <a:rPr lang="en-US" sz="3200" b="1" dirty="0">
                <a:solidFill>
                  <a:schemeClr val="bg1"/>
                </a:solidFill>
              </a:rPr>
            </a:br>
            <a:r>
              <a:rPr lang="en-US" sz="3200" b="1" dirty="0">
                <a:solidFill>
                  <a:schemeClr val="bg1"/>
                </a:solidFill>
              </a:rPr>
              <a:t/>
            </a:r>
            <a:br>
              <a:rPr lang="en-US" sz="3200" b="1" dirty="0">
                <a:solidFill>
                  <a:schemeClr val="bg1"/>
                </a:solidFill>
              </a:rPr>
            </a:br>
            <a:r>
              <a:rPr lang="en-US" sz="3200" b="1" dirty="0">
                <a:solidFill>
                  <a:schemeClr val="bg1"/>
                </a:solidFill>
              </a:rPr>
              <a:t>Questions?</a:t>
            </a:r>
            <a:br>
              <a:rPr lang="en-US" sz="3200" b="1" dirty="0">
                <a:solidFill>
                  <a:schemeClr val="bg1"/>
                </a:solidFill>
              </a:rPr>
            </a:br>
            <a:r>
              <a:rPr lang="en-US" sz="3200" b="1" dirty="0">
                <a:solidFill>
                  <a:schemeClr val="bg1"/>
                </a:solidFill>
              </a:rPr>
              <a:t/>
            </a:r>
            <a:br>
              <a:rPr lang="en-US" sz="3200" b="1" dirty="0">
                <a:solidFill>
                  <a:schemeClr val="bg1"/>
                </a:solidFill>
              </a:rPr>
            </a:br>
            <a:endParaRPr lang="en-US" sz="3200" b="1" dirty="0">
              <a:solidFill>
                <a:schemeClr val="bg1"/>
              </a:solidFill>
            </a:endParaRPr>
          </a:p>
        </p:txBody>
      </p:sp>
      <p:sp>
        <p:nvSpPr>
          <p:cNvPr id="7" name="TextBox 4"/>
          <p:cNvSpPr txBox="1">
            <a:spLocks noChangeArrowheads="1"/>
          </p:cNvSpPr>
          <p:nvPr/>
        </p:nvSpPr>
        <p:spPr bwMode="auto">
          <a:xfrm>
            <a:off x="-1" y="5765003"/>
            <a:ext cx="9715484" cy="830997"/>
          </a:xfrm>
          <a:prstGeom prst="rect">
            <a:avLst/>
          </a:prstGeom>
          <a:solidFill>
            <a:schemeClr val="bg1">
              <a:alpha val="25000"/>
            </a:schemeClr>
          </a:solidFill>
          <a:ln>
            <a:noFill/>
          </a:ln>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en-US" sz="1600" dirty="0">
                <a:solidFill>
                  <a:schemeClr val="bg1"/>
                </a:solidFill>
              </a:rPr>
              <a:t>This research is in response to requirements and funding by the Federal Aviation Administration (FAA).  The views expressed are those of the authors and do not necessarily represent the official policy or position of the FAA.</a:t>
            </a:r>
            <a:endParaRPr lang="en-US" sz="1600" dirty="0">
              <a:solidFill>
                <a:schemeClr val="bg1"/>
              </a:solidFill>
            </a:endParaRPr>
          </a:p>
        </p:txBody>
      </p:sp>
    </p:spTree>
    <p:extLst>
      <p:ext uri="{BB962C8B-B14F-4D97-AF65-F5344CB8AC3E}">
        <p14:creationId xmlns:p14="http://schemas.microsoft.com/office/powerpoint/2010/main" val="2104980110"/>
      </p:ext>
    </p:extLst>
  </p:cSld>
  <p:clrMapOvr>
    <a:masterClrMapping/>
  </p:clrMapOvr>
  <mc:AlternateContent xmlns:mc="http://schemas.openxmlformats.org/markup-compatibility/2006">
    <mc:Choice xmlns:p14="http://schemas.microsoft.com/office/powerpoint/2010/main" Requires="p14">
      <p:transition spd="slow" p14:dur="2000" advTm="9403"/>
    </mc:Choice>
    <mc:Fallback>
      <p:transition xmlns:p14="http://schemas.microsoft.com/office/powerpoint/2010/main" spd="slow" advTm="9403"/>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tg_obs_nowcast.20180604.i0115.34000edrZoomPirepFlightTrack.png"/>
          <p:cNvPicPr>
            <a:picLocks noChangeAspect="1"/>
          </p:cNvPicPr>
          <p:nvPr/>
        </p:nvPicPr>
        <p:blipFill rotWithShape="1">
          <a:blip r:embed="rId3">
            <a:extLst>
              <a:ext uri="{28A0092B-C50C-407E-A947-70E740481C1C}">
                <a14:useLocalDpi xmlns:a14="http://schemas.microsoft.com/office/drawing/2010/main" val="0"/>
              </a:ext>
            </a:extLst>
          </a:blip>
          <a:srcRect b="6563"/>
          <a:stretch/>
        </p:blipFill>
        <p:spPr>
          <a:xfrm>
            <a:off x="5612166" y="2646452"/>
            <a:ext cx="2409992" cy="2251816"/>
          </a:xfrm>
          <a:prstGeom prst="rect">
            <a:avLst/>
          </a:prstGeom>
        </p:spPr>
      </p:pic>
      <p:pic>
        <p:nvPicPr>
          <p:cNvPr id="7" name="Picture 6"/>
          <p:cNvPicPr>
            <a:picLocks noChangeAspect="1"/>
          </p:cNvPicPr>
          <p:nvPr/>
        </p:nvPicPr>
        <p:blipFill rotWithShape="1">
          <a:blip r:embed="rId4"/>
          <a:srcRect l="22049" t="28550" r="40909" b="15909"/>
          <a:stretch/>
        </p:blipFill>
        <p:spPr>
          <a:xfrm>
            <a:off x="6881507" y="673738"/>
            <a:ext cx="2251367" cy="2109821"/>
          </a:xfrm>
          <a:prstGeom prst="rect">
            <a:avLst/>
          </a:prstGeom>
        </p:spPr>
      </p:pic>
      <p:sp>
        <p:nvSpPr>
          <p:cNvPr id="4" name="Rectangle 3"/>
          <p:cNvSpPr/>
          <p:nvPr/>
        </p:nvSpPr>
        <p:spPr>
          <a:xfrm>
            <a:off x="256460" y="329189"/>
            <a:ext cx="5734952" cy="5740032"/>
          </a:xfrm>
          <a:prstGeom prst="rect">
            <a:avLst/>
          </a:prstGeom>
        </p:spPr>
        <p:txBody>
          <a:bodyPr wrap="square">
            <a:spAutoFit/>
          </a:bodyPr>
          <a:lstStyle/>
          <a:p>
            <a:endParaRPr lang="en-US" sz="2200" dirty="0"/>
          </a:p>
          <a:p>
            <a:r>
              <a:rPr lang="en-US" sz="2400" u="sng" dirty="0" smtClean="0">
                <a:solidFill>
                  <a:srgbClr val="000000"/>
                </a:solidFill>
              </a:rPr>
              <a:t>Work Areas</a:t>
            </a:r>
          </a:p>
          <a:p>
            <a:endParaRPr lang="en-US" sz="100" u="sng" dirty="0">
              <a:solidFill>
                <a:srgbClr val="000000"/>
              </a:solidFill>
            </a:endParaRPr>
          </a:p>
          <a:p>
            <a:pPr marL="576263" lvl="1" indent="-238125">
              <a:buFont typeface="Arial" panose="020B0604020202020204" pitchFamily="34" charset="0"/>
              <a:buChar char="−"/>
            </a:pPr>
            <a:r>
              <a:rPr lang="en-US" sz="2400" dirty="0" smtClean="0"/>
              <a:t>Develop forecast </a:t>
            </a:r>
            <a:r>
              <a:rPr lang="en-US" sz="2400" dirty="0"/>
              <a:t>products for strategic </a:t>
            </a:r>
            <a:r>
              <a:rPr lang="en-US" sz="2400" dirty="0" smtClean="0"/>
              <a:t>avoidance  (GTG)</a:t>
            </a:r>
          </a:p>
          <a:p>
            <a:pPr marL="576263" lvl="1" indent="-238125">
              <a:buFont typeface="Arial" panose="020B0604020202020204" pitchFamily="34" charset="0"/>
              <a:buChar char="−"/>
            </a:pPr>
            <a:endParaRPr lang="en-US" sz="200" dirty="0" smtClean="0"/>
          </a:p>
          <a:p>
            <a:pPr marL="576263" lvl="1" indent="-238125">
              <a:buFont typeface="Arial" panose="020B0604020202020204" pitchFamily="34" charset="0"/>
              <a:buChar char="−"/>
            </a:pPr>
            <a:r>
              <a:rPr lang="en-US" sz="2400" dirty="0" smtClean="0"/>
              <a:t>Develop </a:t>
            </a:r>
            <a:r>
              <a:rPr lang="en-US" sz="2400" dirty="0" err="1" smtClean="0"/>
              <a:t>nowcast</a:t>
            </a:r>
            <a:r>
              <a:rPr lang="en-US" sz="2400" dirty="0" smtClean="0"/>
              <a:t> </a:t>
            </a:r>
            <a:r>
              <a:rPr lang="en-US" sz="2400" dirty="0"/>
              <a:t>products for tactical </a:t>
            </a:r>
            <a:r>
              <a:rPr lang="en-US" sz="2400" dirty="0" smtClean="0"/>
              <a:t>avoidance (GTGN)</a:t>
            </a:r>
          </a:p>
          <a:p>
            <a:pPr marL="576263" lvl="1" indent="-238125">
              <a:buFont typeface="Arial" panose="020B0604020202020204" pitchFamily="34" charset="0"/>
              <a:buChar char="−"/>
            </a:pPr>
            <a:endParaRPr lang="en-US" sz="200" dirty="0" smtClean="0"/>
          </a:p>
          <a:p>
            <a:pPr marL="576263" lvl="1" indent="-238125">
              <a:buFont typeface="Arial" panose="020B0604020202020204" pitchFamily="34" charset="0"/>
              <a:buChar char="−"/>
            </a:pPr>
            <a:r>
              <a:rPr lang="en-US" sz="2400" dirty="0" smtClean="0"/>
              <a:t>Develop more </a:t>
            </a:r>
            <a:r>
              <a:rPr lang="en-US" sz="2400" dirty="0"/>
              <a:t>and improved </a:t>
            </a:r>
            <a:r>
              <a:rPr lang="en-US" sz="2400" dirty="0" smtClean="0"/>
              <a:t>observations</a:t>
            </a:r>
          </a:p>
          <a:p>
            <a:pPr marL="576263" lvl="1" indent="-238125">
              <a:buFont typeface="Arial" panose="020B0604020202020204" pitchFamily="34" charset="0"/>
              <a:buChar char="−"/>
            </a:pPr>
            <a:r>
              <a:rPr lang="en-US" sz="2400" dirty="0"/>
              <a:t>Support transition to operations (e.g. NCEP, AWC) of products and global harmonization of global turbulence </a:t>
            </a:r>
            <a:r>
              <a:rPr lang="en-US" sz="2400" dirty="0" smtClean="0"/>
              <a:t>forecasts</a:t>
            </a:r>
            <a:endParaRPr lang="en-US" sz="2400" dirty="0" smtClean="0"/>
          </a:p>
          <a:p>
            <a:pPr marL="576263" lvl="1" indent="-238125">
              <a:buFont typeface="Arial" panose="020B0604020202020204" pitchFamily="34" charset="0"/>
              <a:buChar char="−"/>
            </a:pPr>
            <a:endParaRPr lang="en-US" sz="200" dirty="0" smtClean="0"/>
          </a:p>
          <a:p>
            <a:pPr marL="576263" lvl="1" indent="-238125">
              <a:buFont typeface="Arial" panose="020B0604020202020204" pitchFamily="34" charset="0"/>
              <a:buChar char="−"/>
            </a:pPr>
            <a:r>
              <a:rPr lang="en-US" sz="2400" dirty="0"/>
              <a:t>All products estimate a turbulence intensity metric termed “EDR” (</a:t>
            </a:r>
            <a:r>
              <a:rPr lang="en-US" sz="2400" dirty="0" smtClean="0"/>
              <a:t>energy or eddy </a:t>
            </a:r>
            <a:r>
              <a:rPr lang="en-US" sz="2400" dirty="0"/>
              <a:t>dissipation rate</a:t>
            </a:r>
            <a:r>
              <a:rPr lang="en-US" sz="2400" baseline="30000" dirty="0"/>
              <a:t>1/3</a:t>
            </a:r>
            <a:r>
              <a:rPr lang="en-US" sz="2400" dirty="0" smtClean="0"/>
              <a:t>)</a:t>
            </a:r>
          </a:p>
          <a:p>
            <a:pPr marL="576263" lvl="1" indent="-238125">
              <a:buFont typeface="Arial" panose="020B0604020202020204" pitchFamily="34" charset="0"/>
              <a:buChar char="−"/>
            </a:pPr>
            <a:endParaRPr lang="en-US" sz="200" dirty="0"/>
          </a:p>
        </p:txBody>
      </p:sp>
      <p:sp>
        <p:nvSpPr>
          <p:cNvPr id="10" name="TextBox 9"/>
          <p:cNvSpPr txBox="1"/>
          <p:nvPr/>
        </p:nvSpPr>
        <p:spPr>
          <a:xfrm>
            <a:off x="6886927" y="832748"/>
            <a:ext cx="847811" cy="338554"/>
          </a:xfrm>
          <a:prstGeom prst="rect">
            <a:avLst/>
          </a:prstGeom>
          <a:noFill/>
        </p:spPr>
        <p:txBody>
          <a:bodyPr wrap="square" rtlCol="0">
            <a:spAutoFit/>
          </a:bodyPr>
          <a:lstStyle/>
          <a:p>
            <a:r>
              <a:rPr lang="en-US" sz="1600" dirty="0" smtClean="0"/>
              <a:t>GTG</a:t>
            </a:r>
            <a:endParaRPr lang="en-US" sz="1600" dirty="0"/>
          </a:p>
        </p:txBody>
      </p:sp>
      <p:pic>
        <p:nvPicPr>
          <p:cNvPr id="1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87874" y="5212140"/>
            <a:ext cx="1101790" cy="146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8056" y="4898268"/>
            <a:ext cx="2252133" cy="170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808056" y="4898268"/>
            <a:ext cx="847811" cy="338554"/>
          </a:xfrm>
          <a:prstGeom prst="rect">
            <a:avLst/>
          </a:prstGeom>
          <a:solidFill>
            <a:schemeClr val="bg1"/>
          </a:solidFill>
        </p:spPr>
        <p:txBody>
          <a:bodyPr wrap="square" rtlCol="0">
            <a:spAutoFit/>
          </a:bodyPr>
          <a:lstStyle/>
          <a:p>
            <a:r>
              <a:rPr lang="en-US" sz="1600" dirty="0" smtClean="0"/>
              <a:t>NTDA</a:t>
            </a:r>
            <a:endParaRPr lang="en-US" sz="1600" dirty="0"/>
          </a:p>
        </p:txBody>
      </p:sp>
      <p:sp>
        <p:nvSpPr>
          <p:cNvPr id="9" name="TextBox 8"/>
          <p:cNvSpPr txBox="1"/>
          <p:nvPr/>
        </p:nvSpPr>
        <p:spPr>
          <a:xfrm>
            <a:off x="6617945" y="2775499"/>
            <a:ext cx="1116793" cy="338554"/>
          </a:xfrm>
          <a:prstGeom prst="rect">
            <a:avLst/>
          </a:prstGeom>
          <a:solidFill>
            <a:schemeClr val="bg1"/>
          </a:solidFill>
        </p:spPr>
        <p:txBody>
          <a:bodyPr wrap="square" rtlCol="0">
            <a:spAutoFit/>
          </a:bodyPr>
          <a:lstStyle/>
          <a:p>
            <a:r>
              <a:rPr lang="en-US" sz="1600" dirty="0" smtClean="0"/>
              <a:t>GTGN</a:t>
            </a:r>
            <a:endParaRPr lang="en-US" sz="1600" dirty="0"/>
          </a:p>
        </p:txBody>
      </p:sp>
      <p:sp>
        <p:nvSpPr>
          <p:cNvPr id="15" name="TextBox 9"/>
          <p:cNvSpPr txBox="1">
            <a:spLocks noChangeArrowheads="1"/>
          </p:cNvSpPr>
          <p:nvPr/>
        </p:nvSpPr>
        <p:spPr bwMode="auto">
          <a:xfrm>
            <a:off x="527352" y="0"/>
            <a:ext cx="7701959" cy="646331"/>
          </a:xfrm>
          <a:prstGeom prst="rect">
            <a:avLst/>
          </a:prstGeom>
          <a:noFill/>
          <a:ln w="9525">
            <a:noFill/>
            <a:miter lim="800000"/>
            <a:headEnd/>
            <a:tailEnd/>
          </a:ln>
        </p:spPr>
        <p:txBody>
          <a:bodyPr wrap="square">
            <a:spAutoFit/>
          </a:bodyPr>
          <a:lstStyle/>
          <a:p>
            <a:r>
              <a:rPr lang="en-US" sz="3600" dirty="0" smtClean="0"/>
              <a:t>Goals  &amp; Products</a:t>
            </a:r>
          </a:p>
        </p:txBody>
      </p:sp>
      <p:sp>
        <p:nvSpPr>
          <p:cNvPr id="16"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2</a:t>
            </a:fld>
            <a:endParaRPr lang="en-US" sz="1200" dirty="0">
              <a:solidFill>
                <a:srgbClr val="898989"/>
              </a:solidFill>
              <a:latin typeface="Calibri" charset="0"/>
            </a:endParaRPr>
          </a:p>
        </p:txBody>
      </p:sp>
    </p:spTree>
    <p:extLst>
      <p:ext uri="{BB962C8B-B14F-4D97-AF65-F5344CB8AC3E}">
        <p14:creationId xmlns:p14="http://schemas.microsoft.com/office/powerpoint/2010/main" val="2562152085"/>
      </p:ext>
    </p:extLst>
  </p:cSld>
  <p:clrMapOvr>
    <a:masterClrMapping/>
  </p:clrMapOvr>
  <mc:AlternateContent xmlns:mc="http://schemas.openxmlformats.org/markup-compatibility/2006">
    <mc:Choice xmlns:p14="http://schemas.microsoft.com/office/powerpoint/2010/main" Requires="p14">
      <p:transition spd="slow" p14:dur="2000" advTm="9308"/>
    </mc:Choice>
    <mc:Fallback>
      <p:transition xmlns:p14="http://schemas.microsoft.com/office/powerpoint/2010/main" spd="slow" advTm="9308"/>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187"/>
            <a:ext cx="9144000" cy="1143000"/>
          </a:xfrm>
        </p:spPr>
        <p:txBody>
          <a:bodyPr>
            <a:normAutofit/>
          </a:bodyPr>
          <a:lstStyle/>
          <a:p>
            <a:r>
              <a:rPr lang="en-US" sz="3600" dirty="0" smtClean="0"/>
              <a:t>Turbulence Scales and Model Forecasts</a:t>
            </a:r>
            <a:endParaRPr lang="en-US" sz="3600" dirty="0"/>
          </a:p>
        </p:txBody>
      </p:sp>
      <p:pic>
        <p:nvPicPr>
          <p:cNvPr id="4" name="Picture 3" descr="slide_3.jpg"/>
          <p:cNvPicPr>
            <a:picLocks noChangeAspect="1"/>
          </p:cNvPicPr>
          <p:nvPr/>
        </p:nvPicPr>
        <p:blipFill rotWithShape="1">
          <a:blip r:embed="rId2">
            <a:extLst>
              <a:ext uri="{28A0092B-C50C-407E-A947-70E740481C1C}">
                <a14:useLocalDpi xmlns:a14="http://schemas.microsoft.com/office/drawing/2010/main" val="0"/>
              </a:ext>
            </a:extLst>
          </a:blip>
          <a:srcRect t="10970"/>
          <a:stretch/>
        </p:blipFill>
        <p:spPr>
          <a:xfrm>
            <a:off x="472990" y="864813"/>
            <a:ext cx="8504168" cy="5678445"/>
          </a:xfrm>
          <a:prstGeom prst="rect">
            <a:avLst/>
          </a:prstGeom>
        </p:spPr>
      </p:pic>
      <p:sp>
        <p:nvSpPr>
          <p:cNvPr id="5"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3</a:t>
            </a:fld>
            <a:endParaRPr lang="en-US" sz="1200" dirty="0">
              <a:solidFill>
                <a:srgbClr val="898989"/>
              </a:solidFill>
              <a:latin typeface="Calibri" charset="0"/>
            </a:endParaRPr>
          </a:p>
        </p:txBody>
      </p:sp>
    </p:spTree>
    <p:extLst>
      <p:ext uri="{BB962C8B-B14F-4D97-AF65-F5344CB8AC3E}">
        <p14:creationId xmlns:p14="http://schemas.microsoft.com/office/powerpoint/2010/main" val="1089484123"/>
      </p:ext>
    </p:extLst>
  </p:cSld>
  <p:clrMapOvr>
    <a:masterClrMapping/>
  </p:clrMapOvr>
  <mc:AlternateContent xmlns:mc="http://schemas.openxmlformats.org/markup-compatibility/2006">
    <mc:Choice xmlns:p14="http://schemas.microsoft.com/office/powerpoint/2010/main" Requires="p14">
      <p:transition spd="slow" p14:dur="2000" advTm="67995"/>
    </mc:Choice>
    <mc:Fallback>
      <p:transition xmlns:p14="http://schemas.microsoft.com/office/powerpoint/2010/main" spd="slow" advTm="67995"/>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156665"/>
            <a:ext cx="9144000" cy="914400"/>
          </a:xfrm>
        </p:spPr>
        <p:txBody>
          <a:bodyPr>
            <a:noAutofit/>
          </a:bodyPr>
          <a:lstStyle/>
          <a:p>
            <a:pPr eaLnBrk="1" hangingPunct="1"/>
            <a:r>
              <a:rPr lang="en-US" altLang="en-US" sz="3600" b="1" dirty="0"/>
              <a:t/>
            </a:r>
            <a:br>
              <a:rPr lang="en-US" altLang="en-US" sz="3600" b="1" dirty="0"/>
            </a:br>
            <a:r>
              <a:rPr lang="en-US" altLang="en-US" sz="3600" dirty="0" smtClean="0"/>
              <a:t>Graphical Turbulence Guidance</a:t>
            </a:r>
            <a:r>
              <a:rPr lang="en-US" altLang="en-US" sz="3600" dirty="0"/>
              <a:t/>
            </a:r>
            <a:br>
              <a:rPr lang="en-US" altLang="en-US" sz="3600" dirty="0"/>
            </a:br>
            <a:endParaRPr lang="en-US" altLang="en-US" sz="3600" dirty="0"/>
          </a:p>
        </p:txBody>
      </p:sp>
      <p:sp>
        <p:nvSpPr>
          <p:cNvPr id="27651" name="Rectangle 3"/>
          <p:cNvSpPr>
            <a:spLocks noGrp="1" noChangeArrowheads="1"/>
          </p:cNvSpPr>
          <p:nvPr>
            <p:ph type="body" idx="4294967295"/>
          </p:nvPr>
        </p:nvSpPr>
        <p:spPr>
          <a:xfrm>
            <a:off x="301528" y="767945"/>
            <a:ext cx="5000972" cy="5928108"/>
          </a:xfrm>
        </p:spPr>
        <p:txBody>
          <a:bodyPr>
            <a:normAutofit fontScale="92500" lnSpcReduction="20000"/>
          </a:bodyPr>
          <a:lstStyle/>
          <a:p>
            <a:pPr eaLnBrk="1" hangingPunct="1">
              <a:lnSpc>
                <a:spcPct val="90000"/>
              </a:lnSpc>
              <a:defRPr/>
            </a:pPr>
            <a:r>
              <a:rPr lang="en-US" altLang="en-US" sz="2000" dirty="0"/>
              <a:t>Forecast system is called the Graphical Turbulence Guidance (GTG)*</a:t>
            </a:r>
          </a:p>
          <a:p>
            <a:pPr lvl="1" eaLnBrk="1" hangingPunct="1">
              <a:lnSpc>
                <a:spcPct val="90000"/>
              </a:lnSpc>
              <a:defRPr/>
            </a:pPr>
            <a:r>
              <a:rPr lang="en-US" altLang="en-US" sz="2000" dirty="0"/>
              <a:t>Can be based on various models (RAP, GFS, UK-</a:t>
            </a:r>
            <a:r>
              <a:rPr lang="en-US" altLang="en-US" sz="2000" dirty="0" smtClean="0"/>
              <a:t>Met</a:t>
            </a:r>
            <a:r>
              <a:rPr lang="en-US" altLang="en-US" sz="2000" dirty="0"/>
              <a:t> </a:t>
            </a:r>
            <a:r>
              <a:rPr lang="en-US" altLang="en-US" sz="2000" dirty="0" smtClean="0"/>
              <a:t>etc.)</a:t>
            </a:r>
          </a:p>
          <a:p>
            <a:pPr lvl="1" eaLnBrk="1" hangingPunct="1">
              <a:lnSpc>
                <a:spcPct val="90000"/>
              </a:lnSpc>
              <a:defRPr/>
            </a:pPr>
            <a:r>
              <a:rPr lang="en-US" altLang="en-US" sz="2000" dirty="0" smtClean="0"/>
              <a:t>Currently adapting it to </a:t>
            </a:r>
            <a:r>
              <a:rPr lang="en-US" altLang="en-US" sz="2000" dirty="0" smtClean="0"/>
              <a:t>HRRR, FV3</a:t>
            </a:r>
            <a:endParaRPr lang="en-US" altLang="en-US" sz="2000" dirty="0" smtClean="0"/>
          </a:p>
          <a:p>
            <a:pPr lvl="1" eaLnBrk="1" hangingPunct="1">
              <a:lnSpc>
                <a:spcPct val="90000"/>
              </a:lnSpc>
              <a:defRPr/>
            </a:pPr>
            <a:endParaRPr lang="en-US" altLang="en-US" sz="200" dirty="0"/>
          </a:p>
          <a:p>
            <a:pPr eaLnBrk="1" hangingPunct="1">
              <a:lnSpc>
                <a:spcPct val="90000"/>
              </a:lnSpc>
              <a:defRPr/>
            </a:pPr>
            <a:r>
              <a:rPr lang="en-US" altLang="en-US" sz="2000" dirty="0" smtClean="0"/>
              <a:t>Assumes large scale model resolved turbulence sources linked to aircraft scale </a:t>
            </a:r>
            <a:r>
              <a:rPr lang="en-US" altLang="en-US" sz="2000" dirty="0" smtClean="0"/>
              <a:t>turbulence</a:t>
            </a:r>
            <a:endParaRPr lang="en-US" altLang="en-US" sz="2000" dirty="0" smtClean="0"/>
          </a:p>
          <a:p>
            <a:pPr eaLnBrk="1" hangingPunct="1">
              <a:lnSpc>
                <a:spcPct val="90000"/>
              </a:lnSpc>
              <a:defRPr/>
            </a:pPr>
            <a:endParaRPr lang="en-US" altLang="en-US" sz="200" dirty="0" smtClean="0"/>
          </a:p>
          <a:p>
            <a:pPr eaLnBrk="1" hangingPunct="1">
              <a:lnSpc>
                <a:spcPct val="90000"/>
              </a:lnSpc>
              <a:defRPr/>
            </a:pPr>
            <a:r>
              <a:rPr lang="en-US" altLang="en-US" sz="2000" dirty="0" smtClean="0"/>
              <a:t>Computes </a:t>
            </a:r>
            <a:r>
              <a:rPr lang="en-US" altLang="en-US" sz="2000" dirty="0"/>
              <a:t>suite of </a:t>
            </a:r>
            <a:r>
              <a:rPr lang="en-US" altLang="en-US" sz="2000" dirty="0" smtClean="0"/>
              <a:t>turbulence </a:t>
            </a:r>
            <a:r>
              <a:rPr lang="en-US" altLang="en-US" sz="2000" dirty="0"/>
              <a:t>diagnostics </a:t>
            </a:r>
            <a:r>
              <a:rPr lang="en-US" altLang="en-US" sz="2000" dirty="0" smtClean="0"/>
              <a:t>for MWT, CAT and </a:t>
            </a:r>
            <a:r>
              <a:rPr lang="en-US" altLang="en-US" sz="2000" dirty="0" smtClean="0"/>
              <a:t>LLT</a:t>
            </a:r>
            <a:endParaRPr lang="en-US" altLang="en-US" sz="2000" dirty="0" smtClean="0"/>
          </a:p>
          <a:p>
            <a:pPr eaLnBrk="1" hangingPunct="1">
              <a:lnSpc>
                <a:spcPct val="90000"/>
              </a:lnSpc>
              <a:defRPr/>
            </a:pPr>
            <a:endParaRPr lang="en-US" altLang="en-US" sz="200" dirty="0"/>
          </a:p>
          <a:p>
            <a:pPr eaLnBrk="1" hangingPunct="1">
              <a:lnSpc>
                <a:spcPct val="90000"/>
              </a:lnSpc>
              <a:defRPr/>
            </a:pPr>
            <a:r>
              <a:rPr lang="en-US" altLang="en-US" sz="2000" b="1" dirty="0"/>
              <a:t>Currently </a:t>
            </a:r>
            <a:r>
              <a:rPr lang="en-US" altLang="en-US" sz="2000" b="1" dirty="0" smtClean="0"/>
              <a:t>adding in-cloud </a:t>
            </a:r>
            <a:r>
              <a:rPr lang="en-US" altLang="en-US" sz="2000" b="1" dirty="0"/>
              <a:t>CIT diagnosis based on </a:t>
            </a:r>
            <a:r>
              <a:rPr lang="en-US" altLang="en-US" sz="2000" b="1" dirty="0" smtClean="0"/>
              <a:t>HRRR</a:t>
            </a:r>
            <a:endParaRPr lang="en-US" altLang="en-US" sz="2000" b="1" dirty="0" smtClean="0"/>
          </a:p>
          <a:p>
            <a:pPr eaLnBrk="1" hangingPunct="1">
              <a:lnSpc>
                <a:spcPct val="90000"/>
              </a:lnSpc>
              <a:defRPr/>
            </a:pPr>
            <a:endParaRPr lang="en-US" altLang="en-US" sz="200" b="1" dirty="0"/>
          </a:p>
          <a:p>
            <a:pPr eaLnBrk="1" hangingPunct="1">
              <a:lnSpc>
                <a:spcPct val="90000"/>
              </a:lnSpc>
              <a:defRPr/>
            </a:pPr>
            <a:r>
              <a:rPr lang="en-US" altLang="en-US" sz="2000" dirty="0"/>
              <a:t>GTG = </a:t>
            </a:r>
            <a:r>
              <a:rPr lang="en-US" altLang="en-US" sz="2000" dirty="0" smtClean="0"/>
              <a:t>MAX of ensemble </a:t>
            </a:r>
            <a:r>
              <a:rPr lang="en-US" altLang="en-US" sz="2000" dirty="0"/>
              <a:t>weighted </a:t>
            </a:r>
            <a:r>
              <a:rPr lang="en-US" altLang="en-US" sz="2000" dirty="0" smtClean="0"/>
              <a:t>mean:</a:t>
            </a:r>
            <a:endParaRPr lang="en-US" altLang="en-US" sz="2000" dirty="0"/>
          </a:p>
          <a:p>
            <a:pPr marL="0" indent="0" eaLnBrk="1" hangingPunct="1">
              <a:lnSpc>
                <a:spcPct val="80000"/>
              </a:lnSpc>
              <a:buNone/>
              <a:defRPr/>
            </a:pPr>
            <a:endParaRPr lang="en-US" altLang="en-US" sz="2000" dirty="0" smtClean="0"/>
          </a:p>
          <a:p>
            <a:pPr marL="0" indent="0" eaLnBrk="1" hangingPunct="1">
              <a:lnSpc>
                <a:spcPct val="80000"/>
              </a:lnSpc>
              <a:buNone/>
              <a:defRPr/>
            </a:pPr>
            <a:endParaRPr lang="en-US" altLang="en-US" sz="2000" dirty="0"/>
          </a:p>
          <a:p>
            <a:pPr eaLnBrk="1" hangingPunct="1">
              <a:lnSpc>
                <a:spcPct val="80000"/>
              </a:lnSpc>
              <a:defRPr/>
            </a:pPr>
            <a:endParaRPr lang="en-US" altLang="en-US" sz="2000" dirty="0" smtClean="0"/>
          </a:p>
          <a:p>
            <a:pPr marL="0" indent="0" eaLnBrk="1" hangingPunct="1">
              <a:lnSpc>
                <a:spcPct val="80000"/>
              </a:lnSpc>
              <a:buNone/>
              <a:defRPr/>
            </a:pPr>
            <a:endParaRPr lang="en-US" altLang="en-US" sz="2000" dirty="0"/>
          </a:p>
          <a:p>
            <a:pPr marL="0" indent="0" eaLnBrk="1" hangingPunct="1">
              <a:lnSpc>
                <a:spcPct val="80000"/>
              </a:lnSpc>
              <a:buNone/>
              <a:defRPr/>
            </a:pPr>
            <a:r>
              <a:rPr lang="en-US" altLang="en-US" sz="2000" dirty="0" smtClean="0"/>
              <a:t>       </a:t>
            </a:r>
          </a:p>
          <a:p>
            <a:pPr marL="0" indent="0" eaLnBrk="1" hangingPunct="1">
              <a:lnSpc>
                <a:spcPct val="80000"/>
              </a:lnSpc>
              <a:buNone/>
              <a:defRPr/>
            </a:pPr>
            <a:endParaRPr lang="en-US" altLang="en-US" sz="2000" dirty="0" smtClean="0"/>
          </a:p>
          <a:p>
            <a:pPr marL="0" indent="0" eaLnBrk="1" hangingPunct="1">
              <a:lnSpc>
                <a:spcPct val="80000"/>
              </a:lnSpc>
              <a:buNone/>
              <a:defRPr/>
            </a:pPr>
            <a:r>
              <a:rPr lang="en-US" altLang="en-US" sz="2000" b="1" i="1" dirty="0"/>
              <a:t> </a:t>
            </a:r>
            <a:r>
              <a:rPr lang="en-US" altLang="en-US" sz="2000" b="1" i="1" dirty="0" smtClean="0"/>
              <a:t>      GTG=MAX(CAT, MWT, LLT, CIT)</a:t>
            </a:r>
          </a:p>
          <a:p>
            <a:pPr marL="0" indent="0" eaLnBrk="1" hangingPunct="1">
              <a:lnSpc>
                <a:spcPct val="80000"/>
              </a:lnSpc>
              <a:buNone/>
              <a:defRPr/>
            </a:pPr>
            <a:endParaRPr lang="en-US" altLang="en-US" sz="2000" dirty="0"/>
          </a:p>
          <a:p>
            <a:pPr eaLnBrk="1" hangingPunct="1">
              <a:lnSpc>
                <a:spcPct val="80000"/>
              </a:lnSpc>
              <a:defRPr/>
            </a:pPr>
            <a:r>
              <a:rPr lang="en-US" altLang="en-US" sz="2000" dirty="0" smtClean="0"/>
              <a:t>Outputs </a:t>
            </a:r>
            <a:r>
              <a:rPr lang="en-US" altLang="en-US" sz="2000" dirty="0"/>
              <a:t>Eddy Dissipation Rate (EDR</a:t>
            </a:r>
            <a:r>
              <a:rPr lang="en-US" altLang="en-US" sz="2000" dirty="0" smtClean="0"/>
              <a:t>) for </a:t>
            </a:r>
            <a:r>
              <a:rPr lang="en-US" altLang="en-US" sz="2000" dirty="0"/>
              <a:t>low, mid and high </a:t>
            </a:r>
            <a:r>
              <a:rPr lang="en-US" altLang="en-US" sz="2000" dirty="0" smtClean="0"/>
              <a:t>levels</a:t>
            </a:r>
            <a:endParaRPr lang="en-US" altLang="en-US" sz="2000" dirty="0"/>
          </a:p>
          <a:p>
            <a:pPr eaLnBrk="1" hangingPunct="1">
              <a:lnSpc>
                <a:spcPct val="80000"/>
              </a:lnSpc>
              <a:defRPr/>
            </a:pPr>
            <a:endParaRPr lang="en-US" altLang="en-US" sz="2000" dirty="0"/>
          </a:p>
          <a:p>
            <a:pPr eaLnBrk="1" hangingPunct="1">
              <a:lnSpc>
                <a:spcPct val="80000"/>
              </a:lnSpc>
              <a:buFontTx/>
              <a:buNone/>
              <a:defRPr/>
            </a:pPr>
            <a:endParaRPr lang="en-US" altLang="en-US" sz="2000" dirty="0"/>
          </a:p>
        </p:txBody>
      </p:sp>
      <p:sp>
        <p:nvSpPr>
          <p:cNvPr id="27652" name="Rectangle 4"/>
          <p:cNvSpPr>
            <a:spLocks noChangeArrowheads="1"/>
          </p:cNvSpPr>
          <p:nvPr/>
        </p:nvSpPr>
        <p:spPr bwMode="auto">
          <a:xfrm>
            <a:off x="789894" y="3958576"/>
            <a:ext cx="4572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50000"/>
              </a:spcBef>
              <a:spcAft>
                <a:spcPct val="15000"/>
              </a:spcAft>
              <a:buFont typeface="Symbol" panose="05050102010706020507" pitchFamily="18" charset="2"/>
              <a:buNone/>
            </a:pPr>
            <a:r>
              <a:rPr lang="en-US" altLang="en-US" sz="1800" dirty="0"/>
              <a:t>C</a:t>
            </a:r>
            <a:r>
              <a:rPr lang="en-US" altLang="en-US" sz="1800" dirty="0" smtClean="0"/>
              <a:t>AT </a:t>
            </a:r>
            <a:r>
              <a:rPr lang="en-US" altLang="en-US" sz="1800" dirty="0"/>
              <a:t>=  W</a:t>
            </a:r>
            <a:r>
              <a:rPr lang="en-US" altLang="en-US" sz="1800" baseline="-25000" dirty="0"/>
              <a:t>1</a:t>
            </a:r>
            <a:r>
              <a:rPr lang="en-US" altLang="en-US" sz="1800" dirty="0"/>
              <a:t>D</a:t>
            </a:r>
            <a:r>
              <a:rPr lang="en-US" altLang="en-US" sz="1800" baseline="-25000" dirty="0"/>
              <a:t>1</a:t>
            </a:r>
            <a:r>
              <a:rPr lang="en-US" altLang="en-US" sz="1800" dirty="0"/>
              <a:t> +  W</a:t>
            </a:r>
            <a:r>
              <a:rPr lang="en-US" altLang="en-US" sz="1800" baseline="-25000" dirty="0"/>
              <a:t>2</a:t>
            </a:r>
            <a:r>
              <a:rPr lang="en-US" altLang="en-US" sz="1800" dirty="0"/>
              <a:t>D</a:t>
            </a:r>
            <a:r>
              <a:rPr lang="en-US" altLang="en-US" sz="1800" baseline="-25000" dirty="0"/>
              <a:t>2</a:t>
            </a:r>
            <a:r>
              <a:rPr lang="en-US" altLang="en-US" sz="1800" dirty="0"/>
              <a:t> + W</a:t>
            </a:r>
            <a:r>
              <a:rPr lang="en-US" altLang="en-US" sz="1800" baseline="-25000" dirty="0"/>
              <a:t>3</a:t>
            </a:r>
            <a:r>
              <a:rPr lang="en-US" altLang="en-US" sz="1800" dirty="0"/>
              <a:t>D</a:t>
            </a:r>
            <a:r>
              <a:rPr lang="en-US" altLang="en-US" sz="1800" baseline="-25000" dirty="0"/>
              <a:t>3</a:t>
            </a:r>
            <a:r>
              <a:rPr lang="en-US" altLang="en-US" sz="1800" dirty="0"/>
              <a:t> + ….</a:t>
            </a:r>
            <a:endParaRPr lang="en-US" altLang="en-US" sz="1800" dirty="0">
              <a:latin typeface="Helvetica" panose="020B0604020202020204" pitchFamily="34" charset="0"/>
            </a:endParaRPr>
          </a:p>
        </p:txBody>
      </p:sp>
      <p:sp>
        <p:nvSpPr>
          <p:cNvPr id="27654" name="TextBox 1"/>
          <p:cNvSpPr txBox="1">
            <a:spLocks noChangeArrowheads="1"/>
          </p:cNvSpPr>
          <p:nvPr/>
        </p:nvSpPr>
        <p:spPr bwMode="auto">
          <a:xfrm>
            <a:off x="5104180" y="5822074"/>
            <a:ext cx="426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lvl="1" eaLnBrk="1" hangingPunct="1">
              <a:spcBef>
                <a:spcPct val="0"/>
              </a:spcBef>
              <a:buFontTx/>
              <a:buNone/>
            </a:pPr>
            <a:r>
              <a:rPr lang="en-US" altLang="en-US" sz="1400" dirty="0"/>
              <a:t>*Sharman et al. </a:t>
            </a:r>
            <a:r>
              <a:rPr lang="en-US" altLang="en-US" sz="1400" i="1" dirty="0"/>
              <a:t>Weather &amp; Forecasting </a:t>
            </a:r>
            <a:r>
              <a:rPr lang="en-US" altLang="en-US" sz="1400" dirty="0"/>
              <a:t>2006</a:t>
            </a:r>
          </a:p>
          <a:p>
            <a:pPr marL="0" lvl="1" eaLnBrk="1" hangingPunct="1">
              <a:spcBef>
                <a:spcPct val="0"/>
              </a:spcBef>
              <a:buFontTx/>
              <a:buNone/>
            </a:pPr>
            <a:r>
              <a:rPr lang="en-US" altLang="en-US" sz="1400" dirty="0"/>
              <a:t> Sharman and Pearson, </a:t>
            </a:r>
            <a:r>
              <a:rPr lang="en-US" altLang="en-US" sz="1400" i="1" dirty="0"/>
              <a:t>J </a:t>
            </a:r>
            <a:r>
              <a:rPr lang="en-US" altLang="en-US" sz="1400" i="1" dirty="0" err="1"/>
              <a:t>Appl</a:t>
            </a:r>
            <a:r>
              <a:rPr lang="en-US" altLang="en-US" sz="1400" i="1" dirty="0"/>
              <a:t> Met Climate</a:t>
            </a:r>
            <a:r>
              <a:rPr lang="en-US" altLang="en-US" sz="1400" dirty="0"/>
              <a:t>, 2017</a:t>
            </a:r>
          </a:p>
          <a:p>
            <a:pPr marL="0" lvl="1">
              <a:spcBef>
                <a:spcPct val="0"/>
              </a:spcBef>
              <a:buNone/>
            </a:pPr>
            <a:r>
              <a:rPr lang="en-US" altLang="en-US" sz="1400" dirty="0"/>
              <a:t> Pearson and Sharman, </a:t>
            </a:r>
            <a:r>
              <a:rPr lang="en-US" altLang="en-US" sz="1400" i="1" dirty="0"/>
              <a:t>J </a:t>
            </a:r>
            <a:r>
              <a:rPr lang="en-US" altLang="en-US" sz="1400" i="1" dirty="0" err="1"/>
              <a:t>Appl</a:t>
            </a:r>
            <a:r>
              <a:rPr lang="en-US" altLang="en-US" sz="1400" i="1" dirty="0"/>
              <a:t> Met Climate</a:t>
            </a:r>
            <a:r>
              <a:rPr lang="en-US" altLang="en-US" sz="1400" dirty="0"/>
              <a:t>, 2017</a:t>
            </a:r>
          </a:p>
          <a:p>
            <a:pPr marL="0" lvl="1" eaLnBrk="1" hangingPunct="1">
              <a:spcBef>
                <a:spcPct val="0"/>
              </a:spcBef>
              <a:buFontTx/>
              <a:buNone/>
            </a:pPr>
            <a:endParaRPr lang="en-US" altLang="en-US" sz="1400" dirty="0"/>
          </a:p>
        </p:txBody>
      </p:sp>
      <p:pic>
        <p:nvPicPr>
          <p:cNvPr id="2" name="Picture 1"/>
          <p:cNvPicPr>
            <a:picLocks noChangeAspect="1"/>
          </p:cNvPicPr>
          <p:nvPr/>
        </p:nvPicPr>
        <p:blipFill rotWithShape="1">
          <a:blip r:embed="rId3"/>
          <a:srcRect l="22049" t="10457" r="40909" b="5882"/>
          <a:stretch/>
        </p:blipFill>
        <p:spPr>
          <a:xfrm>
            <a:off x="5637188" y="1161739"/>
            <a:ext cx="3231411" cy="4561428"/>
          </a:xfrm>
          <a:prstGeom prst="rect">
            <a:avLst/>
          </a:prstGeom>
        </p:spPr>
      </p:pic>
      <p:sp>
        <p:nvSpPr>
          <p:cNvPr id="7" name="Rectangle 4"/>
          <p:cNvSpPr>
            <a:spLocks noChangeArrowheads="1"/>
          </p:cNvSpPr>
          <p:nvPr/>
        </p:nvSpPr>
        <p:spPr bwMode="auto">
          <a:xfrm>
            <a:off x="799735" y="4281741"/>
            <a:ext cx="4572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50000"/>
              </a:spcBef>
              <a:spcAft>
                <a:spcPct val="15000"/>
              </a:spcAft>
              <a:buFont typeface="Symbol" panose="05050102010706020507" pitchFamily="18" charset="2"/>
              <a:buNone/>
            </a:pPr>
            <a:r>
              <a:rPr lang="en-US" altLang="en-US" sz="1800" dirty="0"/>
              <a:t>MWT=  W</a:t>
            </a:r>
            <a:r>
              <a:rPr lang="en-US" altLang="en-US" sz="1800" baseline="-25000" dirty="0"/>
              <a:t>1</a:t>
            </a:r>
            <a:r>
              <a:rPr lang="en-US" altLang="en-US" sz="1800" dirty="0"/>
              <a:t>D</a:t>
            </a:r>
            <a:r>
              <a:rPr lang="en-US" altLang="en-US" sz="1800" baseline="-25000" dirty="0"/>
              <a:t>1</a:t>
            </a:r>
            <a:r>
              <a:rPr lang="en-US" altLang="en-US" sz="1800" dirty="0"/>
              <a:t> +  W</a:t>
            </a:r>
            <a:r>
              <a:rPr lang="en-US" altLang="en-US" sz="1800" baseline="-25000" dirty="0"/>
              <a:t>2</a:t>
            </a:r>
            <a:r>
              <a:rPr lang="en-US" altLang="en-US" sz="1800" dirty="0"/>
              <a:t>D</a:t>
            </a:r>
            <a:r>
              <a:rPr lang="en-US" altLang="en-US" sz="1800" baseline="-25000" dirty="0"/>
              <a:t>2</a:t>
            </a:r>
            <a:r>
              <a:rPr lang="en-US" altLang="en-US" sz="1800" dirty="0"/>
              <a:t> + W</a:t>
            </a:r>
            <a:r>
              <a:rPr lang="en-US" altLang="en-US" sz="1800" baseline="-25000" dirty="0"/>
              <a:t>3</a:t>
            </a:r>
            <a:r>
              <a:rPr lang="en-US" altLang="en-US" sz="1800" dirty="0"/>
              <a:t>D</a:t>
            </a:r>
            <a:r>
              <a:rPr lang="en-US" altLang="en-US" sz="1800" baseline="-25000" dirty="0"/>
              <a:t>3</a:t>
            </a:r>
            <a:r>
              <a:rPr lang="en-US" altLang="en-US" sz="1800" dirty="0"/>
              <a:t> + ….</a:t>
            </a:r>
            <a:endParaRPr lang="en-US" altLang="en-US" sz="1800" dirty="0">
              <a:latin typeface="Helvetica" panose="020B0604020202020204" pitchFamily="34" charset="0"/>
            </a:endParaRPr>
          </a:p>
        </p:txBody>
      </p:sp>
      <p:sp>
        <p:nvSpPr>
          <p:cNvPr id="8" name="Rectangle 4"/>
          <p:cNvSpPr>
            <a:spLocks noChangeArrowheads="1"/>
          </p:cNvSpPr>
          <p:nvPr/>
        </p:nvSpPr>
        <p:spPr bwMode="auto">
          <a:xfrm>
            <a:off x="804330" y="4586572"/>
            <a:ext cx="4572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50000"/>
              </a:spcBef>
              <a:spcAft>
                <a:spcPct val="15000"/>
              </a:spcAft>
              <a:buFont typeface="Symbol" panose="05050102010706020507" pitchFamily="18" charset="2"/>
              <a:buNone/>
            </a:pPr>
            <a:r>
              <a:rPr lang="en-US" altLang="en-US" sz="1800" dirty="0" smtClean="0"/>
              <a:t>LLT =  </a:t>
            </a:r>
            <a:r>
              <a:rPr lang="en-US" altLang="en-US" sz="1800" dirty="0"/>
              <a:t>W</a:t>
            </a:r>
            <a:r>
              <a:rPr lang="en-US" altLang="en-US" sz="1800" baseline="-25000" dirty="0"/>
              <a:t>1</a:t>
            </a:r>
            <a:r>
              <a:rPr lang="en-US" altLang="en-US" sz="1800" dirty="0"/>
              <a:t>D</a:t>
            </a:r>
            <a:r>
              <a:rPr lang="en-US" altLang="en-US" sz="1800" baseline="-25000" dirty="0"/>
              <a:t>1</a:t>
            </a:r>
            <a:r>
              <a:rPr lang="en-US" altLang="en-US" sz="1800" dirty="0"/>
              <a:t> +  W</a:t>
            </a:r>
            <a:r>
              <a:rPr lang="en-US" altLang="en-US" sz="1800" baseline="-25000" dirty="0"/>
              <a:t>2</a:t>
            </a:r>
            <a:r>
              <a:rPr lang="en-US" altLang="en-US" sz="1800" dirty="0"/>
              <a:t>D</a:t>
            </a:r>
            <a:r>
              <a:rPr lang="en-US" altLang="en-US" sz="1800" baseline="-25000" dirty="0"/>
              <a:t>2</a:t>
            </a:r>
            <a:r>
              <a:rPr lang="en-US" altLang="en-US" sz="1800" dirty="0"/>
              <a:t> + W</a:t>
            </a:r>
            <a:r>
              <a:rPr lang="en-US" altLang="en-US" sz="1800" baseline="-25000" dirty="0"/>
              <a:t>3</a:t>
            </a:r>
            <a:r>
              <a:rPr lang="en-US" altLang="en-US" sz="1800" dirty="0"/>
              <a:t>D</a:t>
            </a:r>
            <a:r>
              <a:rPr lang="en-US" altLang="en-US" sz="1800" baseline="-25000" dirty="0"/>
              <a:t>3</a:t>
            </a:r>
            <a:r>
              <a:rPr lang="en-US" altLang="en-US" sz="1800" dirty="0"/>
              <a:t> + ….</a:t>
            </a:r>
            <a:endParaRPr lang="en-US" altLang="en-US" sz="1800" dirty="0">
              <a:latin typeface="Helvetica" panose="020B0604020202020204" pitchFamily="34" charset="0"/>
            </a:endParaRPr>
          </a:p>
        </p:txBody>
      </p:sp>
      <p:sp>
        <p:nvSpPr>
          <p:cNvPr id="9" name="Rectangle 4"/>
          <p:cNvSpPr>
            <a:spLocks noChangeArrowheads="1"/>
          </p:cNvSpPr>
          <p:nvPr/>
        </p:nvSpPr>
        <p:spPr bwMode="auto">
          <a:xfrm>
            <a:off x="799735" y="4922534"/>
            <a:ext cx="4572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50000"/>
              </a:spcBef>
              <a:spcAft>
                <a:spcPct val="15000"/>
              </a:spcAft>
              <a:buFont typeface="Symbol" panose="05050102010706020507" pitchFamily="18" charset="2"/>
              <a:buNone/>
            </a:pPr>
            <a:r>
              <a:rPr lang="en-US" altLang="en-US" sz="1800" i="1" dirty="0" smtClean="0"/>
              <a:t>CIT =  </a:t>
            </a:r>
            <a:r>
              <a:rPr lang="en-US" altLang="en-US" sz="1800" i="1" dirty="0"/>
              <a:t>W</a:t>
            </a:r>
            <a:r>
              <a:rPr lang="en-US" altLang="en-US" sz="1800" i="1" baseline="-25000" dirty="0"/>
              <a:t>1</a:t>
            </a:r>
            <a:r>
              <a:rPr lang="en-US" altLang="en-US" sz="1800" i="1" dirty="0"/>
              <a:t>D</a:t>
            </a:r>
            <a:r>
              <a:rPr lang="en-US" altLang="en-US" sz="1800" i="1" baseline="-25000" dirty="0"/>
              <a:t>1</a:t>
            </a:r>
            <a:r>
              <a:rPr lang="en-US" altLang="en-US" sz="1800" i="1" dirty="0"/>
              <a:t> +  W</a:t>
            </a:r>
            <a:r>
              <a:rPr lang="en-US" altLang="en-US" sz="1800" i="1" baseline="-25000" dirty="0"/>
              <a:t>2</a:t>
            </a:r>
            <a:r>
              <a:rPr lang="en-US" altLang="en-US" sz="1800" i="1" dirty="0"/>
              <a:t>D</a:t>
            </a:r>
            <a:r>
              <a:rPr lang="en-US" altLang="en-US" sz="1800" i="1" baseline="-25000" dirty="0"/>
              <a:t>2</a:t>
            </a:r>
            <a:r>
              <a:rPr lang="en-US" altLang="en-US" sz="1800" i="1" dirty="0"/>
              <a:t> + W</a:t>
            </a:r>
            <a:r>
              <a:rPr lang="en-US" altLang="en-US" sz="1800" i="1" baseline="-25000" dirty="0"/>
              <a:t>3</a:t>
            </a:r>
            <a:r>
              <a:rPr lang="en-US" altLang="en-US" sz="1800" i="1" dirty="0"/>
              <a:t>D</a:t>
            </a:r>
            <a:r>
              <a:rPr lang="en-US" altLang="en-US" sz="1800" i="1" baseline="-25000" dirty="0"/>
              <a:t>3</a:t>
            </a:r>
            <a:r>
              <a:rPr lang="en-US" altLang="en-US" sz="1800" i="1" dirty="0"/>
              <a:t> + ….</a:t>
            </a:r>
            <a:endParaRPr lang="en-US" altLang="en-US" sz="1800" i="1" dirty="0">
              <a:latin typeface="Helvetica" panose="020B0604020202020204" pitchFamily="34" charset="0"/>
            </a:endParaRPr>
          </a:p>
        </p:txBody>
      </p:sp>
      <p:sp>
        <p:nvSpPr>
          <p:cNvPr id="10"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4</a:t>
            </a:fld>
            <a:endParaRPr lang="en-US" sz="1200" dirty="0">
              <a:solidFill>
                <a:srgbClr val="898989"/>
              </a:solidFill>
              <a:latin typeface="Calibri" charset="0"/>
            </a:endParaRPr>
          </a:p>
        </p:txBody>
      </p:sp>
    </p:spTree>
    <p:extLst>
      <p:ext uri="{BB962C8B-B14F-4D97-AF65-F5344CB8AC3E}">
        <p14:creationId xmlns:p14="http://schemas.microsoft.com/office/powerpoint/2010/main" val="3796951740"/>
      </p:ext>
    </p:extLst>
  </p:cSld>
  <p:clrMapOvr>
    <a:masterClrMapping/>
  </p:clrMapOvr>
  <mc:AlternateContent xmlns:mc="http://schemas.openxmlformats.org/markup-compatibility/2006">
    <mc:Choice xmlns:p14="http://schemas.microsoft.com/office/powerpoint/2010/main" Requires="p14">
      <p:transition spd="slow" p14:dur="2000" advTm="185808"/>
    </mc:Choice>
    <mc:Fallback>
      <p:transition xmlns:p14="http://schemas.microsoft.com/office/powerpoint/2010/main" spd="slow" advTm="185808"/>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411" y="1011140"/>
            <a:ext cx="4701335" cy="4678203"/>
          </a:xfrm>
          <a:prstGeom prst="rect">
            <a:avLst/>
          </a:prstGeom>
        </p:spPr>
        <p:txBody>
          <a:bodyPr wrap="square">
            <a:spAutoFit/>
          </a:bodyPr>
          <a:lstStyle/>
          <a:p>
            <a:pPr marL="576263" lvl="1" indent="-238125">
              <a:buFont typeface="Arial" panose="020B0604020202020204" pitchFamily="34" charset="0"/>
              <a:buChar char="−"/>
            </a:pPr>
            <a:endParaRPr lang="en-US" sz="2200" dirty="0" smtClean="0"/>
          </a:p>
          <a:p>
            <a:pPr marL="1138238" lvl="2" indent="-342900">
              <a:buFont typeface="Arial"/>
              <a:buChar char="•"/>
            </a:pPr>
            <a:r>
              <a:rPr lang="en-US" sz="2200" dirty="0" smtClean="0"/>
              <a:t>Made code </a:t>
            </a:r>
            <a:r>
              <a:rPr lang="en-US" sz="2200" dirty="0"/>
              <a:t>base changes </a:t>
            </a:r>
            <a:r>
              <a:rPr lang="en-US" sz="2200" dirty="0" smtClean="0"/>
              <a:t>of the global GTG </a:t>
            </a:r>
            <a:r>
              <a:rPr lang="en-US" sz="2200" dirty="0"/>
              <a:t>(GTG-G) to run </a:t>
            </a:r>
            <a:r>
              <a:rPr lang="en-US" sz="2200" dirty="0" smtClean="0"/>
              <a:t>on FV3 model in </a:t>
            </a:r>
            <a:r>
              <a:rPr lang="en-US" sz="2200" dirty="0"/>
              <a:t>NCEP UPP infrastructure and include UKMO NWP </a:t>
            </a:r>
            <a:r>
              <a:rPr lang="en-US" sz="2200" dirty="0" smtClean="0"/>
              <a:t>model </a:t>
            </a:r>
            <a:r>
              <a:rPr lang="en-US" sz="2200" dirty="0"/>
              <a:t>to support WAFS.  </a:t>
            </a:r>
            <a:endParaRPr lang="en-US" sz="2200" dirty="0" smtClean="0"/>
          </a:p>
          <a:p>
            <a:pPr marL="1138238" lvl="2" indent="-342900">
              <a:buFont typeface="Arial"/>
              <a:buChar char="•"/>
            </a:pPr>
            <a:endParaRPr lang="en-US" sz="2200" dirty="0" smtClean="0"/>
          </a:p>
          <a:p>
            <a:pPr marL="1138238" lvl="2" indent="-342900">
              <a:buFont typeface="Arial"/>
              <a:buChar char="•"/>
            </a:pPr>
            <a:endParaRPr lang="en-US" sz="2200" dirty="0"/>
          </a:p>
          <a:p>
            <a:pPr marL="1138238" lvl="2" indent="-342900">
              <a:buFont typeface="Arial"/>
              <a:buChar char="•"/>
            </a:pPr>
            <a:r>
              <a:rPr lang="en-US" sz="2200" dirty="0" smtClean="0"/>
              <a:t>Collaboration </a:t>
            </a:r>
            <a:r>
              <a:rPr lang="en-US" sz="2200" dirty="0"/>
              <a:t>with Jung-</a:t>
            </a:r>
            <a:r>
              <a:rPr lang="en-US" sz="2200" dirty="0" err="1"/>
              <a:t>Hoon</a:t>
            </a:r>
            <a:r>
              <a:rPr lang="en-US" sz="2200" dirty="0"/>
              <a:t> Kim at AWC on probabilistic GTG-G</a:t>
            </a:r>
          </a:p>
          <a:p>
            <a:pPr marL="576263" lvl="1" indent="-238125">
              <a:buFont typeface="Arial" panose="020B0604020202020204" pitchFamily="34" charset="0"/>
              <a:buChar char="−"/>
            </a:pPr>
            <a:endParaRPr lang="en-US" sz="1000" dirty="0" smtClean="0"/>
          </a:p>
          <a:p>
            <a:pPr marL="338138" lvl="1"/>
            <a:endParaRPr lang="en-US" sz="2400" dirty="0" smtClean="0"/>
          </a:p>
        </p:txBody>
      </p:sp>
      <p:pic>
        <p:nvPicPr>
          <p:cNvPr id="23" name="Picture 22" descr="sunsetvm [Running] - Oracle VM VirtualBox"/>
          <p:cNvPicPr>
            <a:picLocks noChangeAspect="1"/>
          </p:cNvPicPr>
          <p:nvPr/>
        </p:nvPicPr>
        <p:blipFill rotWithShape="1">
          <a:blip r:embed="rId3">
            <a:extLst>
              <a:ext uri="{28A0092B-C50C-407E-A947-70E740481C1C}">
                <a14:useLocalDpi xmlns:a14="http://schemas.microsoft.com/office/drawing/2010/main" val="0"/>
              </a:ext>
            </a:extLst>
          </a:blip>
          <a:srcRect l="4979" t="17969" r="54169" b="45266"/>
          <a:stretch/>
        </p:blipFill>
        <p:spPr>
          <a:xfrm>
            <a:off x="4432397" y="1161141"/>
            <a:ext cx="4406663" cy="2551311"/>
          </a:xfrm>
          <a:prstGeom prst="rect">
            <a:avLst/>
          </a:prstGeom>
        </p:spPr>
      </p:pic>
      <p:pic>
        <p:nvPicPr>
          <p:cNvPr id="24" name="Picture 23" descr="sunsetvm [Running] - Oracle VM VirtualBox"/>
          <p:cNvPicPr>
            <a:picLocks noChangeAspect="1"/>
          </p:cNvPicPr>
          <p:nvPr/>
        </p:nvPicPr>
        <p:blipFill rotWithShape="1">
          <a:blip r:embed="rId3">
            <a:extLst>
              <a:ext uri="{28A0092B-C50C-407E-A947-70E740481C1C}">
                <a14:useLocalDpi xmlns:a14="http://schemas.microsoft.com/office/drawing/2010/main" val="0"/>
              </a:ext>
            </a:extLst>
          </a:blip>
          <a:srcRect l="48714" t="17969" r="8407" b="45266"/>
          <a:stretch/>
        </p:blipFill>
        <p:spPr>
          <a:xfrm>
            <a:off x="4223220" y="3833764"/>
            <a:ext cx="4615840" cy="2546118"/>
          </a:xfrm>
          <a:prstGeom prst="rect">
            <a:avLst/>
          </a:prstGeom>
        </p:spPr>
      </p:pic>
      <p:sp>
        <p:nvSpPr>
          <p:cNvPr id="25" name="TextBox 24"/>
          <p:cNvSpPr txBox="1"/>
          <p:nvPr/>
        </p:nvSpPr>
        <p:spPr>
          <a:xfrm>
            <a:off x="5130940" y="1056697"/>
            <a:ext cx="4013060" cy="369332"/>
          </a:xfrm>
          <a:prstGeom prst="rect">
            <a:avLst/>
          </a:prstGeom>
          <a:noFill/>
        </p:spPr>
        <p:txBody>
          <a:bodyPr wrap="square" rtlCol="0">
            <a:spAutoFit/>
          </a:bodyPr>
          <a:lstStyle/>
          <a:p>
            <a:r>
              <a:rPr lang="en-US" dirty="0" smtClean="0"/>
              <a:t>GTG NCEP FV3 global model</a:t>
            </a:r>
            <a:endParaRPr lang="en-US" dirty="0"/>
          </a:p>
        </p:txBody>
      </p:sp>
      <p:sp>
        <p:nvSpPr>
          <p:cNvPr id="26" name="TextBox 25"/>
          <p:cNvSpPr txBox="1"/>
          <p:nvPr/>
        </p:nvSpPr>
        <p:spPr>
          <a:xfrm>
            <a:off x="4492160" y="3198177"/>
            <a:ext cx="2470427" cy="369332"/>
          </a:xfrm>
          <a:prstGeom prst="rect">
            <a:avLst/>
          </a:prstGeom>
          <a:solidFill>
            <a:schemeClr val="bg1">
              <a:alpha val="72000"/>
            </a:schemeClr>
          </a:solidFill>
        </p:spPr>
        <p:txBody>
          <a:bodyPr wrap="square" rtlCol="0">
            <a:spAutoFit/>
          </a:bodyPr>
          <a:lstStyle/>
          <a:p>
            <a:r>
              <a:rPr lang="en-US" dirty="0" smtClean="0"/>
              <a:t>FL320; </a:t>
            </a:r>
            <a:r>
              <a:rPr lang="en-US" dirty="0" smtClean="0"/>
              <a:t>0Z </a:t>
            </a:r>
            <a:r>
              <a:rPr lang="en-US" dirty="0" smtClean="0"/>
              <a:t>21Sept2017</a:t>
            </a:r>
            <a:endParaRPr lang="en-US" dirty="0"/>
          </a:p>
        </p:txBody>
      </p:sp>
      <p:sp>
        <p:nvSpPr>
          <p:cNvPr id="27" name="TextBox 26"/>
          <p:cNvSpPr txBox="1"/>
          <p:nvPr/>
        </p:nvSpPr>
        <p:spPr>
          <a:xfrm>
            <a:off x="5284762" y="3727393"/>
            <a:ext cx="4013060" cy="369332"/>
          </a:xfrm>
          <a:prstGeom prst="rect">
            <a:avLst/>
          </a:prstGeom>
          <a:noFill/>
        </p:spPr>
        <p:txBody>
          <a:bodyPr wrap="square" rtlCol="0">
            <a:spAutoFit/>
          </a:bodyPr>
          <a:lstStyle/>
          <a:p>
            <a:r>
              <a:rPr lang="en-US" dirty="0" smtClean="0"/>
              <a:t>GTG UKMO global model</a:t>
            </a:r>
            <a:endParaRPr lang="en-US" dirty="0"/>
          </a:p>
        </p:txBody>
      </p:sp>
      <p:sp>
        <p:nvSpPr>
          <p:cNvPr id="28" name="TextBox 27"/>
          <p:cNvSpPr txBox="1"/>
          <p:nvPr/>
        </p:nvSpPr>
        <p:spPr>
          <a:xfrm>
            <a:off x="4507101" y="5888673"/>
            <a:ext cx="2470427" cy="369332"/>
          </a:xfrm>
          <a:prstGeom prst="rect">
            <a:avLst/>
          </a:prstGeom>
          <a:solidFill>
            <a:schemeClr val="bg1">
              <a:alpha val="72000"/>
            </a:schemeClr>
          </a:solidFill>
        </p:spPr>
        <p:txBody>
          <a:bodyPr wrap="square" rtlCol="0">
            <a:spAutoFit/>
          </a:bodyPr>
          <a:lstStyle/>
          <a:p>
            <a:r>
              <a:rPr lang="en-US" dirty="0" smtClean="0"/>
              <a:t>FL320</a:t>
            </a:r>
            <a:r>
              <a:rPr lang="en-US" dirty="0" smtClean="0"/>
              <a:t>; 0Z </a:t>
            </a:r>
            <a:r>
              <a:rPr lang="en-US" dirty="0" smtClean="0"/>
              <a:t>21Sept2017</a:t>
            </a:r>
            <a:endParaRPr lang="en-US" dirty="0"/>
          </a:p>
        </p:txBody>
      </p:sp>
      <p:sp>
        <p:nvSpPr>
          <p:cNvPr id="10" name="TextBox 9"/>
          <p:cNvSpPr txBox="1"/>
          <p:nvPr/>
        </p:nvSpPr>
        <p:spPr>
          <a:xfrm>
            <a:off x="4507101" y="1426029"/>
            <a:ext cx="2470427" cy="369332"/>
          </a:xfrm>
          <a:prstGeom prst="rect">
            <a:avLst/>
          </a:prstGeom>
          <a:solidFill>
            <a:schemeClr val="bg1">
              <a:alpha val="72000"/>
            </a:schemeClr>
          </a:solidFill>
        </p:spPr>
        <p:txBody>
          <a:bodyPr wrap="square" rtlCol="0">
            <a:spAutoFit/>
          </a:bodyPr>
          <a:lstStyle/>
          <a:p>
            <a:r>
              <a:rPr lang="en-US" dirty="0" smtClean="0"/>
              <a:t>12 </a:t>
            </a:r>
            <a:r>
              <a:rPr lang="en-US" dirty="0" err="1" smtClean="0"/>
              <a:t>hr</a:t>
            </a:r>
            <a:r>
              <a:rPr lang="en-US" dirty="0" smtClean="0"/>
              <a:t> Forecast</a:t>
            </a:r>
            <a:endParaRPr lang="en-US" dirty="0"/>
          </a:p>
        </p:txBody>
      </p:sp>
      <p:sp>
        <p:nvSpPr>
          <p:cNvPr id="11" name="TextBox 10"/>
          <p:cNvSpPr txBox="1"/>
          <p:nvPr/>
        </p:nvSpPr>
        <p:spPr>
          <a:xfrm>
            <a:off x="4482941" y="4134110"/>
            <a:ext cx="2470427" cy="369332"/>
          </a:xfrm>
          <a:prstGeom prst="rect">
            <a:avLst/>
          </a:prstGeom>
          <a:solidFill>
            <a:schemeClr val="bg1">
              <a:alpha val="72000"/>
            </a:schemeClr>
          </a:solidFill>
        </p:spPr>
        <p:txBody>
          <a:bodyPr wrap="square" rtlCol="0">
            <a:spAutoFit/>
          </a:bodyPr>
          <a:lstStyle/>
          <a:p>
            <a:r>
              <a:rPr lang="en-US" dirty="0"/>
              <a:t>0</a:t>
            </a:r>
            <a:r>
              <a:rPr lang="en-US" dirty="0" smtClean="0"/>
              <a:t> </a:t>
            </a:r>
            <a:r>
              <a:rPr lang="en-US" dirty="0" err="1" smtClean="0"/>
              <a:t>hr</a:t>
            </a:r>
            <a:r>
              <a:rPr lang="en-US" dirty="0" smtClean="0"/>
              <a:t> Analysis</a:t>
            </a:r>
            <a:endParaRPr lang="en-US" dirty="0"/>
          </a:p>
        </p:txBody>
      </p:sp>
      <p:sp>
        <p:nvSpPr>
          <p:cNvPr id="12" name="Rectangle 2"/>
          <p:cNvSpPr>
            <a:spLocks noGrp="1" noChangeArrowheads="1"/>
          </p:cNvSpPr>
          <p:nvPr>
            <p:ph type="title" idx="4294967295"/>
          </p:nvPr>
        </p:nvSpPr>
        <p:spPr>
          <a:xfrm>
            <a:off x="0" y="11386"/>
            <a:ext cx="9144000" cy="764857"/>
          </a:xfrm>
        </p:spPr>
        <p:txBody>
          <a:bodyPr>
            <a:noAutofit/>
          </a:bodyPr>
          <a:lstStyle/>
          <a:p>
            <a:pPr eaLnBrk="1" hangingPunct="1"/>
            <a:r>
              <a:rPr lang="en-US" altLang="en-US" sz="3600" b="1" dirty="0"/>
              <a:t/>
            </a:r>
            <a:br>
              <a:rPr lang="en-US" altLang="en-US" sz="3600" b="1" dirty="0"/>
            </a:br>
            <a:r>
              <a:rPr lang="en-US" altLang="en-US" sz="3600" dirty="0" smtClean="0"/>
              <a:t>Graphical Turbulence Guidance Enhancements</a:t>
            </a:r>
            <a:r>
              <a:rPr lang="en-US" altLang="en-US" sz="3600" dirty="0"/>
              <a:t/>
            </a:r>
            <a:br>
              <a:rPr lang="en-US" altLang="en-US" sz="3600" dirty="0"/>
            </a:br>
            <a:r>
              <a:rPr lang="en-US" altLang="en-US" sz="3600" dirty="0" smtClean="0"/>
              <a:t>  </a:t>
            </a:r>
            <a:endParaRPr lang="en-US" altLang="en-US" sz="3600" dirty="0"/>
          </a:p>
        </p:txBody>
      </p:sp>
      <p:sp>
        <p:nvSpPr>
          <p:cNvPr id="13"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5</a:t>
            </a:fld>
            <a:endParaRPr lang="en-US" sz="1200" dirty="0">
              <a:solidFill>
                <a:srgbClr val="898989"/>
              </a:solidFill>
              <a:latin typeface="Calibri" charset="0"/>
            </a:endParaRPr>
          </a:p>
        </p:txBody>
      </p:sp>
    </p:spTree>
    <p:custDataLst>
      <p:tags r:id="rId1"/>
    </p:custDataLst>
    <p:extLst>
      <p:ext uri="{BB962C8B-B14F-4D97-AF65-F5344CB8AC3E}">
        <p14:creationId xmlns:p14="http://schemas.microsoft.com/office/powerpoint/2010/main" val="3709241344"/>
      </p:ext>
    </p:extLst>
  </p:cSld>
  <p:clrMapOvr>
    <a:masterClrMapping/>
  </p:clrMapOvr>
  <mc:AlternateContent xmlns:mc="http://schemas.openxmlformats.org/markup-compatibility/2006">
    <mc:Choice xmlns:p14="http://schemas.microsoft.com/office/powerpoint/2010/main" Requires="p14">
      <p:transition spd="slow" p14:dur="2000" advTm="3857"/>
    </mc:Choice>
    <mc:Fallback>
      <p:transition xmlns:p14="http://schemas.microsoft.com/office/powerpoint/2010/main" spd="slow" advTm="3857"/>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363" y="530437"/>
            <a:ext cx="8430436" cy="2154436"/>
          </a:xfrm>
          <a:prstGeom prst="rect">
            <a:avLst/>
          </a:prstGeom>
        </p:spPr>
        <p:txBody>
          <a:bodyPr wrap="square">
            <a:spAutoFit/>
          </a:bodyPr>
          <a:lstStyle/>
          <a:p>
            <a:pPr marL="338138" lvl="1"/>
            <a:endParaRPr lang="en-US" sz="2200" dirty="0" smtClean="0"/>
          </a:p>
          <a:p>
            <a:pPr marL="576263" lvl="1" indent="-238125">
              <a:buFont typeface="Arial" panose="020B0604020202020204" pitchFamily="34" charset="0"/>
              <a:buChar char="−"/>
            </a:pPr>
            <a:r>
              <a:rPr lang="en-US" sz="2200" dirty="0" smtClean="0"/>
              <a:t>Upgrading to new GTG CONUS version that is based on HRRR:</a:t>
            </a:r>
          </a:p>
          <a:p>
            <a:pPr marL="1138238" lvl="2" indent="-342900">
              <a:buFont typeface="Arial"/>
              <a:buChar char="•"/>
            </a:pPr>
            <a:r>
              <a:rPr lang="en-US" sz="2200" dirty="0" smtClean="0"/>
              <a:t>Improved low </a:t>
            </a:r>
            <a:r>
              <a:rPr lang="en-US" sz="2200" dirty="0"/>
              <a:t>level (LLT</a:t>
            </a:r>
            <a:r>
              <a:rPr lang="en-US" sz="2200" dirty="0" smtClean="0"/>
              <a:t>) </a:t>
            </a:r>
          </a:p>
          <a:p>
            <a:pPr marL="1138238" lvl="2" indent="-342900">
              <a:buFont typeface="Arial"/>
              <a:buChar char="•"/>
            </a:pPr>
            <a:r>
              <a:rPr lang="en-US" sz="2200" dirty="0" smtClean="0"/>
              <a:t>Adding </a:t>
            </a:r>
            <a:r>
              <a:rPr lang="en-US" sz="2200" dirty="0"/>
              <a:t>convectively induced turbulence (CIT</a:t>
            </a:r>
            <a:r>
              <a:rPr lang="en-US" sz="2200" dirty="0" smtClean="0"/>
              <a:t>) capability</a:t>
            </a:r>
          </a:p>
          <a:p>
            <a:pPr marL="1138238" lvl="2" indent="-342900">
              <a:buFont typeface="Arial"/>
              <a:buChar char="•"/>
            </a:pPr>
            <a:r>
              <a:rPr lang="en-US" sz="2200" dirty="0" smtClean="0"/>
              <a:t>Adaptation/calibration of CAT </a:t>
            </a:r>
            <a:r>
              <a:rPr lang="en-US" sz="2200" dirty="0"/>
              <a:t>&amp; MWT to HRRR</a:t>
            </a:r>
          </a:p>
          <a:p>
            <a:pPr marL="576263" lvl="1" indent="-238125">
              <a:buFont typeface="Arial" panose="020B0604020202020204" pitchFamily="34" charset="0"/>
              <a:buChar char="−"/>
            </a:pPr>
            <a:endParaRPr lang="en-US" sz="2400" dirty="0"/>
          </a:p>
        </p:txBody>
      </p:sp>
      <p:sp>
        <p:nvSpPr>
          <p:cNvPr id="5" name="Rectangle 4"/>
          <p:cNvSpPr/>
          <p:nvPr/>
        </p:nvSpPr>
        <p:spPr>
          <a:xfrm>
            <a:off x="1989565" y="6122211"/>
            <a:ext cx="9257614" cy="369332"/>
          </a:xfrm>
          <a:prstGeom prst="rect">
            <a:avLst/>
          </a:prstGeom>
        </p:spPr>
        <p:txBody>
          <a:bodyPr wrap="square">
            <a:spAutoFit/>
          </a:bodyPr>
          <a:lstStyle/>
          <a:p>
            <a:pPr marL="338138" lvl="1"/>
            <a:r>
              <a:rPr lang="en-US" dirty="0" smtClean="0"/>
              <a:t>MWT Example, 27 August 2018 at 20 UTC</a:t>
            </a:r>
          </a:p>
        </p:txBody>
      </p:sp>
      <p:grpSp>
        <p:nvGrpSpPr>
          <p:cNvPr id="6" name="Group 5"/>
          <p:cNvGrpSpPr/>
          <p:nvPr/>
        </p:nvGrpSpPr>
        <p:grpSpPr>
          <a:xfrm>
            <a:off x="474680" y="2851479"/>
            <a:ext cx="4930589" cy="3152588"/>
            <a:chOff x="1988108" y="1991213"/>
            <a:chExt cx="4930589" cy="3152588"/>
          </a:xfrm>
        </p:grpSpPr>
        <p:pic>
          <p:nvPicPr>
            <p:cNvPr id="7" name="Picture 6" descr="Screenshot_2018-08-27 GOES-East - GOES-East CONUS View - Band 2 - NOAA NESDIS STAR(1).jpg"/>
            <p:cNvPicPr>
              <a:picLocks noChangeAspect="1"/>
            </p:cNvPicPr>
            <p:nvPr/>
          </p:nvPicPr>
          <p:blipFill rotWithShape="1">
            <a:blip r:embed="rId3">
              <a:extLst>
                <a:ext uri="{28A0092B-C50C-407E-A947-70E740481C1C}">
                  <a14:useLocalDpi xmlns:a14="http://schemas.microsoft.com/office/drawing/2010/main" val="0"/>
                </a:ext>
              </a:extLst>
            </a:blip>
            <a:srcRect l="8655" t="14629" r="60904" b="58483"/>
            <a:stretch/>
          </p:blipFill>
          <p:spPr>
            <a:xfrm>
              <a:off x="1988108" y="1991213"/>
              <a:ext cx="4930589" cy="3152588"/>
            </a:xfrm>
            <a:prstGeom prst="rect">
              <a:avLst/>
            </a:prstGeom>
          </p:spPr>
        </p:pic>
        <p:sp>
          <p:nvSpPr>
            <p:cNvPr id="8" name="Oval 7"/>
            <p:cNvSpPr/>
            <p:nvPr/>
          </p:nvSpPr>
          <p:spPr>
            <a:xfrm>
              <a:off x="2804951" y="2609912"/>
              <a:ext cx="3209645" cy="175855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27aug2018_CONUS_12-24UTC.gif"/>
          <p:cNvPicPr>
            <a:picLocks noChangeAspect="1"/>
          </p:cNvPicPr>
          <p:nvPr/>
        </p:nvPicPr>
        <p:blipFill rotWithShape="1">
          <a:blip r:embed="rId4">
            <a:extLst>
              <a:ext uri="{28A0092B-C50C-407E-A947-70E740481C1C}">
                <a14:useLocalDpi xmlns:a14="http://schemas.microsoft.com/office/drawing/2010/main" val="0"/>
              </a:ext>
            </a:extLst>
          </a:blip>
          <a:srcRect b="16107"/>
          <a:stretch/>
        </p:blipFill>
        <p:spPr>
          <a:xfrm>
            <a:off x="5405269" y="2851479"/>
            <a:ext cx="3757892" cy="3152588"/>
          </a:xfrm>
          <a:prstGeom prst="rect">
            <a:avLst/>
          </a:prstGeom>
        </p:spPr>
      </p:pic>
      <p:pic>
        <p:nvPicPr>
          <p:cNvPr id="3" name="Picture 2" descr="27aug2018_COLORADO_19-21UTC.gif"/>
          <p:cNvPicPr>
            <a:picLocks noChangeAspect="1"/>
          </p:cNvPicPr>
          <p:nvPr/>
        </p:nvPicPr>
        <p:blipFill rotWithShape="1">
          <a:blip r:embed="rId5">
            <a:extLst>
              <a:ext uri="{28A0092B-C50C-407E-A947-70E740481C1C}">
                <a14:useLocalDpi xmlns:a14="http://schemas.microsoft.com/office/drawing/2010/main" val="0"/>
              </a:ext>
            </a:extLst>
          </a:blip>
          <a:srcRect b="6237"/>
          <a:stretch/>
        </p:blipFill>
        <p:spPr>
          <a:xfrm>
            <a:off x="5484642" y="2726893"/>
            <a:ext cx="3644591" cy="3277174"/>
          </a:xfrm>
          <a:prstGeom prst="rect">
            <a:avLst/>
          </a:prstGeom>
        </p:spPr>
      </p:pic>
      <p:grpSp>
        <p:nvGrpSpPr>
          <p:cNvPr id="10" name="Group 9"/>
          <p:cNvGrpSpPr/>
          <p:nvPr/>
        </p:nvGrpSpPr>
        <p:grpSpPr>
          <a:xfrm>
            <a:off x="474680" y="2726893"/>
            <a:ext cx="5009962" cy="3337127"/>
            <a:chOff x="899988" y="1336166"/>
            <a:chExt cx="7505895" cy="5143445"/>
          </a:xfrm>
        </p:grpSpPr>
        <p:pic>
          <p:nvPicPr>
            <p:cNvPr id="11" name="Picture 10" descr="G123bt_sat_f02_18z.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988" y="1336166"/>
              <a:ext cx="7505895" cy="5143445"/>
            </a:xfrm>
            <a:prstGeom prst="rect">
              <a:avLst/>
            </a:prstGeom>
          </p:spPr>
        </p:pic>
        <p:sp>
          <p:nvSpPr>
            <p:cNvPr id="12" name="Oval 11"/>
            <p:cNvSpPr/>
            <p:nvPr/>
          </p:nvSpPr>
          <p:spPr>
            <a:xfrm>
              <a:off x="1854909" y="2545210"/>
              <a:ext cx="3209645" cy="1758551"/>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2"/>
          <p:cNvSpPr>
            <a:spLocks noGrp="1" noChangeArrowheads="1"/>
          </p:cNvSpPr>
          <p:nvPr>
            <p:ph type="title" idx="4294967295"/>
          </p:nvPr>
        </p:nvSpPr>
        <p:spPr>
          <a:xfrm>
            <a:off x="0" y="11386"/>
            <a:ext cx="9144000" cy="764857"/>
          </a:xfrm>
        </p:spPr>
        <p:txBody>
          <a:bodyPr>
            <a:noAutofit/>
          </a:bodyPr>
          <a:lstStyle/>
          <a:p>
            <a:pPr eaLnBrk="1" hangingPunct="1"/>
            <a:r>
              <a:rPr lang="en-US" altLang="en-US" sz="3600" b="1" dirty="0"/>
              <a:t/>
            </a:r>
            <a:br>
              <a:rPr lang="en-US" altLang="en-US" sz="3600" b="1" dirty="0"/>
            </a:br>
            <a:r>
              <a:rPr lang="en-US" altLang="en-US" sz="3600" dirty="0" smtClean="0"/>
              <a:t>Graphical Turbulence Guidance Enhancements</a:t>
            </a:r>
            <a:r>
              <a:rPr lang="en-US" altLang="en-US" sz="3600" dirty="0"/>
              <a:t/>
            </a:r>
            <a:br>
              <a:rPr lang="en-US" altLang="en-US" sz="3600" dirty="0"/>
            </a:br>
            <a:r>
              <a:rPr lang="en-US" altLang="en-US" sz="3600" dirty="0" smtClean="0"/>
              <a:t>  </a:t>
            </a:r>
            <a:endParaRPr lang="en-US" altLang="en-US" sz="3600" dirty="0"/>
          </a:p>
        </p:txBody>
      </p:sp>
      <p:sp>
        <p:nvSpPr>
          <p:cNvPr id="14"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6</a:t>
            </a:fld>
            <a:endParaRPr lang="en-US" sz="1200" dirty="0">
              <a:solidFill>
                <a:srgbClr val="898989"/>
              </a:solidFill>
              <a:latin typeface="Calibri" charset="0"/>
            </a:endParaRPr>
          </a:p>
        </p:txBody>
      </p:sp>
    </p:spTree>
    <p:custDataLst>
      <p:tags r:id="rId1"/>
    </p:custDataLst>
    <p:extLst>
      <p:ext uri="{BB962C8B-B14F-4D97-AF65-F5344CB8AC3E}">
        <p14:creationId xmlns:p14="http://schemas.microsoft.com/office/powerpoint/2010/main" val="1252248960"/>
      </p:ext>
    </p:extLst>
  </p:cSld>
  <p:clrMapOvr>
    <a:masterClrMapping/>
  </p:clrMapOvr>
  <mc:AlternateContent xmlns:mc="http://schemas.openxmlformats.org/markup-compatibility/2006">
    <mc:Choice xmlns:p14="http://schemas.microsoft.com/office/powerpoint/2010/main" Requires="p14">
      <p:transition spd="slow" p14:dur="2000" advTm="1217"/>
    </mc:Choice>
    <mc:Fallback>
      <p:transition xmlns:p14="http://schemas.microsoft.com/office/powerpoint/2010/main" spd="slow" advTm="121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1173" y="776243"/>
            <a:ext cx="8959097" cy="461665"/>
          </a:xfrm>
          <a:prstGeom prst="rect">
            <a:avLst/>
          </a:prstGeom>
        </p:spPr>
        <p:txBody>
          <a:bodyPr wrap="square">
            <a:spAutoFit/>
          </a:bodyPr>
          <a:lstStyle/>
          <a:p>
            <a:pPr marL="338138" lvl="1"/>
            <a:r>
              <a:rPr lang="en-US" sz="2400" dirty="0" smtClean="0"/>
              <a:t>HRRR versus RAP MWT index: d</a:t>
            </a:r>
            <a:r>
              <a:rPr lang="en-US" sz="2400" baseline="-25000" dirty="0" smtClean="0"/>
              <a:t>s</a:t>
            </a:r>
            <a:r>
              <a:rPr lang="en-US" sz="2400" dirty="0" smtClean="0"/>
              <a:t> </a:t>
            </a:r>
            <a:r>
              <a:rPr lang="en-US" sz="2400" dirty="0" err="1" smtClean="0"/>
              <a:t>x|DIV</a:t>
            </a:r>
            <a:r>
              <a:rPr lang="en-US" sz="2400" dirty="0" smtClean="0"/>
              <a:t>| </a:t>
            </a:r>
          </a:p>
        </p:txBody>
      </p:sp>
      <p:sp>
        <p:nvSpPr>
          <p:cNvPr id="16" name="Rectangle 2"/>
          <p:cNvSpPr>
            <a:spLocks noGrp="1" noChangeArrowheads="1"/>
          </p:cNvSpPr>
          <p:nvPr>
            <p:ph type="title" idx="4294967295"/>
          </p:nvPr>
        </p:nvSpPr>
        <p:spPr>
          <a:xfrm>
            <a:off x="0" y="11386"/>
            <a:ext cx="9144000" cy="764857"/>
          </a:xfrm>
        </p:spPr>
        <p:txBody>
          <a:bodyPr>
            <a:noAutofit/>
          </a:bodyPr>
          <a:lstStyle/>
          <a:p>
            <a:pPr eaLnBrk="1" hangingPunct="1"/>
            <a:r>
              <a:rPr lang="en-US" altLang="en-US" sz="3600" b="1" dirty="0"/>
              <a:t/>
            </a:r>
            <a:br>
              <a:rPr lang="en-US" altLang="en-US" sz="3600" b="1" dirty="0"/>
            </a:br>
            <a:r>
              <a:rPr lang="en-US" altLang="en-US" sz="3600" dirty="0" smtClean="0"/>
              <a:t>Graphical Turbulence Guidance Enhancements</a:t>
            </a:r>
            <a:r>
              <a:rPr lang="en-US" altLang="en-US" sz="3600" dirty="0"/>
              <a:t/>
            </a:r>
            <a:br>
              <a:rPr lang="en-US" altLang="en-US" sz="3600" dirty="0"/>
            </a:br>
            <a:r>
              <a:rPr lang="en-US" altLang="en-US" sz="3600" dirty="0" smtClean="0"/>
              <a:t>  </a:t>
            </a:r>
            <a:endParaRPr lang="en-US" altLang="en-US" sz="3600" dirty="0"/>
          </a:p>
        </p:txBody>
      </p:sp>
      <p:pic>
        <p:nvPicPr>
          <p:cNvPr id="13" name="Picture 12" descr="MWT5_max_HRR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173" y="776243"/>
            <a:ext cx="6473138" cy="5880893"/>
          </a:xfrm>
          <a:prstGeom prst="rect">
            <a:avLst/>
          </a:prstGeom>
        </p:spPr>
      </p:pic>
      <p:pic>
        <p:nvPicPr>
          <p:cNvPr id="14" name="Picture 13" descr="MWT5_max_R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173" y="776243"/>
            <a:ext cx="6473138" cy="5880892"/>
          </a:xfrm>
          <a:prstGeom prst="rect">
            <a:avLst/>
          </a:prstGeom>
        </p:spPr>
      </p:pic>
      <p:sp>
        <p:nvSpPr>
          <p:cNvPr id="7" name="TextBox 6"/>
          <p:cNvSpPr txBox="1"/>
          <p:nvPr/>
        </p:nvSpPr>
        <p:spPr>
          <a:xfrm>
            <a:off x="1698117" y="1397752"/>
            <a:ext cx="5980331" cy="369332"/>
          </a:xfrm>
          <a:prstGeom prst="rect">
            <a:avLst/>
          </a:prstGeom>
          <a:solidFill>
            <a:schemeClr val="bg1"/>
          </a:solidFill>
        </p:spPr>
        <p:txBody>
          <a:bodyPr wrap="square" rtlCol="0">
            <a:spAutoFit/>
          </a:bodyPr>
          <a:lstStyle/>
          <a:p>
            <a:pPr marL="0" lvl="1" algn="ctr"/>
            <a:r>
              <a:rPr lang="en-US" dirty="0"/>
              <a:t>2 </a:t>
            </a:r>
            <a:r>
              <a:rPr lang="en-US" dirty="0" err="1"/>
              <a:t>hr</a:t>
            </a:r>
            <a:r>
              <a:rPr lang="en-US" dirty="0"/>
              <a:t> </a:t>
            </a:r>
            <a:r>
              <a:rPr lang="en-US" dirty="0" smtClean="0"/>
              <a:t>forecast </a:t>
            </a:r>
            <a:r>
              <a:rPr lang="en-US" dirty="0" smtClean="0"/>
              <a:t>valid </a:t>
            </a:r>
            <a:r>
              <a:rPr lang="en-US" dirty="0" smtClean="0"/>
              <a:t>27 August 2018 at </a:t>
            </a:r>
            <a:r>
              <a:rPr lang="en-US" dirty="0"/>
              <a:t>20 </a:t>
            </a:r>
            <a:r>
              <a:rPr lang="en-US" dirty="0" smtClean="0"/>
              <a:t>UTC </a:t>
            </a:r>
            <a:r>
              <a:rPr lang="en-US" dirty="0" smtClean="0"/>
              <a:t>, FL </a:t>
            </a:r>
            <a:r>
              <a:rPr lang="en-US" dirty="0" smtClean="0"/>
              <a:t>330</a:t>
            </a:r>
          </a:p>
        </p:txBody>
      </p:sp>
      <p:pic>
        <p:nvPicPr>
          <p:cNvPr id="12" name="Picture 11" descr="colorbar_MWT5.png"/>
          <p:cNvPicPr>
            <a:picLocks noChangeAspect="1"/>
          </p:cNvPicPr>
          <p:nvPr/>
        </p:nvPicPr>
        <p:blipFill rotWithShape="1">
          <a:blip r:embed="rId5">
            <a:extLst>
              <a:ext uri="{28A0092B-C50C-407E-A947-70E740481C1C}">
                <a14:useLocalDpi xmlns:a14="http://schemas.microsoft.com/office/drawing/2010/main" val="0"/>
              </a:ext>
            </a:extLst>
          </a:blip>
          <a:srcRect t="89578" r="2162"/>
          <a:stretch/>
        </p:blipFill>
        <p:spPr>
          <a:xfrm>
            <a:off x="1152235" y="6002155"/>
            <a:ext cx="7385424" cy="714743"/>
          </a:xfrm>
          <a:prstGeom prst="rect">
            <a:avLst/>
          </a:prstGeom>
        </p:spPr>
      </p:pic>
      <p:sp>
        <p:nvSpPr>
          <p:cNvPr id="8"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7</a:t>
            </a:fld>
            <a:endParaRPr lang="en-US" sz="1200" dirty="0">
              <a:solidFill>
                <a:srgbClr val="898989"/>
              </a:solidFill>
              <a:latin typeface="Calibri" charset="0"/>
            </a:endParaRPr>
          </a:p>
        </p:txBody>
      </p:sp>
    </p:spTree>
    <p:custDataLst>
      <p:tags r:id="rId1"/>
    </p:custDataLst>
    <p:extLst>
      <p:ext uri="{BB962C8B-B14F-4D97-AF65-F5344CB8AC3E}">
        <p14:creationId xmlns:p14="http://schemas.microsoft.com/office/powerpoint/2010/main" val="1964519389"/>
      </p:ext>
    </p:extLst>
  </p:cSld>
  <p:clrMapOvr>
    <a:masterClrMapping/>
  </p:clrMapOvr>
  <mc:AlternateContent xmlns:mc="http://schemas.openxmlformats.org/markup-compatibility/2006">
    <mc:Choice xmlns:p14="http://schemas.microsoft.com/office/powerpoint/2010/main" Requires="p14">
      <p:transition spd="slow" p14:dur="2000" advTm="44169"/>
    </mc:Choice>
    <mc:Fallback>
      <p:transition xmlns:p14="http://schemas.microsoft.com/office/powerpoint/2010/main" spd="slow" advTm="4416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idx="4294967295"/>
          </p:nvPr>
        </p:nvSpPr>
        <p:spPr>
          <a:xfrm>
            <a:off x="0" y="-67019"/>
            <a:ext cx="9144000" cy="914400"/>
          </a:xfrm>
        </p:spPr>
        <p:txBody>
          <a:bodyPr>
            <a:noAutofit/>
          </a:bodyPr>
          <a:lstStyle/>
          <a:p>
            <a:pPr eaLnBrk="1" hangingPunct="1"/>
            <a:r>
              <a:rPr lang="en-US" altLang="en-US" sz="3600" b="1" dirty="0"/>
              <a:t/>
            </a:r>
            <a:br>
              <a:rPr lang="en-US" altLang="en-US" sz="3600" b="1" dirty="0"/>
            </a:br>
            <a:r>
              <a:rPr lang="en-US" altLang="en-US" sz="3600" dirty="0" smtClean="0"/>
              <a:t>Graphical Turbulence Guidance Enhancements</a:t>
            </a:r>
            <a:br>
              <a:rPr lang="en-US" altLang="en-US" sz="3600" dirty="0" smtClean="0"/>
            </a:br>
            <a:endParaRPr lang="en-US" altLang="en-US" sz="3600" dirty="0"/>
          </a:p>
        </p:txBody>
      </p:sp>
      <p:sp>
        <p:nvSpPr>
          <p:cNvPr id="9" name="TextBox 8"/>
          <p:cNvSpPr txBox="1"/>
          <p:nvPr/>
        </p:nvSpPr>
        <p:spPr>
          <a:xfrm>
            <a:off x="682011" y="939538"/>
            <a:ext cx="7749517" cy="3170099"/>
          </a:xfrm>
          <a:prstGeom prst="rect">
            <a:avLst/>
          </a:prstGeom>
          <a:noFill/>
        </p:spPr>
        <p:txBody>
          <a:bodyPr wrap="square" rtlCol="0">
            <a:spAutoFit/>
          </a:bodyPr>
          <a:lstStyle/>
          <a:p>
            <a:pPr marL="342900" lvl="2" indent="-342900">
              <a:buFont typeface="Arial"/>
              <a:buChar char="•"/>
            </a:pPr>
            <a:r>
              <a:rPr lang="en-US" sz="2200" dirty="0" smtClean="0"/>
              <a:t>Improved </a:t>
            </a:r>
            <a:r>
              <a:rPr lang="en-US" sz="2200" dirty="0" smtClean="0"/>
              <a:t>low level turbulence (LLT) diagnosis for HRRR compared to RAP (</a:t>
            </a:r>
            <a:r>
              <a:rPr lang="en-US" sz="2200" dirty="0" smtClean="0"/>
              <a:t>see Domingo </a:t>
            </a:r>
            <a:r>
              <a:rPr lang="en-US" sz="2200" dirty="0"/>
              <a:t>Muñoz-</a:t>
            </a:r>
            <a:r>
              <a:rPr lang="en-US" sz="2200" dirty="0" smtClean="0"/>
              <a:t>Esparza talk) </a:t>
            </a:r>
          </a:p>
          <a:p>
            <a:pPr marL="342900" indent="-342900">
              <a:buFont typeface="Arial"/>
              <a:buChar char="•"/>
            </a:pPr>
            <a:endParaRPr lang="en-US" sz="2400" dirty="0" smtClean="0"/>
          </a:p>
          <a:p>
            <a:endParaRPr lang="en-US" sz="2400" dirty="0" smtClean="0"/>
          </a:p>
          <a:p>
            <a:endParaRPr lang="en-US" sz="2400" dirty="0"/>
          </a:p>
          <a:p>
            <a:endParaRPr lang="en-US" sz="2400" dirty="0" smtClean="0"/>
          </a:p>
          <a:p>
            <a:pPr marL="457200" indent="-457200">
              <a:buFontTx/>
              <a:buChar char="-"/>
            </a:pPr>
            <a:endParaRPr lang="en-US" sz="2400" dirty="0"/>
          </a:p>
          <a:p>
            <a:endParaRPr lang="en-US" dirty="0"/>
          </a:p>
          <a:p>
            <a:endParaRPr lang="en-US" dirty="0"/>
          </a:p>
        </p:txBody>
      </p:sp>
      <p:pic>
        <p:nvPicPr>
          <p:cNvPr id="2" name="Picture 1" descr="GTGDEF_max_3colors_LLT_HRR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915" y="2172715"/>
            <a:ext cx="4840712" cy="4397823"/>
          </a:xfrm>
          <a:prstGeom prst="rect">
            <a:avLst/>
          </a:prstGeom>
        </p:spPr>
      </p:pic>
      <p:sp>
        <p:nvSpPr>
          <p:cNvPr id="12" name="Rectangle 11"/>
          <p:cNvSpPr/>
          <p:nvPr/>
        </p:nvSpPr>
        <p:spPr>
          <a:xfrm>
            <a:off x="2239637" y="2259690"/>
            <a:ext cx="3997542" cy="369332"/>
          </a:xfrm>
          <a:prstGeom prst="rect">
            <a:avLst/>
          </a:prstGeom>
        </p:spPr>
        <p:txBody>
          <a:bodyPr wrap="square">
            <a:spAutoFit/>
          </a:bodyPr>
          <a:lstStyle/>
          <a:p>
            <a:pPr marL="338138" lvl="1" algn="ctr"/>
            <a:r>
              <a:rPr lang="en-US" dirty="0" smtClean="0"/>
              <a:t>27 August 2018 at 20 UTC, z~1km</a:t>
            </a:r>
          </a:p>
        </p:txBody>
      </p:sp>
      <p:pic>
        <p:nvPicPr>
          <p:cNvPr id="5" name="Picture 4" descr="GTG_colobar_3colors_final.png"/>
          <p:cNvPicPr>
            <a:picLocks noChangeAspect="1"/>
          </p:cNvPicPr>
          <p:nvPr/>
        </p:nvPicPr>
        <p:blipFill rotWithShape="1">
          <a:blip r:embed="rId4">
            <a:extLst>
              <a:ext uri="{28A0092B-C50C-407E-A947-70E740481C1C}">
                <a14:useLocalDpi xmlns:a14="http://schemas.microsoft.com/office/drawing/2010/main" val="0"/>
              </a:ext>
            </a:extLst>
          </a:blip>
          <a:srcRect l="11342" t="90196" r="49468"/>
          <a:stretch/>
        </p:blipFill>
        <p:spPr>
          <a:xfrm>
            <a:off x="3878448" y="5555120"/>
            <a:ext cx="2958354" cy="672351"/>
          </a:xfrm>
          <a:prstGeom prst="rect">
            <a:avLst/>
          </a:prstGeom>
        </p:spPr>
      </p:pic>
      <p:sp>
        <p:nvSpPr>
          <p:cNvPr id="24" name="Rectangle 23"/>
          <p:cNvSpPr/>
          <p:nvPr/>
        </p:nvSpPr>
        <p:spPr>
          <a:xfrm>
            <a:off x="1486491" y="1907753"/>
            <a:ext cx="5350311" cy="369332"/>
          </a:xfrm>
          <a:prstGeom prst="rect">
            <a:avLst/>
          </a:prstGeom>
        </p:spPr>
        <p:txBody>
          <a:bodyPr wrap="square">
            <a:spAutoFit/>
          </a:bodyPr>
          <a:lstStyle/>
          <a:p>
            <a:pPr marL="338138" lvl="1" algn="ctr"/>
            <a:r>
              <a:rPr lang="en-US" dirty="0" smtClean="0"/>
              <a:t>GTG HRRR - LLT Example, 2hr forecast</a:t>
            </a:r>
          </a:p>
        </p:txBody>
      </p:sp>
      <p:sp>
        <p:nvSpPr>
          <p:cNvPr id="8"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8</a:t>
            </a:fld>
            <a:endParaRPr lang="en-US" sz="1200" dirty="0">
              <a:solidFill>
                <a:srgbClr val="898989"/>
              </a:solidFill>
              <a:latin typeface="Calibri" charset="0"/>
            </a:endParaRPr>
          </a:p>
        </p:txBody>
      </p:sp>
    </p:spTree>
    <p:custDataLst>
      <p:tags r:id="rId1"/>
    </p:custDataLst>
    <p:extLst>
      <p:ext uri="{BB962C8B-B14F-4D97-AF65-F5344CB8AC3E}">
        <p14:creationId xmlns:p14="http://schemas.microsoft.com/office/powerpoint/2010/main" val="2381489649"/>
      </p:ext>
    </p:extLst>
  </p:cSld>
  <p:clrMapOvr>
    <a:masterClrMapping/>
  </p:clrMapOvr>
  <mc:AlternateContent xmlns:mc="http://schemas.openxmlformats.org/markup-compatibility/2006">
    <mc:Choice xmlns:p14="http://schemas.microsoft.com/office/powerpoint/2010/main" Requires="p14">
      <p:transition spd="slow" p14:dur="2000" advTm="376"/>
    </mc:Choice>
    <mc:Fallback>
      <p:transition xmlns:p14="http://schemas.microsoft.com/office/powerpoint/2010/main" spd="slow" advTm="376"/>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40767" y="393659"/>
            <a:ext cx="9058372" cy="8371520"/>
          </a:xfrm>
          <a:prstGeom prst="rect">
            <a:avLst/>
          </a:prstGeom>
          <a:noFill/>
        </p:spPr>
        <p:txBody>
          <a:bodyPr wrap="square" rtlCol="0">
            <a:spAutoFit/>
          </a:bodyPr>
          <a:lstStyle/>
          <a:p>
            <a:pPr marL="0" lvl="2"/>
            <a:endParaRPr lang="en-US" sz="2400" dirty="0" smtClean="0"/>
          </a:p>
          <a:p>
            <a:pPr marL="342900" lvl="2" indent="-342900">
              <a:buFont typeface="Arial"/>
              <a:buChar char="•"/>
            </a:pPr>
            <a:r>
              <a:rPr lang="en-US" sz="2200" dirty="0" smtClean="0"/>
              <a:t>Higher HRRR grid resolution resolves convection </a:t>
            </a:r>
            <a:r>
              <a:rPr lang="en-US" sz="2200" dirty="0" smtClean="0"/>
              <a:t>better</a:t>
            </a:r>
            <a:endParaRPr lang="en-US" sz="2200" dirty="0" smtClean="0"/>
          </a:p>
          <a:p>
            <a:pPr marL="342900" lvl="2" indent="-342900">
              <a:buFont typeface="Arial"/>
              <a:buChar char="•"/>
            </a:pPr>
            <a:endParaRPr lang="en-US" sz="1400" dirty="0"/>
          </a:p>
          <a:p>
            <a:pPr marL="457200" lvl="3"/>
            <a:r>
              <a:rPr lang="en-US" sz="2400" dirty="0" smtClean="0"/>
              <a:t>  </a:t>
            </a:r>
            <a:endParaRPr lang="en-US" sz="2400" dirty="0"/>
          </a:p>
          <a:p>
            <a:pPr marL="342900" lvl="2" indent="-342900">
              <a:buFont typeface="Arial"/>
              <a:buChar char="•"/>
            </a:pPr>
            <a:endParaRPr lang="en-US" sz="2400" dirty="0"/>
          </a:p>
          <a:p>
            <a:pPr marL="342900" indent="-342900">
              <a:buFont typeface="Arial"/>
              <a:buChar char="•"/>
            </a:pPr>
            <a:endParaRPr lang="en-US" sz="2400" dirty="0" smtClean="0"/>
          </a:p>
          <a:p>
            <a:pPr marL="342900" indent="-342900">
              <a:buFont typeface="Arial"/>
              <a:buChar char="•"/>
            </a:pPr>
            <a:endParaRPr lang="en-US" sz="2400" dirty="0"/>
          </a:p>
          <a:p>
            <a:pPr marL="342900" indent="-342900">
              <a:buFont typeface="Arial"/>
              <a:buChar char="•"/>
            </a:pPr>
            <a:endParaRPr lang="en-US" sz="2400" dirty="0" smtClean="0"/>
          </a:p>
          <a:p>
            <a:pPr marL="342900" indent="-342900">
              <a:buFont typeface="Arial"/>
              <a:buChar char="•"/>
            </a:pPr>
            <a:endParaRPr lang="en-US" sz="2400" dirty="0"/>
          </a:p>
          <a:p>
            <a:endParaRPr lang="en-US" sz="2400" dirty="0"/>
          </a:p>
          <a:p>
            <a:endParaRPr lang="en-US" sz="2200" dirty="0" smtClean="0"/>
          </a:p>
          <a:p>
            <a:endParaRPr lang="en-US" sz="2000" dirty="0" smtClean="0"/>
          </a:p>
          <a:p>
            <a:pPr marL="342900" lvl="2" indent="-342900">
              <a:buFont typeface="Arial"/>
              <a:buChar char="•"/>
            </a:pPr>
            <a:endParaRPr lang="en-US" sz="1400" dirty="0" smtClean="0"/>
          </a:p>
          <a:p>
            <a:pPr marL="342900" lvl="2" indent="-342900">
              <a:buFont typeface="Arial"/>
              <a:buChar char="•"/>
            </a:pPr>
            <a:r>
              <a:rPr lang="en-US" sz="2200" dirty="0" smtClean="0"/>
              <a:t>Adding </a:t>
            </a:r>
            <a:r>
              <a:rPr lang="en-US" sz="2200" dirty="0"/>
              <a:t>CIT parameterization:</a:t>
            </a:r>
          </a:p>
          <a:p>
            <a:pPr marL="800100" lvl="3" indent="-342900">
              <a:buFont typeface="Arial"/>
              <a:buChar char="•"/>
            </a:pPr>
            <a:r>
              <a:rPr lang="en-US" sz="2200" dirty="0"/>
              <a:t>Identified CIT diagnostics</a:t>
            </a:r>
          </a:p>
          <a:p>
            <a:pPr marL="800100" lvl="3" indent="-342900">
              <a:buFont typeface="Arial"/>
              <a:buChar char="•"/>
            </a:pPr>
            <a:r>
              <a:rPr lang="en-US" sz="2200" dirty="0"/>
              <a:t>Calibrate diagnostics based on NTDA EDR and in-situ EDR, combined them to ensemble weighted mean in-cloud CIT field</a:t>
            </a:r>
          </a:p>
          <a:p>
            <a:pPr marL="800100" lvl="3" indent="-342900">
              <a:buFont typeface="Arial"/>
              <a:buChar char="•"/>
            </a:pPr>
            <a:r>
              <a:rPr lang="en-US" sz="2200" dirty="0"/>
              <a:t>GTG output contains MAX EDR of MWT,</a:t>
            </a:r>
            <a:r>
              <a:rPr lang="en-US" sz="2200" dirty="0" smtClean="0"/>
              <a:t>CAT,LLT </a:t>
            </a:r>
            <a:r>
              <a:rPr lang="en-US" sz="2200" dirty="0"/>
              <a:t>&amp; CIT</a:t>
            </a:r>
          </a:p>
          <a:p>
            <a:endParaRPr lang="en-US" sz="2400" dirty="0" smtClean="0"/>
          </a:p>
          <a:p>
            <a:endParaRPr lang="en-US" sz="2400" dirty="0"/>
          </a:p>
          <a:p>
            <a:endParaRPr lang="en-US" sz="2400" dirty="0" smtClean="0"/>
          </a:p>
          <a:p>
            <a:pPr marL="457200" indent="-457200">
              <a:buFontTx/>
              <a:buChar char="-"/>
            </a:pPr>
            <a:endParaRPr lang="en-US" sz="2400" dirty="0"/>
          </a:p>
          <a:p>
            <a:endParaRPr lang="en-US" dirty="0"/>
          </a:p>
          <a:p>
            <a:endParaRPr lang="en-US" dirty="0"/>
          </a:p>
        </p:txBody>
      </p:sp>
      <p:grpSp>
        <p:nvGrpSpPr>
          <p:cNvPr id="14" name="Group 13"/>
          <p:cNvGrpSpPr/>
          <p:nvPr/>
        </p:nvGrpSpPr>
        <p:grpSpPr>
          <a:xfrm>
            <a:off x="3427456" y="1348387"/>
            <a:ext cx="5895980" cy="4273166"/>
            <a:chOff x="3427456" y="1348387"/>
            <a:chExt cx="5895980" cy="4273166"/>
          </a:xfrm>
        </p:grpSpPr>
        <p:pic>
          <p:nvPicPr>
            <p:cNvPr id="11" name="Picture 10" descr="REFC_P0_L200_GLC020180422_i18_f002_R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444" y="1348387"/>
              <a:ext cx="3301992" cy="4273166"/>
            </a:xfrm>
            <a:prstGeom prst="rect">
              <a:avLst/>
            </a:prstGeom>
          </p:spPr>
        </p:pic>
        <p:pic>
          <p:nvPicPr>
            <p:cNvPr id="12" name="Picture 11" descr="REFC_P0_L200_GLC020180422_i18_f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7456" y="1509874"/>
              <a:ext cx="3319732" cy="3016001"/>
            </a:xfrm>
            <a:prstGeom prst="rect">
              <a:avLst/>
            </a:prstGeom>
          </p:spPr>
        </p:pic>
        <p:pic>
          <p:nvPicPr>
            <p:cNvPr id="22" name="Picture 21" descr="colorbar_NSSL_DZ.ps.png"/>
            <p:cNvPicPr>
              <a:picLocks noChangeAspect="1"/>
            </p:cNvPicPr>
            <p:nvPr/>
          </p:nvPicPr>
          <p:blipFill rotWithShape="1">
            <a:blip r:embed="rId5">
              <a:extLst>
                <a:ext uri="{28A0092B-C50C-407E-A947-70E740481C1C}">
                  <a14:useLocalDpi xmlns:a14="http://schemas.microsoft.com/office/drawing/2010/main" val="0"/>
                </a:ext>
              </a:extLst>
            </a:blip>
            <a:srcRect l="24355" t="89467" r="9289"/>
            <a:stretch/>
          </p:blipFill>
          <p:spPr>
            <a:xfrm>
              <a:off x="3876132" y="4184609"/>
              <a:ext cx="2169476" cy="312864"/>
            </a:xfrm>
            <a:prstGeom prst="rect">
              <a:avLst/>
            </a:prstGeom>
          </p:spPr>
        </p:pic>
        <p:pic>
          <p:nvPicPr>
            <p:cNvPr id="24" name="Picture 23" descr="colorbar_NSSL_DZ.ps.png"/>
            <p:cNvPicPr>
              <a:picLocks noChangeAspect="1"/>
            </p:cNvPicPr>
            <p:nvPr/>
          </p:nvPicPr>
          <p:blipFill rotWithShape="1">
            <a:blip r:embed="rId5">
              <a:extLst>
                <a:ext uri="{28A0092B-C50C-407E-A947-70E740481C1C}">
                  <a14:useLocalDpi xmlns:a14="http://schemas.microsoft.com/office/drawing/2010/main" val="0"/>
                </a:ext>
              </a:extLst>
            </a:blip>
            <a:srcRect l="24355" t="89467" r="9289"/>
            <a:stretch/>
          </p:blipFill>
          <p:spPr>
            <a:xfrm>
              <a:off x="6450197" y="4177770"/>
              <a:ext cx="2169476" cy="312864"/>
            </a:xfrm>
            <a:prstGeom prst="rect">
              <a:avLst/>
            </a:prstGeom>
          </p:spPr>
        </p:pic>
      </p:grpSp>
      <p:pic>
        <p:nvPicPr>
          <p:cNvPr id="2" name="Picture 1" descr="NSSL_DZ_22Apr_20Z.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767" y="1496067"/>
            <a:ext cx="3367441" cy="3059344"/>
          </a:xfrm>
          <a:prstGeom prst="rect">
            <a:avLst/>
          </a:prstGeom>
        </p:spPr>
      </p:pic>
      <p:sp>
        <p:nvSpPr>
          <p:cNvPr id="16" name="Rectangle 2"/>
          <p:cNvSpPr>
            <a:spLocks noGrp="1" noChangeArrowheads="1"/>
          </p:cNvSpPr>
          <p:nvPr>
            <p:ph type="title" idx="4294967295"/>
          </p:nvPr>
        </p:nvSpPr>
        <p:spPr>
          <a:xfrm>
            <a:off x="0" y="-67019"/>
            <a:ext cx="9144000" cy="914400"/>
          </a:xfrm>
        </p:spPr>
        <p:txBody>
          <a:bodyPr>
            <a:noAutofit/>
          </a:bodyPr>
          <a:lstStyle/>
          <a:p>
            <a:pPr eaLnBrk="1" hangingPunct="1"/>
            <a:r>
              <a:rPr lang="en-US" altLang="en-US" sz="3600" b="1" dirty="0"/>
              <a:t/>
            </a:r>
            <a:br>
              <a:rPr lang="en-US" altLang="en-US" sz="3600" b="1" dirty="0"/>
            </a:br>
            <a:r>
              <a:rPr lang="en-US" altLang="en-US" sz="3600" dirty="0" smtClean="0"/>
              <a:t>Graphical Turbulence Guidance Enhancements</a:t>
            </a:r>
            <a:br>
              <a:rPr lang="en-US" altLang="en-US" sz="3600" dirty="0" smtClean="0"/>
            </a:br>
            <a:endParaRPr lang="en-US" altLang="en-US" sz="3600" dirty="0"/>
          </a:p>
        </p:txBody>
      </p:sp>
      <p:grpSp>
        <p:nvGrpSpPr>
          <p:cNvPr id="15" name="Group 14"/>
          <p:cNvGrpSpPr/>
          <p:nvPr/>
        </p:nvGrpSpPr>
        <p:grpSpPr>
          <a:xfrm>
            <a:off x="3410721" y="1496067"/>
            <a:ext cx="5942247" cy="3059344"/>
            <a:chOff x="3410721" y="1496067"/>
            <a:chExt cx="5942247" cy="3059344"/>
          </a:xfrm>
        </p:grpSpPr>
        <p:pic>
          <p:nvPicPr>
            <p:cNvPr id="7" name="Picture 6" descr="GTGMAX2_max_3colors_HRR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0721" y="1496067"/>
              <a:ext cx="3351233" cy="3044619"/>
            </a:xfrm>
            <a:prstGeom prst="rect">
              <a:avLst/>
            </a:prstGeom>
          </p:spPr>
        </p:pic>
        <p:pic>
          <p:nvPicPr>
            <p:cNvPr id="8" name="Picture 7" descr="GTGMAX2_max_3colors_RAP.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1736" y="1496067"/>
              <a:ext cx="3351232" cy="3044619"/>
            </a:xfrm>
            <a:prstGeom prst="rect">
              <a:avLst/>
            </a:prstGeom>
          </p:spPr>
        </p:pic>
        <p:pic>
          <p:nvPicPr>
            <p:cNvPr id="17" name="Picture 16" descr="GTG_colobar_3colors_final.png"/>
            <p:cNvPicPr>
              <a:picLocks noChangeAspect="1"/>
            </p:cNvPicPr>
            <p:nvPr/>
          </p:nvPicPr>
          <p:blipFill rotWithShape="1">
            <a:blip r:embed="rId9">
              <a:extLst>
                <a:ext uri="{28A0092B-C50C-407E-A947-70E740481C1C}">
                  <a14:useLocalDpi xmlns:a14="http://schemas.microsoft.com/office/drawing/2010/main" val="0"/>
                </a:ext>
              </a:extLst>
            </a:blip>
            <a:srcRect l="11342" t="90196" r="49468"/>
            <a:stretch/>
          </p:blipFill>
          <p:spPr>
            <a:xfrm>
              <a:off x="3615192" y="4094525"/>
              <a:ext cx="2027907" cy="460886"/>
            </a:xfrm>
            <a:prstGeom prst="rect">
              <a:avLst/>
            </a:prstGeom>
          </p:spPr>
        </p:pic>
        <p:pic>
          <p:nvPicPr>
            <p:cNvPr id="19" name="Picture 18" descr="GTG_colobar_3colors_final.png"/>
            <p:cNvPicPr>
              <a:picLocks noChangeAspect="1"/>
            </p:cNvPicPr>
            <p:nvPr/>
          </p:nvPicPr>
          <p:blipFill rotWithShape="1">
            <a:blip r:embed="rId9">
              <a:extLst>
                <a:ext uri="{28A0092B-C50C-407E-A947-70E740481C1C}">
                  <a14:useLocalDpi xmlns:a14="http://schemas.microsoft.com/office/drawing/2010/main" val="0"/>
                </a:ext>
              </a:extLst>
            </a:blip>
            <a:srcRect l="11342" t="90196" r="49468"/>
            <a:stretch/>
          </p:blipFill>
          <p:spPr>
            <a:xfrm>
              <a:off x="6207069" y="4077130"/>
              <a:ext cx="2027907" cy="460886"/>
            </a:xfrm>
            <a:prstGeom prst="rect">
              <a:avLst/>
            </a:prstGeom>
          </p:spPr>
        </p:pic>
      </p:grpSp>
      <p:sp>
        <p:nvSpPr>
          <p:cNvPr id="20" name="Rectangle 19"/>
          <p:cNvSpPr/>
          <p:nvPr/>
        </p:nvSpPr>
        <p:spPr>
          <a:xfrm>
            <a:off x="2927200" y="1527225"/>
            <a:ext cx="3997542" cy="369332"/>
          </a:xfrm>
          <a:prstGeom prst="rect">
            <a:avLst/>
          </a:prstGeom>
        </p:spPr>
        <p:txBody>
          <a:bodyPr wrap="square">
            <a:spAutoFit/>
          </a:bodyPr>
          <a:lstStyle/>
          <a:p>
            <a:pPr marL="338138" lvl="1" algn="ctr"/>
            <a:r>
              <a:rPr lang="en-US" dirty="0" smtClean="0"/>
              <a:t>GTG HRRR – 2hr forecast</a:t>
            </a:r>
          </a:p>
        </p:txBody>
      </p:sp>
      <p:sp>
        <p:nvSpPr>
          <p:cNvPr id="21" name="Rectangle 20"/>
          <p:cNvSpPr/>
          <p:nvPr/>
        </p:nvSpPr>
        <p:spPr>
          <a:xfrm>
            <a:off x="5501597" y="1511008"/>
            <a:ext cx="3997542" cy="369332"/>
          </a:xfrm>
          <a:prstGeom prst="rect">
            <a:avLst/>
          </a:prstGeom>
        </p:spPr>
        <p:txBody>
          <a:bodyPr wrap="square">
            <a:spAutoFit/>
          </a:bodyPr>
          <a:lstStyle/>
          <a:p>
            <a:pPr marL="338138" lvl="1" algn="ctr"/>
            <a:r>
              <a:rPr lang="en-US" dirty="0" smtClean="0"/>
              <a:t>GTG RAP – 2hr forecast</a:t>
            </a:r>
          </a:p>
        </p:txBody>
      </p:sp>
      <p:sp>
        <p:nvSpPr>
          <p:cNvPr id="23" name="Rectangle 22"/>
          <p:cNvSpPr/>
          <p:nvPr/>
        </p:nvSpPr>
        <p:spPr>
          <a:xfrm>
            <a:off x="4342881" y="1236696"/>
            <a:ext cx="3997542" cy="369332"/>
          </a:xfrm>
          <a:prstGeom prst="rect">
            <a:avLst/>
          </a:prstGeom>
        </p:spPr>
        <p:txBody>
          <a:bodyPr wrap="square">
            <a:spAutoFit/>
          </a:bodyPr>
          <a:lstStyle/>
          <a:p>
            <a:pPr marL="338138" lvl="1" algn="ctr"/>
            <a:r>
              <a:rPr lang="en-US" dirty="0" smtClean="0"/>
              <a:t>23 April 2018 at </a:t>
            </a:r>
            <a:r>
              <a:rPr lang="en-US" dirty="0" smtClean="0"/>
              <a:t>20 </a:t>
            </a:r>
            <a:r>
              <a:rPr lang="en-US" dirty="0" smtClean="0"/>
              <a:t>UTC, FL 330</a:t>
            </a:r>
          </a:p>
        </p:txBody>
      </p:sp>
      <p:sp>
        <p:nvSpPr>
          <p:cNvPr id="25" name="Rectangle 24"/>
          <p:cNvSpPr/>
          <p:nvPr/>
        </p:nvSpPr>
        <p:spPr>
          <a:xfrm>
            <a:off x="-121410" y="1236696"/>
            <a:ext cx="3997542" cy="369332"/>
          </a:xfrm>
          <a:prstGeom prst="rect">
            <a:avLst/>
          </a:prstGeom>
        </p:spPr>
        <p:txBody>
          <a:bodyPr wrap="square">
            <a:spAutoFit/>
          </a:bodyPr>
          <a:lstStyle/>
          <a:p>
            <a:pPr marL="338138" lvl="1" algn="ctr"/>
            <a:r>
              <a:rPr lang="en-US" dirty="0" smtClean="0"/>
              <a:t>NSSL Radar Reflectivity </a:t>
            </a:r>
            <a:r>
              <a:rPr lang="en-US" dirty="0" smtClean="0"/>
              <a:t>Mosaic</a:t>
            </a:r>
            <a:endParaRPr lang="en-US" dirty="0" smtClean="0"/>
          </a:p>
        </p:txBody>
      </p:sp>
      <p:pic>
        <p:nvPicPr>
          <p:cNvPr id="13" name="Picture 12" descr="colorbar_NSSL_DZ.ps.png"/>
          <p:cNvPicPr>
            <a:picLocks noChangeAspect="1"/>
          </p:cNvPicPr>
          <p:nvPr/>
        </p:nvPicPr>
        <p:blipFill rotWithShape="1">
          <a:blip r:embed="rId5">
            <a:extLst>
              <a:ext uri="{28A0092B-C50C-407E-A947-70E740481C1C}">
                <a14:useLocalDpi xmlns:a14="http://schemas.microsoft.com/office/drawing/2010/main" val="0"/>
              </a:ext>
            </a:extLst>
          </a:blip>
          <a:srcRect l="24355" t="89467" r="9289"/>
          <a:stretch/>
        </p:blipFill>
        <p:spPr>
          <a:xfrm>
            <a:off x="941554" y="4169841"/>
            <a:ext cx="2169476" cy="312864"/>
          </a:xfrm>
          <a:prstGeom prst="rect">
            <a:avLst/>
          </a:prstGeom>
        </p:spPr>
      </p:pic>
      <p:sp>
        <p:nvSpPr>
          <p:cNvPr id="26" name="Slide Number Placeholder 6"/>
          <p:cNvSpPr>
            <a:spLocks noGrp="1"/>
          </p:cNvSpPr>
          <p:nvPr>
            <p:ph type="sldNum" sz="quarter" idx="12"/>
          </p:nvPr>
        </p:nvSpPr>
        <p:spPr bwMode="auto">
          <a:xfrm>
            <a:off x="6977063"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1CF3B-64D2-5F48-AFEB-6E7869C27DF9}" type="slidenum">
              <a:rPr lang="en-US" sz="1200">
                <a:solidFill>
                  <a:srgbClr val="898989"/>
                </a:solidFill>
                <a:latin typeface="Calibri" charset="0"/>
              </a:rPr>
              <a:pPr eaLnBrk="1" hangingPunct="1"/>
              <a:t>9</a:t>
            </a:fld>
            <a:endParaRPr lang="en-US" sz="1200" dirty="0">
              <a:solidFill>
                <a:srgbClr val="898989"/>
              </a:solidFill>
              <a:latin typeface="Calibri" charset="0"/>
            </a:endParaRPr>
          </a:p>
        </p:txBody>
      </p:sp>
    </p:spTree>
    <p:custDataLst>
      <p:tags r:id="rId1"/>
    </p:custDataLst>
    <p:extLst>
      <p:ext uri="{BB962C8B-B14F-4D97-AF65-F5344CB8AC3E}">
        <p14:creationId xmlns:p14="http://schemas.microsoft.com/office/powerpoint/2010/main" val="1817259683"/>
      </p:ext>
    </p:extLst>
  </p:cSld>
  <p:clrMapOvr>
    <a:masterClrMapping/>
  </p:clrMapOvr>
  <mc:AlternateContent xmlns:mc="http://schemas.openxmlformats.org/markup-compatibility/2006">
    <mc:Choice xmlns:p14="http://schemas.microsoft.com/office/powerpoint/2010/main" Requires="p14">
      <p:transition spd="slow" p14:dur="2000" advTm="623"/>
    </mc:Choice>
    <mc:Fallback>
      <p:transition xmlns:p14="http://schemas.microsoft.com/office/powerpoint/2010/main" spd="slow" advTm="6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8|39.7"/>
</p:tagLst>
</file>

<file path=ppt/tags/tag2.xml><?xml version="1.0" encoding="utf-8"?>
<p:tagLst xmlns:a="http://schemas.openxmlformats.org/drawingml/2006/main" xmlns:r="http://schemas.openxmlformats.org/officeDocument/2006/relationships" xmlns:p="http://schemas.openxmlformats.org/presentationml/2006/main">
  <p:tag name="TIMING" val="|0.4|0.4"/>
</p:tagLst>
</file>

<file path=ppt/tags/tag3.xml><?xml version="1.0" encoding="utf-8"?>
<p:tagLst xmlns:a="http://schemas.openxmlformats.org/drawingml/2006/main" xmlns:r="http://schemas.openxmlformats.org/officeDocument/2006/relationships" xmlns:p="http://schemas.openxmlformats.org/presentationml/2006/main">
  <p:tag name="TIMING" val="|20.1"/>
</p:tagLst>
</file>

<file path=ppt/tags/tag4.xml><?xml version="1.0" encoding="utf-8"?>
<p:tagLst xmlns:a="http://schemas.openxmlformats.org/drawingml/2006/main" xmlns:r="http://schemas.openxmlformats.org/officeDocument/2006/relationships" xmlns:p="http://schemas.openxmlformats.org/presentationml/2006/main">
  <p:tag name="TIMING" val="|21.8|39.7"/>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83.6"/>
</p:tagLst>
</file>

<file path=ppt/tags/tag7.xml><?xml version="1.0" encoding="utf-8"?>
<p:tagLst xmlns:a="http://schemas.openxmlformats.org/drawingml/2006/main" xmlns:r="http://schemas.openxmlformats.org/officeDocument/2006/relationships" xmlns:p="http://schemas.openxmlformats.org/presentationml/2006/main">
  <p:tag name="TIMING" val="|82.6"/>
</p:tagLst>
</file>

<file path=ppt/tags/tag8.xml><?xml version="1.0" encoding="utf-8"?>
<p:tagLst xmlns:a="http://schemas.openxmlformats.org/drawingml/2006/main" xmlns:r="http://schemas.openxmlformats.org/officeDocument/2006/relationships" xmlns:p="http://schemas.openxmlformats.org/presentationml/2006/main">
  <p:tag name="TIMING" val="|50.7"/>
</p:tagLst>
</file>

<file path=ppt/tags/tag9.xml><?xml version="1.0" encoding="utf-8"?>
<p:tagLst xmlns:a="http://schemas.openxmlformats.org/drawingml/2006/main" xmlns:r="http://schemas.openxmlformats.org/officeDocument/2006/relationships" xmlns:p="http://schemas.openxmlformats.org/presentationml/2006/main">
  <p:tag name="TIMING" val="|7.6|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29721</TotalTime>
  <Words>871</Words>
  <Application>Microsoft Macintosh PowerPoint</Application>
  <PresentationFormat>On-screen Show (4:3)</PresentationFormat>
  <Paragraphs>198</Paragraphs>
  <Slides>16</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Document</vt:lpstr>
      <vt:lpstr>PowerPoint Presentation</vt:lpstr>
      <vt:lpstr>PowerPoint Presentation</vt:lpstr>
      <vt:lpstr>Turbulence Scales and Model Forecasts</vt:lpstr>
      <vt:lpstr> Graphical Turbulence Guidance </vt:lpstr>
      <vt:lpstr> Graphical Turbulence Guidance Enhancements   </vt:lpstr>
      <vt:lpstr> Graphical Turbulence Guidance Enhancements   </vt:lpstr>
      <vt:lpstr> Graphical Turbulence Guidance Enhancements   </vt:lpstr>
      <vt:lpstr> Graphical Turbulence Guidance Enhancements </vt:lpstr>
      <vt:lpstr> Graphical Turbulence Guidance Enhancements </vt:lpstr>
      <vt:lpstr>PowerPoint Presentation</vt:lpstr>
      <vt:lpstr>In-Cloud EDR Distribution</vt:lpstr>
      <vt:lpstr>Case Study of in cloud CIT Forecast 23 April 2018, 1 UTC</vt:lpstr>
      <vt:lpstr>Case Study of in cloud CIT Forecast 23 April 2018, 1 UTC</vt:lpstr>
      <vt:lpstr>PowerPoint Presentation</vt:lpstr>
      <vt:lpstr>GTG and GTGN Deployment Schedule</vt:lpstr>
      <vt:lpstr>Thank you!   Questions?  </vt:lpstr>
    </vt:vector>
  </TitlesOfParts>
  <Company>UCAR/NCAR/RAL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Matthias  Steiner</dc:creator>
  <cp:lastModifiedBy>Wiebke Deierling</cp:lastModifiedBy>
  <cp:revision>2140</cp:revision>
  <cp:lastPrinted>2016-02-11T21:36:05Z</cp:lastPrinted>
  <dcterms:created xsi:type="dcterms:W3CDTF">2014-02-03T17:43:45Z</dcterms:created>
  <dcterms:modified xsi:type="dcterms:W3CDTF">2018-09-04T03:29:13Z</dcterms:modified>
</cp:coreProperties>
</file>