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7" r:id="rId6"/>
    <p:sldMasterId id="2147483679" r:id="rId7"/>
  </p:sldMasterIdLst>
  <p:notesMasterIdLst>
    <p:notesMasterId r:id="rId29"/>
  </p:notesMasterIdLst>
  <p:handoutMasterIdLst>
    <p:handoutMasterId r:id="rId30"/>
  </p:handoutMasterIdLst>
  <p:sldIdLst>
    <p:sldId id="347" r:id="rId8"/>
    <p:sldId id="327" r:id="rId9"/>
    <p:sldId id="317" r:id="rId10"/>
    <p:sldId id="319" r:id="rId11"/>
    <p:sldId id="322" r:id="rId12"/>
    <p:sldId id="323" r:id="rId13"/>
    <p:sldId id="326" r:id="rId14"/>
    <p:sldId id="329" r:id="rId15"/>
    <p:sldId id="331" r:id="rId16"/>
    <p:sldId id="338" r:id="rId17"/>
    <p:sldId id="340" r:id="rId18"/>
    <p:sldId id="339" r:id="rId19"/>
    <p:sldId id="350" r:id="rId20"/>
    <p:sldId id="349" r:id="rId21"/>
    <p:sldId id="344" r:id="rId22"/>
    <p:sldId id="345" r:id="rId23"/>
    <p:sldId id="346" r:id="rId24"/>
    <p:sldId id="337" r:id="rId25"/>
    <p:sldId id="351" r:id="rId26"/>
    <p:sldId id="342" r:id="rId27"/>
    <p:sldId id="343" r:id="rId2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472" autoAdjust="0"/>
  </p:normalViewPr>
  <p:slideViewPr>
    <p:cSldViewPr>
      <p:cViewPr>
        <p:scale>
          <a:sx n="125" d="100"/>
          <a:sy n="125" d="100"/>
        </p:scale>
        <p:origin x="-123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4AE8B-A150-4820-BC27-EE42D733F4B8}" type="datetimeFigureOut">
              <a:rPr lang="en-GB" smtClean="0"/>
              <a:t>03/09/2018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05C2D-D39A-48CE-B0EB-51A11E4633C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9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03.09.2018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Bombardier CL604 was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enroute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at FL340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from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Malé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(Maldives)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towards an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intermediate stop in the United Arab Emirates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A388 from Dubai to Sidney at FL 350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95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Bild 1: GTG EDR prediction of MWT; small colored dots: HALO in situ measurements of EDR</a:t>
            </a:r>
          </a:p>
          <a:p>
            <a:r>
              <a:rPr lang="de-DE" smtClean="0"/>
              <a:t>Bild 2: EULAG simulation</a:t>
            </a:r>
            <a:r>
              <a:rPr lang="de-DE" baseline="0" smtClean="0"/>
              <a:t> of turbulence event with simplified topography, shows vertical wind, including small scale fluctuations cause by interaction of two mountain waves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1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2 </a:t>
            </a:r>
            <a:r>
              <a:rPr lang="de-DE" dirty="0" err="1" smtClean="0"/>
              <a:t>passengers</a:t>
            </a:r>
            <a:r>
              <a:rPr lang="de-DE" dirty="0" smtClean="0"/>
              <a:t> </a:t>
            </a:r>
            <a:r>
              <a:rPr lang="de-DE" dirty="0" err="1" smtClean="0"/>
              <a:t>heavily</a:t>
            </a:r>
            <a:r>
              <a:rPr lang="de-DE" dirty="0" smtClean="0"/>
              <a:t> </a:t>
            </a:r>
            <a:r>
              <a:rPr lang="de-DE" dirty="0" err="1" smtClean="0"/>
              <a:t>injured</a:t>
            </a:r>
            <a:endParaRPr lang="de-DE" dirty="0" smtClean="0"/>
          </a:p>
          <a:p>
            <a:r>
              <a:rPr lang="de-DE" dirty="0" smtClean="0"/>
              <a:t>2 </a:t>
            </a:r>
            <a:r>
              <a:rPr lang="de-DE" dirty="0" err="1" smtClean="0"/>
              <a:t>passengers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flight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attendent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slightly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injured</a:t>
            </a:r>
            <a:endParaRPr lang="de-DE" baseline="0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50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relative humidity below 20%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temperature at FL 350 was about -44°C and, hence, definitely above the “liquid threshold” temperature of -50.6°C for contrail formation at this pressure level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extended Schmidt-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Appleman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criterion for kerosene (1.23 kg kg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-1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water vapor emission index, 43.2 MJ kg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-1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combustion heat), for an estimated overall propulsion efficiency 0.35±0.05, and for humidity of 20% over ice.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982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subtropical</a:t>
            </a:r>
            <a:r>
              <a:rPr lang="de-DE" dirty="0" smtClean="0"/>
              <a:t> </a:t>
            </a:r>
            <a:r>
              <a:rPr lang="de-DE" dirty="0" err="1" smtClean="0"/>
              <a:t>jets</a:t>
            </a:r>
            <a:endParaRPr lang="de-DE" dirty="0" smtClean="0"/>
          </a:p>
          <a:p>
            <a:r>
              <a:rPr lang="de-DE" dirty="0" smtClean="0"/>
              <a:t> 0.005 /s &lt; N &lt; 0.0075 /s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31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55675"/>
            <a:r>
              <a:rPr lang="de-DE" altLang="de-DE" smtClean="0"/>
              <a:t>Pure safety net function, keine Neukategorisierung etwa nur durch System </a:t>
            </a:r>
          </a:p>
          <a:p>
            <a:pPr defTabSz="955675"/>
            <a:endParaRPr lang="de-DE" altLang="de-DE" smtClean="0"/>
          </a:p>
          <a:p>
            <a:pPr defTabSz="955675"/>
            <a:r>
              <a:rPr lang="de-DE" altLang="de-DE" smtClean="0"/>
              <a:t>auch Identifikation gegenwärtiger Einflüge: Pilotenwunsch zum Systembewusstsein (Ausschluss von System- und Sensorfehlfunktionen)</a:t>
            </a:r>
          </a:p>
          <a:p>
            <a:pPr defTabSz="955675"/>
            <a:endParaRPr lang="de-DE" altLang="de-DE" smtClean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CD3160-0F65-45F1-93BB-2A62FD27EC1E}" type="slidenum">
              <a:rPr lang="de-DE" altLang="de-DE" smtClean="0">
                <a:solidFill>
                  <a:prstClr val="black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 smtClean="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oben </a:t>
            </a:r>
            <a:r>
              <a:rPr lang="de-DE" dirty="0" err="1" smtClean="0"/>
              <a:t>clicken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196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3990" indent="-2861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4600" indent="-22892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2440" indent="-22892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60280" indent="-22892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8120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596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3380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91641" indent="-2289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78D3A48-E87B-4CEB-9C5F-419E2771AF31}" type="slidenum">
              <a:rPr lang="en-GB" altLang="en-US">
                <a:solidFill>
                  <a:srgbClr val="000000"/>
                </a:solidFill>
              </a:rPr>
              <a:pPr/>
              <a:t>13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887" y="4715153"/>
            <a:ext cx="4983903" cy="4466987"/>
          </a:xfrm>
          <a:noFill/>
        </p:spPr>
        <p:txBody>
          <a:bodyPr/>
          <a:lstStyle/>
          <a:p>
            <a:pPr eaLnBrk="1" hangingPunct="1"/>
            <a:endParaRPr lang="en-GB" alt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86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3990" indent="-286150" defTabSz="91886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4600" indent="-228920" defTabSz="91886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2440" indent="-228920" defTabSz="91886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60280" indent="-228920" defTabSz="91886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8120" indent="-228920" algn="ctr" defTabSz="91886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5961" indent="-228920" algn="ctr" defTabSz="91886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33801" indent="-228920" algn="ctr" defTabSz="91886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91641" indent="-228920" algn="ctr" defTabSz="91886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EA77A51-70A5-42B9-9E27-4E98E37845D1}" type="slidenum">
              <a:rPr lang="en-GB" altLang="en-US" sz="1200">
                <a:solidFill>
                  <a:prstClr val="black"/>
                </a:solidFill>
                <a:latin typeface="Times" pitchFamily="18" charset="0"/>
              </a:rPr>
              <a:pPr/>
              <a:t>14</a:t>
            </a:fld>
            <a:endParaRPr lang="en-GB" altLang="en-US" sz="1200">
              <a:solidFill>
                <a:prstClr val="black"/>
              </a:solidFill>
              <a:latin typeface="Times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993" y="4715471"/>
            <a:ext cx="4983689" cy="4466034"/>
          </a:xfrm>
          <a:noFill/>
        </p:spPr>
        <p:txBody>
          <a:bodyPr/>
          <a:lstStyle/>
          <a:p>
            <a:endParaRPr lang="en-GB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Case </a:t>
            </a:r>
            <a:r>
              <a:rPr lang="de-DE" dirty="0" err="1" smtClean="0"/>
              <a:t>study</a:t>
            </a:r>
            <a:r>
              <a:rPr lang="de-DE" dirty="0" smtClean="0"/>
              <a:t> on HALO</a:t>
            </a:r>
            <a:r>
              <a:rPr lang="de-DE" baseline="0" dirty="0" smtClean="0"/>
              <a:t> stall </a:t>
            </a:r>
            <a:r>
              <a:rPr lang="de-DE" baseline="0" dirty="0" err="1" smtClean="0"/>
              <a:t>event</a:t>
            </a:r>
            <a:r>
              <a:rPr lang="de-DE" baseline="0" dirty="0" smtClean="0"/>
              <a:t>:</a:t>
            </a:r>
          </a:p>
          <a:p>
            <a:r>
              <a:rPr lang="de-DE" baseline="0" dirty="0" smtClean="0"/>
              <a:t>   - Plot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in situ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back box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including</a:t>
            </a:r>
            <a:r>
              <a:rPr lang="de-DE" baseline="0" dirty="0" smtClean="0"/>
              <a:t> stick </a:t>
            </a:r>
            <a:r>
              <a:rPr lang="de-DE" baseline="0" dirty="0" err="1" smtClean="0"/>
              <a:t>shacker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indicating</a:t>
            </a:r>
            <a:r>
              <a:rPr lang="de-DE" baseline="0" dirty="0" smtClean="0"/>
              <a:t> stall </a:t>
            </a:r>
            <a:r>
              <a:rPr lang="de-DE" baseline="0" dirty="0" err="1" smtClean="0"/>
              <a:t>warning</a:t>
            </a:r>
            <a:endParaRPr lang="de-DE" baseline="0" dirty="0" smtClean="0"/>
          </a:p>
          <a:p>
            <a:r>
              <a:rPr lang="de-DE" baseline="0" dirty="0" smtClean="0"/>
              <a:t>   - stall </a:t>
            </a:r>
            <a:r>
              <a:rPr lang="de-DE" baseline="0" dirty="0" err="1" smtClean="0"/>
              <a:t>warning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precedented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strong </a:t>
            </a:r>
            <a:r>
              <a:rPr lang="de-DE" baseline="0" dirty="0" err="1" smtClean="0"/>
              <a:t>gradients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temperature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track</a:t>
            </a:r>
            <a:r>
              <a:rPr lang="de-DE" baseline="0" dirty="0" smtClean="0"/>
              <a:t> wind, </a:t>
            </a:r>
            <a:r>
              <a:rPr lang="de-DE" baseline="0" dirty="0" err="1" smtClean="0"/>
              <a:t>caused</a:t>
            </a:r>
            <a:r>
              <a:rPr lang="de-DE" baseline="0" dirty="0" smtClean="0"/>
              <a:t> stall </a:t>
            </a:r>
            <a:r>
              <a:rPr lang="de-DE" baseline="0" dirty="0" err="1" smtClean="0"/>
              <a:t>warning</a:t>
            </a:r>
            <a:endParaRPr lang="de-DE" baseline="0" dirty="0" smtClean="0"/>
          </a:p>
          <a:p>
            <a:r>
              <a:rPr lang="de-DE" baseline="0" dirty="0" smtClean="0"/>
              <a:t>   -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help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idealized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simulations</a:t>
            </a:r>
            <a:r>
              <a:rPr lang="de-DE" baseline="0" dirty="0" smtClean="0"/>
              <a:t> (EULAG),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fluctiations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attributed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propagating</a:t>
            </a:r>
            <a:r>
              <a:rPr lang="de-DE" baseline="0" dirty="0" smtClean="0"/>
              <a:t> MWs </a:t>
            </a:r>
          </a:p>
          <a:p>
            <a:r>
              <a:rPr lang="de-DE" baseline="0" dirty="0" smtClean="0"/>
              <a:t>   - </a:t>
            </a:r>
            <a:r>
              <a:rPr lang="de-DE" baseline="0" dirty="0" err="1" smtClean="0"/>
              <a:t>comparison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ECMWF </a:t>
            </a:r>
            <a:r>
              <a:rPr lang="de-DE" baseline="0" dirty="0" err="1" smtClean="0"/>
              <a:t>showed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amplitudes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forecasted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&gt; AIAA Aviation, Washington D.C.&gt; Stephan </a:t>
            </a:r>
            <a:r>
              <a:rPr lang="en-GB" dirty="0" err="1" smtClean="0"/>
              <a:t>Körner</a:t>
            </a:r>
            <a:r>
              <a:rPr lang="en-GB" dirty="0" smtClean="0"/>
              <a:t>, Frank Holzäpfel•  Multi-Model Ensemble Wake Vortex Prediction&gt; June 14</a:t>
            </a:r>
            <a:r>
              <a:rPr lang="en-GB" baseline="30000" dirty="0" smtClean="0"/>
              <a:t>th</a:t>
            </a:r>
            <a:r>
              <a:rPr lang="en-GB" dirty="0" smtClean="0"/>
              <a:t>, 2016 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877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3916" y="6376993"/>
            <a:ext cx="2888274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b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1400" b="1" baseline="30000" smtClean="0">
                <a:solidFill>
                  <a:srgbClr val="000000"/>
                </a:solidFill>
                <a:latin typeface="Frutiger 45 Light" pitchFamily="34" charset="0"/>
              </a:rPr>
              <a:t>Institutsbezeichnung: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6200000">
            <a:off x="-389791" y="5889017"/>
            <a:ext cx="1371600" cy="2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900" baseline="30000" smtClean="0">
                <a:solidFill>
                  <a:srgbClr val="000000"/>
                </a:solidFill>
                <a:latin typeface="Frutiger 45 Light" pitchFamily="34" charset="0"/>
              </a:rPr>
              <a:t>Quellenangabe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638443" y="6457955"/>
            <a:ext cx="35169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90000" rIns="90000" bIns="90000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B53E62B-C267-466B-B942-52BC96AC12C6}" type="slidenum">
              <a:rPr lang="en-GB" altLang="de-DE" sz="900" b="1" smtClean="0">
                <a:solidFill>
                  <a:srgbClr val="000000"/>
                </a:solidFill>
                <a:latin typeface="Frutiger 45 Light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 altLang="de-DE" sz="900" b="1" smtClean="0">
              <a:solidFill>
                <a:srgbClr val="000000"/>
              </a:solidFill>
              <a:latin typeface="Frutiger 45 Light" pitchFamily="34" charset="0"/>
            </a:endParaRPr>
          </a:p>
        </p:txBody>
      </p:sp>
      <p:pic>
        <p:nvPicPr>
          <p:cNvPr id="7" name="Picture 17" descr="Logo_dl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988"/>
            <a:ext cx="754674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0904" y="1752600"/>
            <a:ext cx="8169519" cy="444500"/>
          </a:xfrm>
        </p:spPr>
        <p:txBody>
          <a:bodyPr anchor="t"/>
          <a:lstStyle>
            <a:lvl1pPr algn="ctr">
              <a:defRPr/>
            </a:lvl1pPr>
          </a:lstStyle>
          <a:p>
            <a:pPr lvl="0"/>
            <a:r>
              <a:rPr lang="de-DE" altLang="de-DE" noProof="0" smtClean="0"/>
              <a:t>Titel (Frutiger Bold: 25 pt)</a:t>
            </a: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2370" y="3429003"/>
            <a:ext cx="8169520" cy="276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altLang="de-DE" noProof="0" smtClean="0"/>
              <a:t>Untertitel (Frutiger Bold: 18 pt)</a:t>
            </a:r>
          </a:p>
        </p:txBody>
      </p:sp>
    </p:spTree>
    <p:extLst>
      <p:ext uri="{BB962C8B-B14F-4D97-AF65-F5344CB8AC3E}">
        <p14:creationId xmlns:p14="http://schemas.microsoft.com/office/powerpoint/2010/main" val="304468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72" y="2316164"/>
            <a:ext cx="8414238" cy="167738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746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2"/>
            <a:ext cx="7772400" cy="134652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4099127"/>
            <a:ext cx="77724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2050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72" y="2316164"/>
            <a:ext cx="4136781" cy="237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528" y="2316164"/>
            <a:ext cx="4136780" cy="237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42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68801"/>
            <a:ext cx="8229600" cy="44884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36211"/>
            <a:ext cx="4040066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20959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2" y="1436211"/>
            <a:ext cx="4041531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2" y="2174875"/>
            <a:ext cx="4041531" cy="20959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75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5930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583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88578"/>
            <a:ext cx="3008435" cy="134652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5"/>
            <a:ext cx="5111262" cy="26930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435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5191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918501"/>
            <a:ext cx="5486400" cy="44884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8"/>
            <a:ext cx="54864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32996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625393" y="2316168"/>
            <a:ext cx="2166917" cy="32289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05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dirty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51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1205" y="1719268"/>
            <a:ext cx="1082348" cy="3825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01388" y="1719268"/>
            <a:ext cx="1859140" cy="3825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022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3917" y="6376997"/>
            <a:ext cx="2888274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1400" b="1" baseline="30000" smtClean="0">
                <a:solidFill>
                  <a:srgbClr val="000000"/>
                </a:solidFill>
                <a:latin typeface="Frutiger 45 Light" pitchFamily="34" charset="0"/>
              </a:rPr>
              <a:t>Institutsbezeichnung: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6200000">
            <a:off x="-389791" y="5889020"/>
            <a:ext cx="1371600" cy="2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900" baseline="30000" smtClean="0">
                <a:solidFill>
                  <a:srgbClr val="000000"/>
                </a:solidFill>
                <a:latin typeface="Frutiger 45 Light" pitchFamily="34" charset="0"/>
              </a:rPr>
              <a:t>Quellenangabe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638443" y="6457959"/>
            <a:ext cx="35169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90000" rIns="90000" bIns="900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803B22-3740-4FB9-9958-627626363A04}" type="slidenum">
              <a:rPr lang="en-GB" altLang="de-DE" sz="900" b="1" smtClean="0">
                <a:solidFill>
                  <a:srgbClr val="000000"/>
                </a:solidFill>
                <a:latin typeface="Frutiger 45 Light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GB" altLang="de-DE" sz="900" b="1" smtClean="0">
              <a:solidFill>
                <a:srgbClr val="000000"/>
              </a:solidFill>
              <a:latin typeface="Frutiger 45 Light" pitchFamily="34" charset="0"/>
            </a:endParaRPr>
          </a:p>
        </p:txBody>
      </p:sp>
      <p:pic>
        <p:nvPicPr>
          <p:cNvPr id="7" name="Picture 17" descr="Logo_dl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3988"/>
            <a:ext cx="754674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0906" y="1752600"/>
            <a:ext cx="8169520" cy="444500"/>
          </a:xfrm>
        </p:spPr>
        <p:txBody>
          <a:bodyPr anchor="t"/>
          <a:lstStyle>
            <a:lvl1pPr algn="ctr">
              <a:defRPr/>
            </a:lvl1pPr>
          </a:lstStyle>
          <a:p>
            <a:pPr lvl="0"/>
            <a:r>
              <a:rPr lang="de-DE" altLang="de-DE" noProof="0" smtClean="0"/>
              <a:t>Titel (Frutiger Bold: 25 pt)</a:t>
            </a:r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2370" y="3429003"/>
            <a:ext cx="8169520" cy="276999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e-DE" altLang="de-DE" noProof="0" smtClean="0"/>
              <a:t>Untertitel (Frutiger Bold: 18 pt)</a:t>
            </a:r>
          </a:p>
        </p:txBody>
      </p:sp>
    </p:spTree>
    <p:extLst>
      <p:ext uri="{BB962C8B-B14F-4D97-AF65-F5344CB8AC3E}">
        <p14:creationId xmlns:p14="http://schemas.microsoft.com/office/powerpoint/2010/main" val="89427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8074" y="2316164"/>
            <a:ext cx="8414238" cy="167738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2018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02"/>
            <a:ext cx="7772400" cy="134652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4099135"/>
            <a:ext cx="7772400" cy="30777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08147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8074" y="2316165"/>
            <a:ext cx="4136781" cy="237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529" y="2316165"/>
            <a:ext cx="4136780" cy="2379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8111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968809"/>
            <a:ext cx="8229600" cy="448841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6" y="1436211"/>
            <a:ext cx="4040065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6" y="2174875"/>
            <a:ext cx="4040065" cy="20959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6" y="1436211"/>
            <a:ext cx="4041531" cy="7386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6" y="2174875"/>
            <a:ext cx="4041531" cy="20959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409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583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468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88578"/>
            <a:ext cx="3008435" cy="134652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40" y="273061"/>
            <a:ext cx="5111262" cy="26930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435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61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8" y="4918509"/>
            <a:ext cx="5486400" cy="44884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8" y="612778"/>
            <a:ext cx="5486400" cy="4924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8" y="5367338"/>
            <a:ext cx="5486400" cy="2154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961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095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625397" y="2316169"/>
            <a:ext cx="2166917" cy="32289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282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1205" y="1719269"/>
            <a:ext cx="1082348" cy="3825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701385" y="1719269"/>
            <a:ext cx="1859140" cy="3825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346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3658" y="1719263"/>
            <a:ext cx="8264769" cy="4445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378074" y="2316176"/>
            <a:ext cx="4136781" cy="276999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55529" y="2316164"/>
            <a:ext cx="4136780" cy="167738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63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353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119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2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2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929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7447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392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272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r>
              <a:rPr lang="en-GB" dirty="0" smtClean="0"/>
              <a:t>&gt; AIAA Aviation, Washington D.C.&gt; Stephan </a:t>
            </a:r>
            <a:r>
              <a:rPr lang="en-GB" dirty="0" err="1" smtClean="0"/>
              <a:t>Körner</a:t>
            </a:r>
            <a:r>
              <a:rPr lang="en-GB" dirty="0" smtClean="0"/>
              <a:t>, Frank Holzäpfel•  Multi-Model Ensemble Wake Vortex Prediction&gt; June 14</a:t>
            </a:r>
            <a:r>
              <a:rPr lang="en-GB" baseline="30000" dirty="0" smtClean="0"/>
              <a:t>th</a:t>
            </a:r>
            <a:r>
              <a:rPr lang="en-GB" dirty="0" smtClean="0"/>
              <a:t>, 2016 </a:t>
            </a: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4" y="6143627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5" r:id="rId5"/>
    <p:sldLayoutId id="2147483661" r:id="rId6"/>
    <p:sldLayoutId id="2147483662" r:id="rId7"/>
    <p:sldLayoutId id="2147483663" r:id="rId8"/>
    <p:sldLayoutId id="214748366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543658" y="1719263"/>
            <a:ext cx="8264769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smtClean="0"/>
              <a:t>Headline</a:t>
            </a:r>
            <a:endParaRPr lang="de-DE" altLang="de-DE" smtClean="0"/>
          </a:p>
        </p:txBody>
      </p:sp>
      <p:sp>
        <p:nvSpPr>
          <p:cNvPr id="1027" name="Rectangle 6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8072" y="2316168"/>
            <a:ext cx="8414238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0" rIns="9000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	Subheadline (Frutiger Bold 18 pt)</a:t>
            </a:r>
          </a:p>
          <a:p>
            <a:pPr lvl="1"/>
            <a:r>
              <a:rPr lang="de-DE" altLang="de-DE" smtClean="0"/>
              <a:t>Punkt 1 (Frutiger Bold: 18 pt)</a:t>
            </a:r>
          </a:p>
          <a:p>
            <a:pPr lvl="1"/>
            <a:r>
              <a:rPr lang="de-DE" altLang="de-DE" smtClean="0"/>
              <a:t>Punkt 2</a:t>
            </a:r>
          </a:p>
          <a:p>
            <a:pPr lvl="2"/>
            <a:r>
              <a:rPr lang="de-DE" altLang="de-DE" smtClean="0"/>
              <a:t>Unterpunkt (Frutiger Bold: 18 pt) </a:t>
            </a:r>
          </a:p>
          <a:p>
            <a:pPr lvl="3"/>
            <a:r>
              <a:rPr lang="de-DE" altLang="de-DE" smtClean="0"/>
              <a:t>Unterunterpunkt (Frutiger Bold: 16 pt)</a:t>
            </a:r>
          </a:p>
          <a:p>
            <a:pPr lvl="2"/>
            <a:r>
              <a:rPr lang="de-DE" altLang="de-DE" smtClean="0"/>
              <a:t>Unterpunkt</a:t>
            </a:r>
          </a:p>
          <a:p>
            <a:pPr lvl="1"/>
            <a:r>
              <a:rPr lang="de-DE" altLang="de-DE" smtClean="0"/>
              <a:t>Punkt 3</a:t>
            </a:r>
          </a:p>
          <a:p>
            <a:pPr lvl="1"/>
            <a:r>
              <a:rPr lang="de-DE" altLang="de-DE" smtClean="0"/>
              <a:t>Punkt 4</a:t>
            </a:r>
          </a:p>
          <a:p>
            <a:pPr lvl="1"/>
            <a:r>
              <a:rPr lang="de-DE" altLang="de-DE" smtClean="0"/>
              <a:t>Punkt 5</a:t>
            </a:r>
          </a:p>
        </p:txBody>
      </p:sp>
      <p:sp>
        <p:nvSpPr>
          <p:cNvPr id="1028" name="Rectangle 66"/>
          <p:cNvSpPr>
            <a:spLocks noChangeArrowheads="1"/>
          </p:cNvSpPr>
          <p:nvPr/>
        </p:nvSpPr>
        <p:spPr bwMode="auto">
          <a:xfrm rot="-5400000">
            <a:off x="-297473" y="5912829"/>
            <a:ext cx="1371600" cy="2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600" baseline="30000" smtClean="0">
                <a:solidFill>
                  <a:srgbClr val="000000"/>
                </a:solidFill>
                <a:latin typeface="Frutiger 45 Light" pitchFamily="34" charset="0"/>
              </a:rPr>
              <a:t> </a:t>
            </a:r>
          </a:p>
        </p:txBody>
      </p:sp>
      <p:sp>
        <p:nvSpPr>
          <p:cNvPr id="1029" name="Rectangle 67"/>
          <p:cNvSpPr>
            <a:spLocks noChangeArrowheads="1"/>
          </p:cNvSpPr>
          <p:nvPr/>
        </p:nvSpPr>
        <p:spPr bwMode="auto">
          <a:xfrm>
            <a:off x="8638443" y="6457955"/>
            <a:ext cx="34876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90000" rIns="90000" bIns="90000"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z="900" b="1" smtClean="0">
              <a:solidFill>
                <a:srgbClr val="000000"/>
              </a:solidFill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0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2pPr>
      <a:lvl3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3pPr>
      <a:lvl4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4pPr>
      <a:lvl5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5pPr>
      <a:lvl6pPr marL="4572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6pPr>
      <a:lvl7pPr marL="9144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7pPr>
      <a:lvl8pPr marL="13716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8pPr>
      <a:lvl9pPr marL="18288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ct val="0"/>
        </a:spcAft>
        <a:tabLst>
          <a:tab pos="187325" algn="l"/>
          <a:tab pos="190500" algn="l"/>
        </a:tabLs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381000" algn="l" rtl="0" eaLnBrk="0" fontAlgn="base" hangingPunct="0">
        <a:spcBef>
          <a:spcPts val="1000"/>
        </a:spcBef>
        <a:spcAft>
          <a:spcPct val="0"/>
        </a:spcAft>
        <a:buClr>
          <a:schemeClr val="tx1"/>
        </a:buClr>
        <a:buSzPct val="110000"/>
        <a:buFont typeface="Symbol" pitchFamily="18" charset="2"/>
        <a:buChar char="·"/>
        <a:tabLst>
          <a:tab pos="187325" algn="l"/>
          <a:tab pos="190500" algn="l"/>
        </a:tabLst>
        <a:defRPr b="1">
          <a:solidFill>
            <a:schemeClr val="tx1"/>
          </a:solidFill>
          <a:latin typeface="+mn-lt"/>
        </a:defRPr>
      </a:lvl2pPr>
      <a:lvl3pPr marL="1047750" indent="-28575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Font typeface="Symbol" pitchFamily="18" charset="2"/>
        <a:buChar char="-"/>
        <a:tabLst>
          <a:tab pos="187325" algn="l"/>
          <a:tab pos="190500" algn="l"/>
        </a:tabLst>
        <a:defRPr b="1">
          <a:solidFill>
            <a:schemeClr val="tx1"/>
          </a:solidFill>
          <a:latin typeface="+mn-lt"/>
        </a:defRPr>
      </a:lvl3pPr>
      <a:lvl4pPr marL="1524000" indent="-285750" algn="l" rtl="0" eaLnBrk="0" fontAlgn="base" hangingPunct="0">
        <a:spcBef>
          <a:spcPts val="400"/>
        </a:spcBef>
        <a:spcAft>
          <a:spcPct val="0"/>
        </a:spcAft>
        <a:buSzPct val="90000"/>
        <a:buFont typeface="Symbol" pitchFamily="18" charset="2"/>
        <a:buChar char=" "/>
        <a:tabLst>
          <a:tab pos="187325" algn="l"/>
          <a:tab pos="190500" algn="l"/>
        </a:tabLst>
        <a:defRPr sz="1600" b="1">
          <a:solidFill>
            <a:schemeClr val="tx1"/>
          </a:solidFill>
          <a:latin typeface="+mn-lt"/>
        </a:defRPr>
      </a:lvl4pPr>
      <a:lvl5pPr marL="21431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5pPr>
      <a:lvl6pPr marL="26003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6pPr>
      <a:lvl7pPr marL="30575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7pPr>
      <a:lvl8pPr marL="35147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8pPr>
      <a:lvl9pPr marL="39719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543658" y="1719263"/>
            <a:ext cx="8264769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e-DE" smtClean="0"/>
              <a:t>Headline</a:t>
            </a:r>
            <a:endParaRPr lang="de-DE" altLang="de-DE" smtClean="0"/>
          </a:p>
        </p:txBody>
      </p:sp>
      <p:sp>
        <p:nvSpPr>
          <p:cNvPr id="3075" name="Rectangle 6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8073" y="2316169"/>
            <a:ext cx="8414238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0" rIns="9000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de-DE" smtClean="0"/>
              <a:t>	Subheadline (Frutiger Bold 18 pt)</a:t>
            </a:r>
          </a:p>
          <a:p>
            <a:pPr lvl="1"/>
            <a:r>
              <a:rPr lang="de-DE" altLang="de-DE" smtClean="0"/>
              <a:t>Punkt 1 (Frutiger Bold: 18 pt)</a:t>
            </a:r>
          </a:p>
          <a:p>
            <a:pPr lvl="1"/>
            <a:r>
              <a:rPr lang="de-DE" altLang="de-DE" smtClean="0"/>
              <a:t>Punkt 2</a:t>
            </a:r>
          </a:p>
          <a:p>
            <a:pPr lvl="2"/>
            <a:r>
              <a:rPr lang="de-DE" altLang="de-DE" smtClean="0"/>
              <a:t>Unterpunkt (Frutiger Bold: 18 pt) </a:t>
            </a:r>
          </a:p>
          <a:p>
            <a:pPr lvl="3"/>
            <a:r>
              <a:rPr lang="de-DE" altLang="de-DE" smtClean="0"/>
              <a:t>Unterunterpunkt (Frutiger Bold: 16 pt)</a:t>
            </a:r>
          </a:p>
          <a:p>
            <a:pPr lvl="2"/>
            <a:r>
              <a:rPr lang="de-DE" altLang="de-DE" smtClean="0"/>
              <a:t>Unterpunkt</a:t>
            </a:r>
          </a:p>
          <a:p>
            <a:pPr lvl="1"/>
            <a:r>
              <a:rPr lang="de-DE" altLang="de-DE" smtClean="0"/>
              <a:t>Punkt 3</a:t>
            </a:r>
          </a:p>
          <a:p>
            <a:pPr lvl="1"/>
            <a:r>
              <a:rPr lang="de-DE" altLang="de-DE" smtClean="0"/>
              <a:t>Punkt 4</a:t>
            </a:r>
          </a:p>
          <a:p>
            <a:pPr lvl="1"/>
            <a:r>
              <a:rPr lang="de-DE" altLang="de-DE" smtClean="0"/>
              <a:t>Punkt 5</a:t>
            </a:r>
          </a:p>
        </p:txBody>
      </p:sp>
      <p:sp>
        <p:nvSpPr>
          <p:cNvPr id="4100" name="Rectangle 66"/>
          <p:cNvSpPr>
            <a:spLocks noChangeArrowheads="1"/>
          </p:cNvSpPr>
          <p:nvPr/>
        </p:nvSpPr>
        <p:spPr bwMode="auto">
          <a:xfrm rot="16200000">
            <a:off x="-297473" y="5912832"/>
            <a:ext cx="1371600" cy="21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90000" bIns="900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de-DE" sz="600" baseline="30000" smtClean="0">
                <a:solidFill>
                  <a:srgbClr val="000000"/>
                </a:solidFill>
                <a:latin typeface="Frutiger 45 Light" pitchFamily="34" charset="0"/>
              </a:rPr>
              <a:t> </a:t>
            </a:r>
          </a:p>
        </p:txBody>
      </p:sp>
      <p:sp>
        <p:nvSpPr>
          <p:cNvPr id="4101" name="Rectangle 67"/>
          <p:cNvSpPr>
            <a:spLocks noChangeArrowheads="1"/>
          </p:cNvSpPr>
          <p:nvPr/>
        </p:nvSpPr>
        <p:spPr bwMode="auto">
          <a:xfrm>
            <a:off x="8638443" y="6457959"/>
            <a:ext cx="348762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90000" rIns="90000" bIns="90000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altLang="de-DE" sz="900" b="1" smtClean="0">
              <a:solidFill>
                <a:srgbClr val="000000"/>
              </a:solidFill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1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2pPr>
      <a:lvl3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3pPr>
      <a:lvl4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4pPr>
      <a:lvl5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5pPr>
      <a:lvl6pPr marL="4572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6pPr>
      <a:lvl7pPr marL="9144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7pPr>
      <a:lvl8pPr marL="13716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8pPr>
      <a:lvl9pPr marL="1828800"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tabLst>
          <a:tab pos="187325" algn="l"/>
          <a:tab pos="190500" algn="l"/>
        </a:tabLst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1500" indent="-381000" algn="l" rtl="0" eaLnBrk="0" fontAlgn="base" hangingPunct="0">
        <a:spcBef>
          <a:spcPts val="1000"/>
        </a:spcBef>
        <a:spcAft>
          <a:spcPct val="0"/>
        </a:spcAft>
        <a:buClr>
          <a:schemeClr val="tx1"/>
        </a:buClr>
        <a:buSzPct val="110000"/>
        <a:buFont typeface="Symbol" pitchFamily="18" charset="2"/>
        <a:buChar char="·"/>
        <a:tabLst>
          <a:tab pos="187325" algn="l"/>
          <a:tab pos="190500" algn="l"/>
        </a:tabLst>
        <a:defRPr b="1">
          <a:solidFill>
            <a:schemeClr val="tx1"/>
          </a:solidFill>
          <a:latin typeface="+mn-lt"/>
        </a:defRPr>
      </a:lvl2pPr>
      <a:lvl3pPr marL="1047750" indent="-285750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Font typeface="Symbol" pitchFamily="18" charset="2"/>
        <a:buChar char="-"/>
        <a:tabLst>
          <a:tab pos="187325" algn="l"/>
          <a:tab pos="190500" algn="l"/>
        </a:tabLst>
        <a:defRPr b="1">
          <a:solidFill>
            <a:schemeClr val="tx1"/>
          </a:solidFill>
          <a:latin typeface="+mn-lt"/>
        </a:defRPr>
      </a:lvl3pPr>
      <a:lvl4pPr marL="1524000" indent="-285750" algn="l" rtl="0" eaLnBrk="0" fontAlgn="base" hangingPunct="0">
        <a:spcBef>
          <a:spcPts val="400"/>
        </a:spcBef>
        <a:spcAft>
          <a:spcPct val="0"/>
        </a:spcAft>
        <a:buSzPct val="90000"/>
        <a:buFont typeface="Symbol" pitchFamily="18" charset="2"/>
        <a:buChar char=" "/>
        <a:tabLst>
          <a:tab pos="187325" algn="l"/>
          <a:tab pos="190500" algn="l"/>
        </a:tabLst>
        <a:defRPr sz="1600" b="1">
          <a:solidFill>
            <a:schemeClr val="tx1"/>
          </a:solidFill>
          <a:latin typeface="+mn-lt"/>
        </a:defRPr>
      </a:lvl4pPr>
      <a:lvl5pPr marL="21431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5pPr>
      <a:lvl6pPr marL="26003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6pPr>
      <a:lvl7pPr marL="30575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7pPr>
      <a:lvl8pPr marL="35147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8pPr>
      <a:lvl9pPr marL="3971925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187325" algn="l"/>
          <a:tab pos="190500" algn="l"/>
        </a:tabLst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de/url?sa=i&amp;source=images&amp;cd=&amp;cad=rja&amp;uact=8&amp;ved=2ahUKEwjTvIr0lJ7bAhXRZlAKHTSCBNAQjRx6BAgBEAU&amp;url=http://www.asc-csa.gc.ca/eng/sciences/parabolic.asp&amp;psig=AOvVaw0G_Ty5oraMlyjqI1cor8XU&amp;ust=1527244940040669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mv"/><Relationship Id="rId7" Type="http://schemas.openxmlformats.org/officeDocument/2006/relationships/image" Target="../media/image2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doi.org/10.2514/atcq.17.4.323" TargetMode="Externa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hyperlink" Target="https://doi.org/10.2514/atcq.17.4.301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enrike.wilms@dlr.de" TargetMode="External"/><Relationship Id="rId2" Type="http://schemas.openxmlformats.org/officeDocument/2006/relationships/hyperlink" Target="mailto:martina.bramberger@dlr.d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fu-web.de/DE/Publikationen/Bulletins/bulletins_node.htm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2514/1.C034287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dx.doi.org/10.2514/1.C03428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58627" y="621338"/>
            <a:ext cx="8146479" cy="741428"/>
          </a:xfrm>
        </p:spPr>
        <p:txBody>
          <a:bodyPr/>
          <a:lstStyle/>
          <a:p>
            <a:pPr algn="ctr"/>
            <a:r>
              <a:rPr lang="en-GB" dirty="0"/>
              <a:t>DLR’s Wake Vortex and Turbulence </a:t>
            </a:r>
            <a:r>
              <a:rPr lang="en-GB" dirty="0" smtClean="0"/>
              <a:t>Research	</a:t>
            </a:r>
            <a:endParaRPr lang="en-GB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746001" y="1485362"/>
            <a:ext cx="8146479" cy="1151733"/>
          </a:xfrm>
        </p:spPr>
        <p:txBody>
          <a:bodyPr/>
          <a:lstStyle/>
          <a:p>
            <a:r>
              <a:rPr lang="en-GB" sz="1500" dirty="0"/>
              <a:t>F. Holzäpfel, H. Wilms, M. Bramberger,</a:t>
            </a:r>
            <a:r>
              <a:rPr lang="de-DE" sz="1500" dirty="0"/>
              <a:t> U. Schumann, S. Körner, A. Dörnbrack, C. </a:t>
            </a:r>
            <a:r>
              <a:rPr lang="de-DE" sz="1500" dirty="0" smtClean="0"/>
              <a:t>Schwarz</a:t>
            </a:r>
            <a:r>
              <a:rPr lang="de-DE" sz="1500" baseline="30000" dirty="0" smtClean="0"/>
              <a:t>*</a:t>
            </a:r>
            <a:endParaRPr lang="en-GB" sz="1500" baseline="30000" dirty="0"/>
          </a:p>
          <a:p>
            <a:r>
              <a:rPr lang="de-DE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Deutsches Zentrum für Luft- und Raumfahrt (DLR)</a:t>
            </a:r>
          </a:p>
          <a:p>
            <a:r>
              <a:rPr lang="de-DE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 für Physik der Atmosphäre, Oberpfaffenhofen</a:t>
            </a:r>
          </a:p>
          <a:p>
            <a:r>
              <a:rPr lang="de-DE" sz="1500" i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r>
              <a:rPr lang="de-DE" sz="15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Institut </a:t>
            </a:r>
            <a:r>
              <a:rPr lang="de-DE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für Flugsystemtechnik, Braunschweig</a:t>
            </a:r>
          </a:p>
          <a:p>
            <a:r>
              <a:rPr lang="de-DE" sz="1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Germany</a:t>
            </a:r>
          </a:p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</a:t>
            </a:fld>
            <a:endParaRPr lang="en-GB" noProof="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5593" y="3356992"/>
            <a:ext cx="7188775" cy="101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782" tIns="38391" rIns="76782" bIns="3839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700" dirty="0"/>
              <a:t> </a:t>
            </a:r>
            <a:r>
              <a:rPr lang="en-US" sz="1700" dirty="0">
                <a:solidFill>
                  <a:srgbClr val="686868"/>
                </a:solidFill>
                <a:cs typeface="Arial" pitchFamily="34" charset="0"/>
              </a:rPr>
              <a:t>Wake Vortex Encounter over the Arabian Sea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2"/>
              </a:buBlip>
            </a:pPr>
            <a:r>
              <a:rPr lang="en-US" sz="1700" dirty="0">
                <a:solidFill>
                  <a:srgbClr val="686868"/>
                </a:solidFill>
                <a:cs typeface="Arial" pitchFamily="34" charset="0"/>
              </a:rPr>
              <a:t> W</a:t>
            </a:r>
            <a:r>
              <a:rPr lang="en-GB" sz="1700" dirty="0" err="1">
                <a:solidFill>
                  <a:srgbClr val="686868"/>
                </a:solidFill>
                <a:cs typeface="Arial" pitchFamily="34" charset="0"/>
              </a:rPr>
              <a:t>ake</a:t>
            </a:r>
            <a:r>
              <a:rPr lang="en-GB" sz="1700" dirty="0">
                <a:solidFill>
                  <a:srgbClr val="686868"/>
                </a:solidFill>
                <a:cs typeface="Arial" pitchFamily="34" charset="0"/>
              </a:rPr>
              <a:t> Vortex Prediction and Warning </a:t>
            </a:r>
            <a:r>
              <a:rPr lang="en-GB" sz="1700" dirty="0" smtClean="0">
                <a:solidFill>
                  <a:srgbClr val="686868"/>
                </a:solidFill>
                <a:cs typeface="Arial" pitchFamily="34" charset="0"/>
              </a:rPr>
              <a:t>Systems </a:t>
            </a:r>
            <a:r>
              <a:rPr lang="en-GB" sz="1700" dirty="0" smtClean="0">
                <a:solidFill>
                  <a:srgbClr val="686868"/>
                </a:solidFill>
                <a:cs typeface="Arial" pitchFamily="34" charset="0"/>
                <a:sym typeface="Symbol"/>
              </a:rPr>
              <a:t> WSVBS, WEAA</a:t>
            </a:r>
            <a:endParaRPr lang="en-GB" sz="1700" dirty="0">
              <a:solidFill>
                <a:srgbClr val="686868"/>
              </a:solidFill>
              <a:cs typeface="Arial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Blip>
                <a:blip r:embed="rId2"/>
              </a:buBlip>
            </a:pPr>
            <a:r>
              <a:rPr lang="de-DE" sz="1700" dirty="0">
                <a:solidFill>
                  <a:srgbClr val="686868"/>
                </a:solidFill>
                <a:cs typeface="Arial" pitchFamily="34" charset="0"/>
              </a:rPr>
              <a:t> Mountain Wave </a:t>
            </a:r>
            <a:r>
              <a:rPr lang="de-DE" sz="1700" dirty="0" err="1">
                <a:solidFill>
                  <a:srgbClr val="686868"/>
                </a:solidFill>
                <a:cs typeface="Arial" pitchFamily="34" charset="0"/>
              </a:rPr>
              <a:t>Hazards</a:t>
            </a:r>
            <a:r>
              <a:rPr lang="de-DE" sz="1700" dirty="0">
                <a:solidFill>
                  <a:srgbClr val="686868"/>
                </a:solidFill>
                <a:cs typeface="Arial" pitchFamily="34" charset="0"/>
              </a:rPr>
              <a:t> on Aviation</a:t>
            </a:r>
            <a:endParaRPr lang="en-GB" sz="1700" dirty="0">
              <a:solidFill>
                <a:srgbClr val="686868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>
          <a:xfrm>
            <a:off x="4330700" y="2251075"/>
            <a:ext cx="4608513" cy="2833688"/>
          </a:xfrm>
        </p:spPr>
        <p:txBody>
          <a:bodyPr/>
          <a:lstStyle/>
          <a:p>
            <a:pPr marL="468313" indent="-28575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e-DE" sz="1600" dirty="0" smtClean="0"/>
              <a:t>functionality as safety net / assistance system (increase of situational awareness)</a:t>
            </a:r>
          </a:p>
          <a:p>
            <a:pPr marL="468313" indent="-28575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e-DE" sz="1600" dirty="0" smtClean="0"/>
              <a:t>identification of a predicted, imminent or even current wake vortex encounter</a:t>
            </a:r>
          </a:p>
          <a:p>
            <a:pPr marL="449263" indent="-2667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r>
              <a:rPr lang="en-GB" altLang="de-DE" sz="1600" dirty="0" smtClean="0"/>
              <a:t>resolution of conflict by recommendation of tactical small-scale evasion manoeuvres</a:t>
            </a:r>
          </a:p>
          <a:p>
            <a:pPr marL="449263" indent="-266700">
              <a:lnSpc>
                <a:spcPct val="105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  <a:defRPr/>
            </a:pPr>
            <a:endParaRPr lang="en-GB" altLang="de-DE" sz="1600" dirty="0" smtClean="0"/>
          </a:p>
          <a:p>
            <a:pPr>
              <a:defRPr/>
            </a:pPr>
            <a:endParaRPr lang="de-DE" dirty="0"/>
          </a:p>
        </p:txBody>
      </p:sp>
      <p:sp>
        <p:nvSpPr>
          <p:cNvPr id="25603" name="Titel 4"/>
          <p:cNvSpPr>
            <a:spLocks noGrp="1"/>
          </p:cNvSpPr>
          <p:nvPr>
            <p:ph type="title"/>
          </p:nvPr>
        </p:nvSpPr>
        <p:spPr>
          <a:xfrm>
            <a:off x="468313" y="444500"/>
            <a:ext cx="7029450" cy="738188"/>
          </a:xfrm>
        </p:spPr>
        <p:txBody>
          <a:bodyPr/>
          <a:lstStyle/>
          <a:p>
            <a:r>
              <a:rPr lang="en-GB" altLang="de-DE" sz="2200" b="0" kern="1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Wake </a:t>
            </a:r>
            <a:r>
              <a:rPr lang="en-GB" altLang="de-DE" sz="2200" b="0" kern="12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Encounter Avoidance &amp; Advisory (WEAA)</a:t>
            </a:r>
            <a:endParaRPr lang="de-DE" altLang="de-DE" sz="2200" b="0" kern="12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 descr="20110304_124346_DF_FalconContrail 150_025_avoidance_v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349500"/>
            <a:ext cx="3862388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82575" y="1039351"/>
            <a:ext cx="6665913" cy="94949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468313" indent="-28575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e-DE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airborne </a:t>
            </a:r>
            <a:r>
              <a:rPr lang="en-GB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  <a:t>information and warning system</a:t>
            </a:r>
          </a:p>
          <a:p>
            <a:pPr marL="468313" indent="-28575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  <a:t>prevention of dangerous wake vortex encounters</a:t>
            </a:r>
            <a:br>
              <a:rPr lang="en-GB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altLang="de-DE" sz="1800" dirty="0">
                <a:solidFill>
                  <a:srgbClr val="000000"/>
                </a:solidFill>
                <a:latin typeface="Arial" panose="020B0604020202020204" pitchFamily="34" charset="0"/>
              </a:rPr>
              <a:t>in all phases of flight</a:t>
            </a:r>
            <a:endParaRPr lang="en-GB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3" name="Picture 2" descr="H:\Eigene Dateien\++ L-boWS\Logo\L-bows_LOGO_auf-hell_gro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7714"/>
            <a:ext cx="1162050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107505" y="5734419"/>
            <a:ext cx="89289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T. Bauer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et al., "In-Flight Wake Encounter Prediction with the Wake Encounter Avoidance and Advisory System,"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AIAA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2014-2333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2014.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10.2514/6.2014-2333 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/>
          <p:cNvSpPr/>
          <p:nvPr/>
        </p:nvSpPr>
        <p:spPr>
          <a:xfrm>
            <a:off x="179512" y="5706073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Sölch et al.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“Performance of on-board wake vortex prediction system employing various meteorological data sources”, J.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</a:t>
            </a:r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2016.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10.2514/1.C033732</a:t>
            </a: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440052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707358"/>
            <a:ext cx="4338689" cy="266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el 1"/>
          <p:cNvSpPr txBox="1">
            <a:spLocks/>
          </p:cNvSpPr>
          <p:nvPr/>
        </p:nvSpPr>
        <p:spPr bwMode="auto">
          <a:xfrm>
            <a:off x="5760938" y="5283100"/>
            <a:ext cx="2699494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r>
              <a:rPr lang="de-DE" altLang="de-DE" sz="14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encounter</a:t>
            </a:r>
            <a:r>
              <a:rPr lang="de-DE" altLang="de-DE" sz="14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on 11/04/2014</a:t>
            </a:r>
          </a:p>
        </p:txBody>
      </p:sp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468313" y="218477"/>
            <a:ext cx="7029450" cy="738188"/>
          </a:xfrm>
        </p:spPr>
        <p:txBody>
          <a:bodyPr/>
          <a:lstStyle/>
          <a:p>
            <a:r>
              <a:rPr lang="en-GB" altLang="de-DE" sz="2200" b="0" kern="1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Wake </a:t>
            </a:r>
            <a:r>
              <a:rPr lang="en-GB" altLang="de-DE" sz="2200" b="0" kern="12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Encounter Avoidance &amp; Advisory (WEAA)</a:t>
            </a:r>
            <a:endParaRPr lang="de-DE" altLang="de-DE" sz="2200" b="0" kern="12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:\Eigene Dateien\++ L-boWS\Logo\L-bows_LOGO_auf-hell_gros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7714"/>
            <a:ext cx="1162050" cy="11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539553" y="980728"/>
            <a:ext cx="4464496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686868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in April 2014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Nov/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b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DLR‘s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Falcon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ATRA</a:t>
            </a:r>
          </a:p>
          <a:p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b="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NRC‘s</a:t>
            </a:r>
            <a:r>
              <a:rPr lang="de-DE" altLang="de-DE" sz="1600" b="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T33 (WAVE App)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00719"/>
            <a:ext cx="1553522" cy="133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Bildergebnis für T33 NRC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04" y="2043542"/>
            <a:ext cx="1529571" cy="6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6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0" y="61150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6626" name="Foliennummernplatzhalter 3"/>
          <p:cNvSpPr txBox="1">
            <a:spLocks/>
          </p:cNvSpPr>
          <p:nvPr/>
        </p:nvSpPr>
        <p:spPr bwMode="auto">
          <a:xfrm>
            <a:off x="7812089" y="6115050"/>
            <a:ext cx="1195387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algn="r" eaLnBrk="1" hangingPunct="1"/>
            <a:r>
              <a:rPr lang="de-DE" altLang="de-DE" sz="800">
                <a:solidFill>
                  <a:srgbClr val="686868"/>
                </a:solidFill>
              </a:rPr>
              <a:t>www.DLR.de  </a:t>
            </a:r>
            <a:r>
              <a:rPr lang="de-DE" altLang="de-DE" sz="800">
                <a:solidFill>
                  <a:srgbClr val="949494"/>
                </a:solidFill>
              </a:rPr>
              <a:t>• </a:t>
            </a:r>
            <a:r>
              <a:rPr lang="de-DE" altLang="de-DE" sz="800">
                <a:solidFill>
                  <a:srgbClr val="686868"/>
                </a:solidFill>
              </a:rPr>
              <a:t> Slide </a:t>
            </a:r>
            <a:fld id="{DCB1C7A3-3F56-4721-BC44-21202A241844}" type="slidenum">
              <a:rPr lang="de-DE" altLang="de-DE" sz="800">
                <a:solidFill>
                  <a:srgbClr val="686868"/>
                </a:solidFill>
              </a:rPr>
              <a:pPr algn="r" eaLnBrk="1" hangingPunct="1"/>
              <a:t>12</a:t>
            </a:fld>
            <a:endParaRPr lang="de-DE" altLang="de-DE" sz="800">
              <a:solidFill>
                <a:srgbClr val="686868"/>
              </a:solidFill>
            </a:endParaRPr>
          </a:p>
        </p:txBody>
      </p:sp>
      <p:pic>
        <p:nvPicPr>
          <p:cNvPr id="2" name="WEAA_Flight_Tests_2014_SingleConflict_OutsideVie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14290"/>
            <a:ext cx="88296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WEAA_Flight_Tests_2014_SingleConflict_Display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2" r="-96" b="653"/>
          <a:stretch>
            <a:fillRect/>
          </a:stretch>
        </p:blipFill>
        <p:spPr bwMode="auto">
          <a:xfrm>
            <a:off x="1116014" y="3038477"/>
            <a:ext cx="6696075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6"/>
          <p:cNvSpPr txBox="1">
            <a:spLocks noChangeArrowheads="1"/>
          </p:cNvSpPr>
          <p:nvPr/>
        </p:nvSpPr>
        <p:spPr bwMode="auto">
          <a:xfrm>
            <a:off x="468313" y="404813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1pPr>
            <a:lvl2pPr marL="625475" indent="-179388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2pPr>
            <a:lvl3pPr marL="1077913" indent="-179388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3pPr>
            <a:lvl4pPr marL="1524000" indent="-179388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4pPr>
            <a:lvl5pPr marL="1970088" indent="-173038" algn="l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5pPr>
            <a:lvl6pPr marL="24272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6pPr>
            <a:lvl7pPr marL="28844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7pPr>
            <a:lvl8pPr marL="33416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8pPr>
            <a:lvl9pPr marL="3798888" indent="-173038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charset="0"/>
                <a:ea typeface="ヒラギノ角ゴ Pro W3" charset="-128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altLang="de-DE" b="1" dirty="0" smtClean="0">
                <a:solidFill>
                  <a:srgbClr val="FFFFFF">
                    <a:lumMod val="85000"/>
                  </a:srgbClr>
                </a:solidFill>
              </a:rPr>
              <a:t>WEAA Encounter Video</a:t>
            </a:r>
            <a:endParaRPr lang="en-GB" altLang="de-DE" sz="2000" b="1" dirty="0" smtClean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764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Text Box 2"/>
          <p:cNvSpPr txBox="1">
            <a:spLocks noChangeArrowheads="1"/>
          </p:cNvSpPr>
          <p:nvPr/>
        </p:nvSpPr>
        <p:spPr bwMode="auto">
          <a:xfrm rot="16200000">
            <a:off x="-1772444" y="3126856"/>
            <a:ext cx="52593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8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WSVBS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238858" y="146349"/>
            <a:ext cx="2261088" cy="1282402"/>
          </a:xfrm>
          <a:solidFill>
            <a:schemeClr val="accent1">
              <a:alpha val="81960"/>
            </a:schemeClr>
          </a:solidFill>
        </p:spPr>
        <p:txBody>
          <a:bodyPr/>
          <a:lstStyle/>
          <a:p>
            <a:pPr algn="ctr">
              <a:lnSpc>
                <a:spcPts val="2500"/>
              </a:lnSpc>
            </a:pPr>
            <a:r>
              <a:rPr lang="de-DE" altLang="de-DE" sz="1800" b="0" smtClean="0">
                <a:latin typeface="Arial" pitchFamily="34" charset="0"/>
              </a:rPr>
              <a:t>meteo measurements</a:t>
            </a:r>
            <a:br>
              <a:rPr lang="de-DE" altLang="de-DE" sz="1800" b="0" smtClean="0">
                <a:latin typeface="Arial" pitchFamily="34" charset="0"/>
              </a:rPr>
            </a:br>
            <a:r>
              <a:rPr lang="de-DE" altLang="de-DE" sz="1800" smtClean="0">
                <a:latin typeface="Arial" pitchFamily="34" charset="0"/>
              </a:rPr>
              <a:t>SODAR/RASS USA</a:t>
            </a:r>
            <a:r>
              <a:rPr lang="de-DE" altLang="de-DE" sz="1800" b="0" smtClean="0">
                <a:latin typeface="Arial" pitchFamily="34" charset="0"/>
              </a:rPr>
              <a:t/>
            </a:r>
            <a:br>
              <a:rPr lang="de-DE" altLang="de-DE" sz="1800" b="0" smtClean="0">
                <a:latin typeface="Arial" pitchFamily="34" charset="0"/>
              </a:rPr>
            </a:br>
            <a:r>
              <a:rPr lang="de-DE" altLang="de-DE" sz="1600" b="0" smtClean="0">
                <a:latin typeface="Arial" pitchFamily="34" charset="0"/>
              </a:rPr>
              <a:t>3 gates, 0.3 - 1 NM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776904" y="146349"/>
            <a:ext cx="2460380" cy="1282402"/>
          </a:xfrm>
          <a:prstGeom prst="rect">
            <a:avLst/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numerical weather pred.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b="1" smtClean="0">
                <a:solidFill>
                  <a:srgbClr val="000000"/>
                </a:solidFill>
              </a:rPr>
              <a:t>COSMO-Airport</a:t>
            </a:r>
            <a:r>
              <a:rPr lang="de-DE" altLang="de-DE" smtClean="0">
                <a:solidFill>
                  <a:srgbClr val="000000"/>
                </a:solidFill>
              </a:rPr>
              <a:t/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z="1600" smtClean="0">
                <a:solidFill>
                  <a:srgbClr val="000000"/>
                </a:solidFill>
              </a:rPr>
              <a:t>10 gates, 2 - 11 NM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780448" y="1746548"/>
            <a:ext cx="3455377" cy="1282402"/>
          </a:xfrm>
          <a:prstGeom prst="rect">
            <a:avLst/>
          </a:prstGeom>
          <a:solidFill>
            <a:srgbClr val="FFFF99">
              <a:alpha val="7882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wake-vortex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prediction</a:t>
            </a:r>
            <a:r>
              <a:rPr lang="de-DE" altLang="de-DE" dirty="0" smtClean="0">
                <a:solidFill>
                  <a:srgbClr val="000000"/>
                </a:solidFill>
              </a:rPr>
              <a:t/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b="1" dirty="0" smtClean="0">
                <a:solidFill>
                  <a:srgbClr val="000000"/>
                </a:solidFill>
              </a:rPr>
              <a:t>P2P</a:t>
            </a:r>
            <a:r>
              <a:rPr lang="de-DE" altLang="de-DE" dirty="0" smtClean="0">
                <a:solidFill>
                  <a:srgbClr val="000000"/>
                </a:solidFill>
              </a:rPr>
              <a:t/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sz="1600" dirty="0" err="1" smtClean="0">
                <a:solidFill>
                  <a:srgbClr val="000000"/>
                </a:solidFill>
              </a:rPr>
              <a:t>envelopes</a:t>
            </a: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altLang="de-DE" sz="1600" dirty="0" smtClean="0">
                <a:solidFill>
                  <a:srgbClr val="000000"/>
                </a:solidFill>
              </a:rPr>
              <a:t> y(t), z(t), </a:t>
            </a:r>
            <a:r>
              <a:rPr lang="de-DE" altLang="de-DE" sz="1600" dirty="0" smtClean="0">
                <a:solidFill>
                  <a:srgbClr val="000000"/>
                </a:solidFill>
                <a:sym typeface="Symbol" pitchFamily="18" charset="2"/>
              </a:rPr>
              <a:t>(t)</a:t>
            </a:r>
            <a:r>
              <a:rPr lang="de-DE" altLang="de-DE" sz="1600" dirty="0" smtClean="0">
                <a:solidFill>
                  <a:srgbClr val="000000"/>
                </a:solidFill>
              </a:rPr>
              <a:t> in </a:t>
            </a:r>
            <a:br>
              <a:rPr lang="de-DE" altLang="de-DE" sz="1600" dirty="0" smtClean="0">
                <a:solidFill>
                  <a:srgbClr val="000000"/>
                </a:solidFill>
              </a:rPr>
            </a:br>
            <a:r>
              <a:rPr lang="de-DE" altLang="de-DE" sz="1600" dirty="0" smtClean="0">
                <a:solidFill>
                  <a:srgbClr val="000000"/>
                </a:solidFill>
              </a:rPr>
              <a:t>13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gates</a:t>
            </a:r>
            <a:r>
              <a:rPr lang="de-DE" altLang="de-DE" sz="16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sym typeface="Symbol" pitchFamily="18" charset="2"/>
              </a:rPr>
              <a:t>for</a:t>
            </a:r>
            <a:r>
              <a:rPr lang="de-DE" altLang="de-DE" sz="1600" dirty="0" smtClean="0">
                <a:solidFill>
                  <a:srgbClr val="000000"/>
                </a:solidFill>
                <a:sym typeface="Symbol" pitchFamily="18" charset="2"/>
              </a:rPr>
              <a:t> individual </a:t>
            </a:r>
            <a:r>
              <a:rPr lang="de-DE" altLang="de-DE" sz="1600" dirty="0" err="1" smtClean="0">
                <a:solidFill>
                  <a:srgbClr val="000000"/>
                </a:solidFill>
                <a:sym typeface="Symbol" pitchFamily="18" charset="2"/>
              </a:rPr>
              <a:t>pairings</a:t>
            </a:r>
            <a:endParaRPr lang="de-DE" alt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1780448" y="3306987"/>
            <a:ext cx="3455377" cy="961802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safety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area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prediction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b="1" dirty="0" err="1" smtClean="0">
                <a:solidFill>
                  <a:srgbClr val="000000"/>
                </a:solidFill>
              </a:rPr>
              <a:t>SHAPe</a:t>
            </a:r>
            <a:r>
              <a:rPr lang="de-DE" altLang="de-DE" dirty="0" smtClean="0">
                <a:solidFill>
                  <a:srgbClr val="000000"/>
                </a:solidFill>
              </a:rPr>
              <a:t/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ellipses</a:t>
            </a: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for</a:t>
            </a:r>
            <a:r>
              <a:rPr lang="de-DE" altLang="de-DE" sz="1600" dirty="0" smtClean="0">
                <a:solidFill>
                  <a:srgbClr val="000000"/>
                </a:solidFill>
              </a:rPr>
              <a:t> individual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followers</a:t>
            </a:r>
            <a:endParaRPr lang="de-DE" alt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1808289" y="4548342"/>
            <a:ext cx="3427535" cy="641201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</a:rPr>
              <a:t>temporal a/c </a:t>
            </a:r>
            <a:r>
              <a:rPr lang="de-DE" altLang="de-DE" dirty="0" err="1" smtClean="0">
                <a:solidFill>
                  <a:srgbClr val="000000"/>
                </a:solidFill>
              </a:rPr>
              <a:t>separations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  <a:sym typeface="Symbol" pitchFamily="18" charset="2"/>
              </a:rPr>
              <a:t>for</a:t>
            </a:r>
            <a:r>
              <a:rPr lang="de-DE" altLang="de-DE" sz="1600" dirty="0" smtClean="0">
                <a:solidFill>
                  <a:srgbClr val="000000"/>
                </a:solidFill>
                <a:sym typeface="Symbol" pitchFamily="18" charset="2"/>
              </a:rPr>
              <a:t> individual</a:t>
            </a:r>
            <a:endParaRPr lang="de-DE" altLang="de-DE" sz="1600" dirty="0" smtClean="0">
              <a:solidFill>
                <a:srgbClr val="000000"/>
              </a:solidFill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5767755" y="3316288"/>
            <a:ext cx="3058258" cy="952500"/>
          </a:xfrm>
          <a:prstGeom prst="rect">
            <a:avLst/>
          </a:prstGeom>
          <a:solidFill>
            <a:schemeClr val="accent2">
              <a:alpha val="3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wake-vortex monitoring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b="1" smtClean="0">
                <a:solidFill>
                  <a:srgbClr val="000000"/>
                </a:solidFill>
              </a:rPr>
              <a:t>LIDAR</a:t>
            </a:r>
            <a:r>
              <a:rPr lang="de-DE" altLang="de-DE" smtClean="0">
                <a:solidFill>
                  <a:srgbClr val="000000"/>
                </a:solidFill>
              </a:rPr>
              <a:t/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z="1600" smtClean="0">
                <a:solidFill>
                  <a:srgbClr val="000000"/>
                </a:solidFill>
              </a:rPr>
              <a:t>3 planes, 0.3 - 1 NM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5767755" y="4551517"/>
            <a:ext cx="3058258" cy="641201"/>
          </a:xfrm>
          <a:prstGeom prst="rect">
            <a:avLst/>
          </a:prstGeom>
          <a:solidFill>
            <a:srgbClr val="FF66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conflict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detection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sz="1600" dirty="0" err="1" smtClean="0">
                <a:solidFill>
                  <a:srgbClr val="000000"/>
                </a:solidFill>
              </a:rPr>
              <a:t>validation</a:t>
            </a: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of</a:t>
            </a: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vortex</a:t>
            </a: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predictions</a:t>
            </a:r>
            <a:endParaRPr lang="de-DE" altLang="de-DE" sz="1600" dirty="0" smtClean="0">
              <a:solidFill>
                <a:srgbClr val="000000"/>
              </a:solidFill>
            </a:endParaRPr>
          </a:p>
        </p:txBody>
      </p:sp>
      <p:cxnSp>
        <p:nvCxnSpPr>
          <p:cNvPr id="28682" name="AutoShape 10"/>
          <p:cNvCxnSpPr>
            <a:cxnSpLocks noChangeShapeType="1"/>
            <a:stCxn id="28675" idx="2"/>
          </p:cNvCxnSpPr>
          <p:nvPr/>
        </p:nvCxnSpPr>
        <p:spPr bwMode="auto">
          <a:xfrm>
            <a:off x="1369402" y="1428751"/>
            <a:ext cx="411042" cy="330200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3" name="AutoShape 11"/>
          <p:cNvCxnSpPr>
            <a:cxnSpLocks noChangeShapeType="1"/>
            <a:stCxn id="28676" idx="2"/>
          </p:cNvCxnSpPr>
          <p:nvPr/>
        </p:nvCxnSpPr>
        <p:spPr bwMode="auto">
          <a:xfrm>
            <a:off x="4007094" y="1428751"/>
            <a:ext cx="733" cy="319088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4" name="AutoShape 12"/>
          <p:cNvCxnSpPr>
            <a:cxnSpLocks noChangeShapeType="1"/>
            <a:stCxn id="28677" idx="2"/>
            <a:endCxn id="28678" idx="0"/>
          </p:cNvCxnSpPr>
          <p:nvPr/>
        </p:nvCxnSpPr>
        <p:spPr bwMode="auto">
          <a:xfrm>
            <a:off x="3508137" y="3028950"/>
            <a:ext cx="0" cy="278037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5" name="AutoShape 13"/>
          <p:cNvCxnSpPr>
            <a:cxnSpLocks noChangeShapeType="1"/>
            <a:endCxn id="28679" idx="0"/>
          </p:cNvCxnSpPr>
          <p:nvPr/>
        </p:nvCxnSpPr>
        <p:spPr bwMode="auto">
          <a:xfrm flipH="1">
            <a:off x="3522057" y="4283081"/>
            <a:ext cx="736" cy="265261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686" name="AutoShape 14"/>
          <p:cNvCxnSpPr>
            <a:cxnSpLocks noChangeShapeType="1"/>
            <a:stCxn id="28680" idx="2"/>
          </p:cNvCxnSpPr>
          <p:nvPr/>
        </p:nvCxnSpPr>
        <p:spPr bwMode="auto">
          <a:xfrm flipH="1">
            <a:off x="7296156" y="4268799"/>
            <a:ext cx="1465" cy="288925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5767754" y="1592563"/>
            <a:ext cx="3018692" cy="1282402"/>
          </a:xfrm>
          <a:prstGeom prst="rect">
            <a:avLst/>
          </a:prstGeom>
          <a:solidFill>
            <a:srgbClr val="FF00FF">
              <a:alpha val="23137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000000"/>
                </a:solidFill>
              </a:rPr>
              <a:t>glide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path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adherence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</a:rPr>
              <a:t>statistics</a:t>
            </a:r>
            <a:r>
              <a:rPr lang="de-DE" altLang="de-DE" dirty="0" smtClean="0">
                <a:solidFill>
                  <a:srgbClr val="000000"/>
                </a:solidFill>
              </a:rPr>
              <a:t/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b="1" dirty="0" smtClean="0">
                <a:solidFill>
                  <a:srgbClr val="000000"/>
                </a:solidFill>
              </a:rPr>
              <a:t>FLIP</a:t>
            </a:r>
            <a:r>
              <a:rPr lang="de-DE" altLang="de-DE" dirty="0" smtClean="0">
                <a:solidFill>
                  <a:srgbClr val="000000"/>
                </a:solidFill>
              </a:rPr>
              <a:t/>
            </a:r>
            <a:br>
              <a:rPr lang="de-DE" altLang="de-DE" dirty="0" smtClean="0">
                <a:solidFill>
                  <a:srgbClr val="000000"/>
                </a:solidFill>
              </a:rPr>
            </a:b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standard</a:t>
            </a:r>
            <a:r>
              <a:rPr lang="de-DE" altLang="de-DE" sz="1600" dirty="0" smtClean="0">
                <a:solidFill>
                  <a:srgbClr val="000000"/>
                </a:solidFill>
              </a:rPr>
              <a:t>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deviations</a:t>
            </a:r>
            <a:r>
              <a:rPr lang="de-DE" altLang="de-DE" sz="1600" dirty="0" smtClean="0">
                <a:solidFill>
                  <a:srgbClr val="000000"/>
                </a:solidFill>
              </a:rPr>
              <a:t> in 13 </a:t>
            </a:r>
            <a:r>
              <a:rPr lang="de-DE" altLang="de-DE" sz="1600" dirty="0" err="1" smtClean="0">
                <a:solidFill>
                  <a:srgbClr val="000000"/>
                </a:solidFill>
              </a:rPr>
              <a:t>gates</a:t>
            </a:r>
            <a:r>
              <a:rPr lang="de-DE" altLang="de-DE" sz="16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de-DE" altLang="de-DE" sz="1600" dirty="0" smtClean="0">
              <a:solidFill>
                <a:srgbClr val="000000"/>
              </a:solidFill>
            </a:endParaRPr>
          </a:p>
        </p:txBody>
      </p:sp>
      <p:cxnSp>
        <p:nvCxnSpPr>
          <p:cNvPr id="28688" name="AutoShape 16"/>
          <p:cNvCxnSpPr>
            <a:cxnSpLocks noChangeShapeType="1"/>
          </p:cNvCxnSpPr>
          <p:nvPr/>
        </p:nvCxnSpPr>
        <p:spPr bwMode="auto">
          <a:xfrm flipH="1">
            <a:off x="5235824" y="2427288"/>
            <a:ext cx="531935" cy="0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5767754" y="476250"/>
            <a:ext cx="3018692" cy="952500"/>
          </a:xfrm>
          <a:prstGeom prst="rect">
            <a:avLst/>
          </a:prstGeom>
          <a:solidFill>
            <a:schemeClr val="fol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optionally a/c type comb.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b="1" smtClean="0">
                <a:solidFill>
                  <a:srgbClr val="000000"/>
                </a:solidFill>
              </a:rPr>
              <a:t>Flight Plan</a:t>
            </a:r>
            <a:r>
              <a:rPr lang="de-DE" altLang="de-DE" smtClean="0">
                <a:solidFill>
                  <a:srgbClr val="000000"/>
                </a:solidFill>
              </a:rPr>
              <a:t/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mtClean="0">
                <a:solidFill>
                  <a:srgbClr val="000000"/>
                </a:solidFill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</a:rPr>
              <a:t>a/c type, arrival time</a:t>
            </a:r>
          </a:p>
        </p:txBody>
      </p:sp>
      <p:cxnSp>
        <p:nvCxnSpPr>
          <p:cNvPr id="28690" name="AutoShape 18"/>
          <p:cNvCxnSpPr>
            <a:cxnSpLocks noChangeShapeType="1"/>
          </p:cNvCxnSpPr>
          <p:nvPr/>
        </p:nvCxnSpPr>
        <p:spPr bwMode="auto">
          <a:xfrm flipH="1">
            <a:off x="5235824" y="1428750"/>
            <a:ext cx="531935" cy="319088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1902074" y="5470525"/>
            <a:ext cx="3256085" cy="952500"/>
          </a:xfrm>
          <a:prstGeom prst="rect">
            <a:avLst/>
          </a:prstGeom>
          <a:solidFill>
            <a:schemeClr val="fol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procedures </a:t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b="1" smtClean="0">
                <a:solidFill>
                  <a:srgbClr val="000000"/>
                </a:solidFill>
              </a:rPr>
              <a:t>AMAN</a:t>
            </a:r>
            <a:r>
              <a:rPr lang="de-DE" altLang="de-DE" smtClean="0">
                <a:solidFill>
                  <a:srgbClr val="000000"/>
                </a:solidFill>
              </a:rPr>
              <a:t/>
            </a:r>
            <a:br>
              <a:rPr lang="de-DE" altLang="de-DE" smtClean="0">
                <a:solidFill>
                  <a:srgbClr val="000000"/>
                </a:solidFill>
              </a:rPr>
            </a:br>
            <a:r>
              <a:rPr lang="de-DE" altLang="de-DE" sz="1600" smtClean="0">
                <a:solidFill>
                  <a:srgbClr val="000000"/>
                </a:solidFill>
              </a:rPr>
              <a:t>STG, MSR, MSL, ICAO</a:t>
            </a:r>
          </a:p>
        </p:txBody>
      </p:sp>
      <p:cxnSp>
        <p:nvCxnSpPr>
          <p:cNvPr id="28692" name="AutoShape 20"/>
          <p:cNvCxnSpPr>
            <a:cxnSpLocks noChangeShapeType="1"/>
          </p:cNvCxnSpPr>
          <p:nvPr/>
        </p:nvCxnSpPr>
        <p:spPr bwMode="auto">
          <a:xfrm>
            <a:off x="3533043" y="5195888"/>
            <a:ext cx="0" cy="271462"/>
          </a:xfrm>
          <a:prstGeom prst="straightConnector1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hteck 1"/>
          <p:cNvSpPr/>
          <p:nvPr/>
        </p:nvSpPr>
        <p:spPr>
          <a:xfrm>
            <a:off x="251520" y="6488668"/>
            <a:ext cx="689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de-DE" dirty="0">
                <a:solidFill>
                  <a:srgbClr val="FF0000"/>
                </a:solidFill>
                <a:latin typeface="Arial" charset="0"/>
              </a:rPr>
              <a:t>Wake-Vortex Prediction &amp; Monitoring </a:t>
            </a:r>
            <a:r>
              <a:rPr lang="en-GB" altLang="de-DE" dirty="0" smtClean="0">
                <a:solidFill>
                  <a:srgbClr val="FF0000"/>
                </a:solidFill>
                <a:latin typeface="Arial" charset="0"/>
              </a:rPr>
              <a:t>System WSVBS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1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mblem_fr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1" y="228607"/>
            <a:ext cx="118256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2787" name="Rectangle 3"/>
          <p:cNvSpPr>
            <a:spLocks noGrp="1" noChangeArrowheads="1"/>
          </p:cNvSpPr>
          <p:nvPr>
            <p:ph type="title"/>
          </p:nvPr>
        </p:nvSpPr>
        <p:spPr>
          <a:xfrm>
            <a:off x="4837235" y="1519238"/>
            <a:ext cx="3897923" cy="1333500"/>
          </a:xfrm>
        </p:spPr>
        <p:txBody>
          <a:bodyPr/>
          <a:lstStyle/>
          <a:p>
            <a:pPr algn="r">
              <a:defRPr/>
            </a:pPr>
            <a:r>
              <a:rPr lang="en-GB" altLang="de-DE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WSV Strategy</a:t>
            </a:r>
            <a:r>
              <a:rPr lang="en-GB" altLang="de-DE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 </a:t>
            </a:r>
            <a:br>
              <a:rPr lang="en-GB" altLang="de-DE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</a:br>
            <a:r>
              <a:rPr lang="en-GB" altLang="de-DE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Animated</a:t>
            </a:r>
            <a:r>
              <a:rPr lang="en-GB" altLang="de-DE" sz="22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/>
            </a:r>
            <a:br>
              <a:rPr lang="en-GB" altLang="de-DE" sz="220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</a:br>
            <a:r>
              <a:rPr lang="en-GB" altLang="de-DE" sz="220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strong crosswind</a:t>
            </a:r>
            <a:endParaRPr lang="en-GB" altLang="de-DE" sz="2200" smtClean="0">
              <a:solidFill>
                <a:srgbClr val="FF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6148392" y="3429000"/>
            <a:ext cx="2752677" cy="784830"/>
          </a:xfrm>
          <a:prstGeom prst="rect">
            <a:avLst/>
          </a:prstGeom>
          <a:solidFill>
            <a:schemeClr val="accent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modified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staggered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left</a:t>
            </a:r>
            <a:endParaRPr lang="de-DE" altLang="de-DE" sz="1800" dirty="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reduced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sep.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single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rwy</a:t>
            </a:r>
            <a:endParaRPr lang="de-DE" altLang="de-DE" sz="1800" dirty="0" smtClean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6085" y="5593935"/>
            <a:ext cx="907300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F. Holzäpfel, T. Gerz, M.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Frech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A. Tafferner, F.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Köpp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I.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Smalikho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S. Rahm, K.-U. Hahn, C. Schwarz, The Wake Vortex Prediction and Monitoring System WSVBS Part I: Design, Air Traffic Control Quarterly, Vol. 17, No. 4, 2009, pp. 301-322. </a:t>
            </a:r>
            <a:r>
              <a:rPr lang="en-GB" sz="11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en-GB" sz="11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doi.org/10.2514/atcq.17.4.301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T. Gerz, F. Holzäpfel, W.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Gerling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Scharnweber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Frech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Kober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Dengler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S. Rahm, The Wake Vortex Prediction and Monitoring System WSVBS Part II: Performance and ATC Integration at Frankfurt Airport, Air Traffic Control Quarterly, Vol. 17, No. 4, 2009, pp. 323-346. </a:t>
            </a:r>
            <a:r>
              <a:rPr lang="en-GB" sz="11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en-GB" sz="1100" u="sng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doi.org/10.2514/atcq.17.4.323</a:t>
            </a:r>
            <a:endParaRPr lang="en-GB" sz="11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100" dirty="0"/>
              <a:t>F. Holzäpfel, K. </a:t>
            </a:r>
            <a:r>
              <a:rPr lang="en-US" sz="1100" dirty="0" err="1"/>
              <a:t>Dengler</a:t>
            </a:r>
            <a:r>
              <a:rPr lang="en-US" sz="1100" dirty="0"/>
              <a:t>, T. Gerz, C. Schwarz, Prediction of Dynamic Pairwise Wake Vortex Separations for Approach and Landing, AIAA Paper 2011-3037, 3rd AIAA Atmospheric Space Environments Conference, 27-30 June 2011, Honolulu, Hawaii, 15 pages.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et62_hm_DLR_parallel_rwys_indeo_video_5.1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86866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86000" y="404666"/>
            <a:ext cx="8172000" cy="738187"/>
          </a:xfrm>
        </p:spPr>
        <p:txBody>
          <a:bodyPr/>
          <a:lstStyle/>
          <a:p>
            <a:r>
              <a:rPr lang="de-DE" sz="2200" dirty="0" smtClean="0"/>
              <a:t>Mountain </a:t>
            </a:r>
            <a:r>
              <a:rPr lang="de-DE" sz="2200" dirty="0"/>
              <a:t>Wave (MW) </a:t>
            </a:r>
            <a:r>
              <a:rPr lang="de-DE" sz="2200" dirty="0" err="1"/>
              <a:t>Hazards</a:t>
            </a:r>
            <a:r>
              <a:rPr lang="de-DE" sz="2200" dirty="0"/>
              <a:t> on Aviation</a:t>
            </a:r>
            <a:endParaRPr lang="en-GB" sz="2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6" name="Textfeld 5"/>
          <p:cNvSpPr txBox="1"/>
          <p:nvPr/>
        </p:nvSpPr>
        <p:spPr>
          <a:xfrm>
            <a:off x="507866" y="829624"/>
            <a:ext cx="24799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Propagating</a:t>
            </a:r>
            <a:r>
              <a:rPr lang="de-DE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MWs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309050" y="6423141"/>
            <a:ext cx="28309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Bramberger et al., 2018, JAMC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85" y="1196752"/>
            <a:ext cx="4142403" cy="25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85" y="3645024"/>
            <a:ext cx="4043865" cy="2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5298"/>
            <a:ext cx="4417426" cy="489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215657" y="1556792"/>
            <a:ext cx="4860399" cy="433699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Case study on stall warning event of the DLR research aircraft HALO caused by vertically propagating MWs</a:t>
            </a:r>
          </a:p>
          <a:p>
            <a:endParaRPr lang="en-GB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/>
              <a:t> In situ aircraft measurements</a:t>
            </a:r>
          </a:p>
          <a:p>
            <a:pPr lvl="2"/>
            <a:r>
              <a:rPr lang="en-GB" sz="1600" dirty="0" smtClean="0"/>
              <a:t>characterisation of MWs (amplitudes, wavelength, energy- &amp; </a:t>
            </a:r>
            <a:br>
              <a:rPr lang="en-GB" sz="1600" dirty="0" smtClean="0"/>
            </a:br>
            <a:r>
              <a:rPr lang="en-GB" sz="1600" dirty="0" smtClean="0"/>
              <a:t>momentum fluxes)</a:t>
            </a:r>
          </a:p>
          <a:p>
            <a:pPr lvl="1"/>
            <a:endParaRPr lang="en-GB" sz="1600" dirty="0"/>
          </a:p>
          <a:p>
            <a:pPr lvl="2"/>
            <a:r>
              <a:rPr lang="en-GB" sz="1600" dirty="0" smtClean="0"/>
              <a:t>Comparison to ECMWF and WRF forecasts</a:t>
            </a:r>
          </a:p>
          <a:p>
            <a:pPr marL="0" indent="0">
              <a:buNone/>
            </a:pPr>
            <a:endParaRPr lang="en-GB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/>
              <a:t> Numerical simulations</a:t>
            </a:r>
          </a:p>
          <a:p>
            <a:pPr lvl="2"/>
            <a:r>
              <a:rPr lang="en-GB" sz="1600" dirty="0" smtClean="0"/>
              <a:t>3D idealized simulations to analyse relevant processes</a:t>
            </a:r>
          </a:p>
          <a:p>
            <a:pPr lvl="2"/>
            <a:endParaRPr lang="en-GB" sz="1600" dirty="0"/>
          </a:p>
          <a:p>
            <a:pPr lvl="2"/>
            <a:r>
              <a:rPr lang="en-GB" sz="1600" dirty="0" smtClean="0"/>
              <a:t>Attribution of measured fluctuations to propagating MWs</a:t>
            </a:r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107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15" name="Titel 7"/>
          <p:cNvSpPr>
            <a:spLocks noGrp="1"/>
          </p:cNvSpPr>
          <p:nvPr>
            <p:ph type="title"/>
          </p:nvPr>
        </p:nvSpPr>
        <p:spPr>
          <a:xfrm>
            <a:off x="486000" y="404666"/>
            <a:ext cx="8172000" cy="738187"/>
          </a:xfrm>
        </p:spPr>
        <p:txBody>
          <a:bodyPr/>
          <a:lstStyle/>
          <a:p>
            <a:r>
              <a:rPr lang="de-DE" sz="2200" dirty="0" smtClean="0"/>
              <a:t>Mountain </a:t>
            </a:r>
            <a:r>
              <a:rPr lang="de-DE" sz="2200" dirty="0"/>
              <a:t>Wave (MW) </a:t>
            </a:r>
            <a:r>
              <a:rPr lang="de-DE" sz="2200" dirty="0" err="1"/>
              <a:t>Hazards</a:t>
            </a:r>
            <a:r>
              <a:rPr lang="de-DE" sz="2200" dirty="0"/>
              <a:t> on Aviation</a:t>
            </a:r>
            <a:endParaRPr lang="en-GB" sz="2200" dirty="0"/>
          </a:p>
        </p:txBody>
      </p:sp>
      <p:sp>
        <p:nvSpPr>
          <p:cNvPr id="16" name="Textfeld 15"/>
          <p:cNvSpPr txBox="1"/>
          <p:nvPr/>
        </p:nvSpPr>
        <p:spPr>
          <a:xfrm>
            <a:off x="507866" y="829624"/>
            <a:ext cx="24799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MW </a:t>
            </a:r>
            <a:r>
              <a:rPr lang="de-DE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Turbulence</a:t>
            </a:r>
            <a:endParaRPr lang="de-DE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2264" y="5603416"/>
            <a:ext cx="4589846" cy="609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under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preparation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smtClean="0">
                <a:latin typeface="Arial" pitchFamily="34" charset="0"/>
                <a:cs typeface="Arial" pitchFamily="34" charset="0"/>
              </a:rPr>
              <a:t>Bramberger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et 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al.: Impact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resolution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on MWT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predictability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smtClean="0">
                <a:latin typeface="Arial" pitchFamily="34" charset="0"/>
                <a:cs typeface="Arial" pitchFamily="34" charset="0"/>
              </a:rPr>
              <a:t>Wilms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et 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al.: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Intensification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MWT due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superposition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MWs</a:t>
            </a:r>
            <a:endParaRPr lang="de-DE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4860032" y="1465866"/>
            <a:ext cx="4318012" cy="3835342"/>
            <a:chOff x="1754866" y="1180899"/>
            <a:chExt cx="5203486" cy="4320000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9662"/>
            <a:stretch/>
          </p:blipFill>
          <p:spPr>
            <a:xfrm>
              <a:off x="1754866" y="1180899"/>
              <a:ext cx="5203486" cy="4320000"/>
            </a:xfrm>
            <a:prstGeom prst="rect">
              <a:avLst/>
            </a:prstGeom>
          </p:spPr>
        </p:pic>
        <p:sp>
          <p:nvSpPr>
            <p:cNvPr id="19" name="Ellipse 18"/>
            <p:cNvSpPr/>
            <p:nvPr/>
          </p:nvSpPr>
          <p:spPr>
            <a:xfrm>
              <a:off x="3411050" y="2332547"/>
              <a:ext cx="945559" cy="11160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0" name="Gerade Verbindung 19"/>
            <p:cNvCxnSpPr/>
            <p:nvPr/>
          </p:nvCxnSpPr>
          <p:spPr>
            <a:xfrm>
              <a:off x="3473603" y="1900499"/>
              <a:ext cx="945559" cy="21602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1700808"/>
            <a:ext cx="4038187" cy="353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364406" y="1590832"/>
            <a:ext cx="4585538" cy="433699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Case study on </a:t>
            </a:r>
            <a:r>
              <a:rPr lang="en-GB" sz="1600" dirty="0" smtClean="0"/>
              <a:t>MWT encounter of HALO above Iceland in lower stratosphere</a:t>
            </a:r>
            <a:endParaRPr lang="en-GB" sz="1600" dirty="0"/>
          </a:p>
          <a:p>
            <a:endParaRPr lang="en-GB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/>
              <a:t> In situ aircraft measurements</a:t>
            </a:r>
          </a:p>
          <a:p>
            <a:pPr lvl="2"/>
            <a:r>
              <a:rPr lang="en-GB" sz="1600" dirty="0" smtClean="0"/>
              <a:t>Calculation of TKE and EDR</a:t>
            </a:r>
          </a:p>
          <a:p>
            <a:pPr lvl="1"/>
            <a:endParaRPr lang="en-GB" sz="1600" dirty="0"/>
          </a:p>
          <a:p>
            <a:pPr lvl="2"/>
            <a:r>
              <a:rPr lang="en-GB" sz="1600" dirty="0" smtClean="0"/>
              <a:t>Comparison to turbulence diagnostics based on ECMWF (GTG) and WRF</a:t>
            </a:r>
          </a:p>
          <a:p>
            <a:pPr marL="0" indent="0">
              <a:buNone/>
            </a:pPr>
            <a:endParaRPr lang="en-GB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600" dirty="0" smtClean="0"/>
              <a:t> Numerical simulations</a:t>
            </a:r>
            <a:endParaRPr lang="en-GB" sz="1600" dirty="0"/>
          </a:p>
          <a:p>
            <a:pPr lvl="2"/>
            <a:r>
              <a:rPr lang="en-GB" sz="1600" dirty="0" smtClean="0"/>
              <a:t>Identification of MW breaking as cause for strong turbulence</a:t>
            </a:r>
          </a:p>
          <a:p>
            <a:pPr lvl="2"/>
            <a:endParaRPr lang="en-GB" sz="1600" dirty="0"/>
          </a:p>
          <a:p>
            <a:pPr lvl="2"/>
            <a:r>
              <a:rPr lang="en-GB" sz="1600" dirty="0" smtClean="0"/>
              <a:t>Possible intensification of turbulence due to superposition of MWs</a:t>
            </a:r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608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/>
              <a:t>Further Research Topics</a:t>
            </a:r>
            <a:endParaRPr lang="de-DE" sz="22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60629" y="1197269"/>
            <a:ext cx="8413709" cy="4336996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 smtClean="0"/>
              <a:t>Focus on MW </a:t>
            </a:r>
            <a:r>
              <a:rPr lang="de-DE" sz="1600" dirty="0" err="1" smtClean="0"/>
              <a:t>turbulence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predictability</a:t>
            </a:r>
            <a:r>
              <a:rPr lang="de-DE" sz="1600" dirty="0" smtClean="0"/>
              <a:t> </a:t>
            </a:r>
          </a:p>
          <a:p>
            <a:pPr marL="0" indent="0">
              <a:buNone/>
            </a:pPr>
            <a:r>
              <a:rPr lang="de-DE" sz="1600" dirty="0"/>
              <a:t>P</a:t>
            </a:r>
            <a:r>
              <a:rPr lang="de-DE" sz="1600" dirty="0" smtClean="0"/>
              <a:t>lans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analyzing</a:t>
            </a:r>
            <a:r>
              <a:rPr lang="de-DE" sz="1600" dirty="0" smtClean="0"/>
              <a:t> </a:t>
            </a:r>
            <a:r>
              <a:rPr lang="de-DE" sz="1600" dirty="0" err="1" smtClean="0"/>
              <a:t>turbulence</a:t>
            </a:r>
            <a:r>
              <a:rPr lang="de-DE" sz="1600" dirty="0" smtClean="0"/>
              <a:t> </a:t>
            </a:r>
            <a:r>
              <a:rPr lang="de-DE" sz="1600" dirty="0" err="1" smtClean="0"/>
              <a:t>distribution</a:t>
            </a:r>
            <a:r>
              <a:rPr lang="de-DE" sz="1600" dirty="0" smtClean="0"/>
              <a:t> </a:t>
            </a:r>
            <a:r>
              <a:rPr lang="de-DE" sz="1600" dirty="0" err="1" smtClean="0"/>
              <a:t>along</a:t>
            </a:r>
            <a:r>
              <a:rPr lang="de-DE" sz="1600" dirty="0" smtClean="0"/>
              <a:t> </a:t>
            </a:r>
            <a:r>
              <a:rPr lang="de-DE" sz="1600" dirty="0" err="1" smtClean="0"/>
              <a:t>jets</a:t>
            </a:r>
            <a:endParaRPr lang="de-DE" sz="1600" dirty="0" smtClean="0"/>
          </a:p>
          <a:p>
            <a:pPr marL="0" indent="0">
              <a:buNone/>
            </a:pPr>
            <a:endParaRPr lang="de-DE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smtClean="0"/>
              <a:t>Large </a:t>
            </a:r>
            <a:r>
              <a:rPr lang="de-DE" sz="1600" dirty="0" err="1" smtClean="0"/>
              <a:t>dataset</a:t>
            </a:r>
            <a:r>
              <a:rPr lang="de-DE" sz="1600" dirty="0" smtClean="0"/>
              <a:t> </a:t>
            </a:r>
            <a:r>
              <a:rPr lang="de-DE" sz="1600" dirty="0" err="1" smtClean="0"/>
              <a:t>available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former</a:t>
            </a:r>
            <a:r>
              <a:rPr lang="de-DE" sz="1600" dirty="0" smtClean="0"/>
              <a:t> </a:t>
            </a:r>
            <a:r>
              <a:rPr lang="de-DE" sz="1600" dirty="0" err="1" smtClean="0"/>
              <a:t>research</a:t>
            </a:r>
            <a:r>
              <a:rPr lang="de-DE" sz="1600" dirty="0" smtClean="0"/>
              <a:t> </a:t>
            </a:r>
            <a:r>
              <a:rPr lang="de-DE" sz="1600" dirty="0" err="1" smtClean="0"/>
              <a:t>campaigns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high </a:t>
            </a:r>
            <a:r>
              <a:rPr lang="de-DE" sz="1600" dirty="0" err="1" smtClean="0"/>
              <a:t>quality</a:t>
            </a:r>
            <a:r>
              <a:rPr lang="de-DE" sz="1600" dirty="0" smtClean="0"/>
              <a:t> in-situ </a:t>
            </a:r>
            <a:r>
              <a:rPr lang="de-DE" sz="1600" dirty="0" err="1" smtClean="0"/>
              <a:t>meas</a:t>
            </a:r>
            <a:r>
              <a:rPr lang="de-DE" sz="1600" dirty="0" smtClean="0"/>
              <a:t>.</a:t>
            </a:r>
          </a:p>
          <a:p>
            <a:pPr lvl="1"/>
            <a:r>
              <a:rPr lang="de-DE" sz="1600" dirty="0" smtClean="0"/>
              <a:t>Further </a:t>
            </a:r>
            <a:r>
              <a:rPr lang="de-DE" sz="1600" dirty="0" err="1" smtClean="0"/>
              <a:t>case</a:t>
            </a:r>
            <a:r>
              <a:rPr lang="de-DE" sz="1600" dirty="0" smtClean="0"/>
              <a:t> </a:t>
            </a:r>
            <a:r>
              <a:rPr lang="de-DE" sz="1600" dirty="0" err="1" smtClean="0"/>
              <a:t>studies</a:t>
            </a:r>
            <a:endParaRPr lang="de-DE" sz="1600" dirty="0" smtClean="0"/>
          </a:p>
          <a:p>
            <a:pPr lvl="1"/>
            <a:r>
              <a:rPr lang="de-DE" sz="1600" dirty="0" smtClean="0"/>
              <a:t>Statistical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turbulence</a:t>
            </a:r>
            <a:r>
              <a:rPr lang="de-DE" sz="1600" dirty="0" smtClean="0"/>
              <a:t> </a:t>
            </a:r>
            <a:r>
              <a:rPr lang="de-DE" sz="1600" dirty="0" err="1" smtClean="0"/>
              <a:t>distribution</a:t>
            </a:r>
            <a:endParaRPr lang="de-DE" sz="1600" dirty="0"/>
          </a:p>
          <a:p>
            <a:endParaRPr lang="de-DE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err="1" smtClean="0"/>
              <a:t>Collaborations</a:t>
            </a:r>
            <a:r>
              <a:rPr lang="de-DE" sz="1600" dirty="0" smtClean="0"/>
              <a:t>:</a:t>
            </a:r>
          </a:p>
          <a:p>
            <a:pPr lvl="1"/>
            <a:r>
              <a:rPr lang="de-DE" sz="1600" dirty="0" smtClean="0"/>
              <a:t>German </a:t>
            </a:r>
            <a:r>
              <a:rPr lang="de-DE" sz="1600" dirty="0" err="1" smtClean="0"/>
              <a:t>Weather</a:t>
            </a:r>
            <a:r>
              <a:rPr lang="de-DE" sz="1600" dirty="0" smtClean="0"/>
              <a:t> Service (DWD): </a:t>
            </a:r>
            <a:r>
              <a:rPr lang="de-DE" sz="1600" dirty="0" err="1" smtClean="0"/>
              <a:t>Turbulence</a:t>
            </a:r>
            <a:r>
              <a:rPr lang="de-DE" sz="1600" dirty="0" smtClean="0"/>
              <a:t> </a:t>
            </a:r>
            <a:r>
              <a:rPr lang="de-DE" sz="1600" dirty="0" err="1" smtClean="0"/>
              <a:t>forecasts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ICON</a:t>
            </a:r>
          </a:p>
          <a:p>
            <a:pPr lvl="1"/>
            <a:r>
              <a:rPr lang="de-DE" sz="1600" dirty="0" smtClean="0"/>
              <a:t>LITOS (</a:t>
            </a:r>
            <a:r>
              <a:rPr lang="de-DE" sz="1600" dirty="0" err="1" smtClean="0"/>
              <a:t>balloon</a:t>
            </a:r>
            <a:r>
              <a:rPr lang="de-DE" sz="1600" dirty="0" smtClean="0"/>
              <a:t> </a:t>
            </a:r>
            <a:r>
              <a:rPr lang="de-DE" sz="1600" dirty="0" err="1" smtClean="0"/>
              <a:t>based</a:t>
            </a:r>
            <a:r>
              <a:rPr lang="de-DE" sz="1600" dirty="0" smtClean="0"/>
              <a:t> </a:t>
            </a:r>
            <a:r>
              <a:rPr lang="de-DE" sz="1600" dirty="0" err="1" smtClean="0"/>
              <a:t>turbulence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measurements</a:t>
            </a:r>
            <a:r>
              <a:rPr lang="de-DE" sz="1600" dirty="0" smtClean="0"/>
              <a:t> in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stratosphere</a:t>
            </a:r>
            <a:r>
              <a:rPr lang="de-DE" sz="1600" dirty="0" smtClean="0"/>
              <a:t>)</a:t>
            </a:r>
          </a:p>
          <a:p>
            <a:pPr lvl="1"/>
            <a:endParaRPr lang="de-DE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smtClean="0"/>
              <a:t>Optical </a:t>
            </a:r>
            <a:r>
              <a:rPr lang="de-DE" sz="1600" dirty="0" err="1" smtClean="0"/>
              <a:t>turbulence</a:t>
            </a:r>
            <a:r>
              <a:rPr lang="de-DE" sz="1600" dirty="0" smtClean="0"/>
              <a:t>: </a:t>
            </a:r>
            <a:r>
              <a:rPr lang="de-DE" sz="1600" dirty="0" err="1" smtClean="0"/>
              <a:t>first</a:t>
            </a:r>
            <a:r>
              <a:rPr lang="de-DE" sz="1600" dirty="0" smtClean="0"/>
              <a:t> </a:t>
            </a:r>
            <a:r>
              <a:rPr lang="de-DE" sz="1600" dirty="0" err="1" smtClean="0"/>
              <a:t>study</a:t>
            </a:r>
            <a:r>
              <a:rPr lang="de-DE" sz="1600" dirty="0" smtClean="0"/>
              <a:t> </a:t>
            </a:r>
            <a:r>
              <a:rPr lang="de-DE" sz="1600" dirty="0" err="1" smtClean="0"/>
              <a:t>started</a:t>
            </a:r>
            <a:r>
              <a:rPr lang="de-DE" sz="1600" dirty="0" smtClean="0"/>
              <a:t> </a:t>
            </a:r>
            <a:r>
              <a:rPr lang="de-DE" sz="1600" dirty="0" err="1" smtClean="0"/>
              <a:t>using</a:t>
            </a:r>
            <a:r>
              <a:rPr lang="de-DE" sz="1600" dirty="0" smtClean="0"/>
              <a:t> GTG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planning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astronomical</a:t>
            </a:r>
            <a:r>
              <a:rPr lang="de-DE" sz="1600" dirty="0" smtClean="0"/>
              <a:t> </a:t>
            </a:r>
            <a:r>
              <a:rPr lang="de-DE" sz="1600" dirty="0" err="1" smtClean="0"/>
              <a:t>observations</a:t>
            </a:r>
            <a:r>
              <a:rPr lang="de-DE" sz="1600" dirty="0" smtClean="0"/>
              <a:t> (Uni Durham)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err="1" smtClean="0"/>
              <a:t>Interested</a:t>
            </a:r>
            <a:r>
              <a:rPr lang="de-DE" sz="1600" dirty="0" smtClean="0"/>
              <a:t> in EDR </a:t>
            </a:r>
            <a:r>
              <a:rPr lang="de-DE" sz="1600" dirty="0" err="1" smtClean="0"/>
              <a:t>measurements</a:t>
            </a:r>
            <a:r>
              <a:rPr lang="de-DE" sz="1600" dirty="0" smtClean="0"/>
              <a:t>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 smtClean="0"/>
              <a:t>commercial</a:t>
            </a:r>
            <a:r>
              <a:rPr lang="de-DE" sz="1600" dirty="0" smtClean="0"/>
              <a:t> </a:t>
            </a:r>
            <a:r>
              <a:rPr lang="de-DE" sz="1600" dirty="0" err="1" smtClean="0"/>
              <a:t>aircraft</a:t>
            </a:r>
            <a:endParaRPr lang="de-DE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600" dirty="0" smtClean="0"/>
              <a:t>Strong </a:t>
            </a:r>
            <a:r>
              <a:rPr lang="de-DE" sz="1600" dirty="0" err="1" smtClean="0"/>
              <a:t>interest</a:t>
            </a:r>
            <a:r>
              <a:rPr lang="de-DE" sz="1600" dirty="0" smtClean="0"/>
              <a:t> in </a:t>
            </a:r>
            <a:r>
              <a:rPr lang="de-DE" sz="1600" dirty="0" err="1" smtClean="0"/>
              <a:t>collaboration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measurement</a:t>
            </a:r>
            <a:r>
              <a:rPr lang="de-DE" sz="1600" dirty="0" smtClean="0"/>
              <a:t> </a:t>
            </a:r>
            <a:r>
              <a:rPr lang="de-DE" sz="1600" dirty="0" err="1" smtClean="0"/>
              <a:t>campaigns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(</a:t>
            </a:r>
            <a:r>
              <a:rPr lang="de-DE" sz="1600" dirty="0" smtClean="0">
                <a:hlinkClick r:id="rId2"/>
              </a:rPr>
              <a:t>martina.bramberger@dlr.de</a:t>
            </a:r>
            <a:r>
              <a:rPr lang="de-DE" sz="1600" dirty="0" smtClean="0"/>
              <a:t>, </a:t>
            </a:r>
            <a:r>
              <a:rPr lang="de-DE" sz="1600" dirty="0">
                <a:hlinkClick r:id="rId3"/>
              </a:rPr>
              <a:t>henrike.wilms@dlr.de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A5AC3FBE-A647-41C9-A8C3-4435ED4FC895}" type="slidenum">
              <a:rPr lang="en-GB" noProof="0" smtClean="0"/>
              <a:pPr>
                <a:defRPr/>
              </a:pPr>
              <a:t>17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06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S:\_data\pa4l-home\Bilder\airliners.net\Tupolev Tu-154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49288"/>
            <a:ext cx="11430000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AutoShape 3"/>
          <p:cNvSpPr>
            <a:spLocks noChangeAspect="1" noChangeArrowheads="1"/>
          </p:cNvSpPr>
          <p:nvPr/>
        </p:nvSpPr>
        <p:spPr bwMode="auto">
          <a:xfrm>
            <a:off x="1" y="457200"/>
            <a:ext cx="383790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9465" name="Rectangle 24"/>
          <p:cNvSpPr>
            <a:spLocks noChangeArrowheads="1"/>
          </p:cNvSpPr>
          <p:nvPr/>
        </p:nvSpPr>
        <p:spPr bwMode="auto">
          <a:xfrm>
            <a:off x="0" y="375062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99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8" name="Rectangle 40"/>
          <p:cNvSpPr>
            <a:spLocks noChangeArrowheads="1"/>
          </p:cNvSpPr>
          <p:nvPr/>
        </p:nvSpPr>
        <p:spPr bwMode="auto">
          <a:xfrm>
            <a:off x="1311880" y="3598271"/>
            <a:ext cx="8975120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wishing you always smooth and safe flights</a:t>
            </a:r>
            <a:endParaRPr lang="en-US" altLang="ja-JP" sz="1700" dirty="0">
              <a:solidFill>
                <a:schemeClr val="bg1">
                  <a:lumMod val="95000"/>
                </a:scheme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32178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S:\_data\pa4l-home\Bilder\airliners.net\Tupolev Tu-154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649288"/>
            <a:ext cx="11430000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AutoShape 3"/>
          <p:cNvSpPr>
            <a:spLocks noChangeAspect="1" noChangeArrowheads="1"/>
          </p:cNvSpPr>
          <p:nvPr/>
        </p:nvSpPr>
        <p:spPr bwMode="auto">
          <a:xfrm>
            <a:off x="1" y="457200"/>
            <a:ext cx="3837908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9465" name="Rectangle 24"/>
          <p:cNvSpPr>
            <a:spLocks noChangeArrowheads="1"/>
          </p:cNvSpPr>
          <p:nvPr/>
        </p:nvSpPr>
        <p:spPr bwMode="auto">
          <a:xfrm>
            <a:off x="0" y="375062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99">
                    <a:alpha val="8196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de-D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0" y="1373289"/>
            <a:ext cx="8656722" cy="61555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b">
            <a:spAutoFit/>
          </a:bodyPr>
          <a:lstStyle/>
          <a:p>
            <a:pPr algn="ctr" eaLnBrk="1" hangingPunct="1">
              <a:defRPr/>
            </a:pPr>
            <a:r>
              <a:rPr lang="en-GB" dirty="0" smtClean="0">
                <a:solidFill>
                  <a:schemeClr val="bg1"/>
                </a:solidFill>
                <a:sym typeface="Symbol"/>
              </a:rPr>
              <a:t>Conclusions </a:t>
            </a:r>
            <a:br>
              <a:rPr lang="en-GB" dirty="0" smtClean="0">
                <a:solidFill>
                  <a:schemeClr val="bg1"/>
                </a:solidFill>
                <a:sym typeface="Symbol"/>
              </a:rPr>
            </a:br>
            <a:endParaRPr lang="de-DE" baseline="30000" dirty="0" smtClean="0">
              <a:solidFill>
                <a:schemeClr val="bg1"/>
              </a:solidFill>
            </a:endParaRPr>
          </a:p>
        </p:txBody>
      </p:sp>
      <p:sp>
        <p:nvSpPr>
          <p:cNvPr id="19468" name="Rectangle 40"/>
          <p:cNvSpPr>
            <a:spLocks noChangeArrowheads="1"/>
          </p:cNvSpPr>
          <p:nvPr/>
        </p:nvSpPr>
        <p:spPr bwMode="auto">
          <a:xfrm>
            <a:off x="168881" y="2412405"/>
            <a:ext cx="8975120" cy="32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 accident cannot be explained by meteorological disturbances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GB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 no </a:t>
            </a:r>
            <a:r>
              <a:rPr lang="en-GB" altLang="ja-JP" sz="1700" dirty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contrails formed that could have warned the pilots</a:t>
            </a:r>
            <a:endParaRPr lang="en-US" altLang="ja-JP" sz="1700" dirty="0" smtClean="0">
              <a:solidFill>
                <a:schemeClr val="bg1">
                  <a:lumMod val="95000"/>
                </a:schemeClr>
              </a:solidFill>
              <a:ea typeface="MS PGothic" pitchFamily="34" charset="-128"/>
            </a:endParaRP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 WV encounter appears plausible employing different methods (P2P</a:t>
            </a:r>
            <a:r>
              <a:rPr lang="en-US" altLang="ja-JP" sz="1700" baseline="300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a</a:t>
            </a: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, MME, </a:t>
            </a:r>
            <a:r>
              <a:rPr lang="en-US" altLang="ja-JP" sz="1700" dirty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LES) </a:t>
            </a: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/>
            </a:r>
            <a:b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</a:b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    assuming root </a:t>
            </a:r>
            <a:r>
              <a:rPr lang="en-US" altLang="ja-JP" sz="1700" dirty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loading of the A388 (10% reduced b</a:t>
            </a:r>
            <a:r>
              <a:rPr lang="en-US" altLang="ja-JP" sz="1700" baseline="-25000" dirty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0</a:t>
            </a:r>
            <a:r>
              <a:rPr lang="en-US" altLang="ja-JP" sz="1700" dirty="0" smtClean="0">
                <a:solidFill>
                  <a:schemeClr val="bg1">
                    <a:lumMod val="95000"/>
                  </a:schemeClr>
                </a:solidFill>
                <a:ea typeface="MS PGothic" pitchFamily="34" charset="-128"/>
              </a:rPr>
              <a:t>)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encounter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occurs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right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before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onset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rapid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decay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such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that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A388 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vortices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are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 still </a:t>
            </a:r>
            <a:r>
              <a:rPr lang="de-DE" sz="1600" dirty="0" err="1">
                <a:solidFill>
                  <a:schemeClr val="bg1">
                    <a:lumMod val="95000"/>
                  </a:schemeClr>
                </a:solidFill>
              </a:rPr>
              <a:t>very</a:t>
            </a:r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strong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vortex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deformation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according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Crow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instability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close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to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vortex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</a:rPr>
              <a:t>linking</a:t>
            </a:r>
            <a:endParaRPr lang="de-DE" sz="1600" dirty="0" smtClean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WV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descend deeper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&amp;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live longer in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tropics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than at mid-latitudes due to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weaker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thermal </a:t>
            </a:r>
            <a:r>
              <a:rPr lang="en-GB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strat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.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en-GB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DLR’s WEAA System might have avoided the encounter 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en-GB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initial vortex spacing highly relevant for prediction skills of fast-time models</a:t>
            </a:r>
            <a:endParaRPr lang="de-DE" sz="1600" dirty="0" smtClean="0">
              <a:solidFill>
                <a:schemeClr val="bg1">
                  <a:lumMod val="95000"/>
                </a:schemeClr>
              </a:solidFill>
              <a:sym typeface="Symbol"/>
            </a:endParaRPr>
          </a:p>
          <a:p>
            <a:pPr eaLnBrk="1" hangingPunct="1">
              <a:lnSpc>
                <a:spcPct val="130000"/>
              </a:lnSpc>
              <a:buFontTx/>
              <a:buBlip>
                <a:blip r:embed="rId3"/>
              </a:buBlip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more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detailed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analysis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will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be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published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after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release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of</a:t>
            </a:r>
            <a:r>
              <a:rPr lang="de-DE" sz="1600" dirty="0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 final BFU </a:t>
            </a:r>
            <a:r>
              <a:rPr lang="de-DE" sz="1600" dirty="0" err="1" smtClean="0">
                <a:solidFill>
                  <a:schemeClr val="bg1">
                    <a:lumMod val="95000"/>
                  </a:schemeClr>
                </a:solidFill>
                <a:sym typeface="Symbol"/>
              </a:rPr>
              <a:t>report</a:t>
            </a:r>
            <a:endParaRPr lang="en-US" altLang="ja-JP" sz="1700" dirty="0">
              <a:solidFill>
                <a:schemeClr val="bg1">
                  <a:lumMod val="95000"/>
                </a:scheme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798289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86559"/>
            <a:ext cx="8172000" cy="738187"/>
          </a:xfrm>
        </p:spPr>
        <p:txBody>
          <a:bodyPr/>
          <a:lstStyle/>
          <a:p>
            <a:pPr algn="ctr"/>
            <a:r>
              <a:rPr lang="en-US" dirty="0" smtClean="0"/>
              <a:t>Wake </a:t>
            </a:r>
            <a:r>
              <a:rPr lang="en-US" dirty="0"/>
              <a:t>Vortex Encounter over the Arabian </a:t>
            </a:r>
            <a:r>
              <a:rPr lang="en-US" dirty="0" smtClean="0"/>
              <a:t>Sea</a:t>
            </a:r>
            <a:br>
              <a:rPr lang="en-US" dirty="0" smtClean="0"/>
            </a:br>
            <a:r>
              <a:rPr lang="en-US" sz="2000" dirty="0" err="1" smtClean="0">
                <a:solidFill>
                  <a:schemeClr val="accent1"/>
                </a:solidFill>
              </a:rPr>
              <a:t>enco</a:t>
            </a:r>
            <a:r>
              <a:rPr lang="de-DE" sz="2000" dirty="0" smtClean="0">
                <a:solidFill>
                  <a:schemeClr val="accent1"/>
                </a:solidFill>
              </a:rPr>
              <a:t>unter </a:t>
            </a:r>
            <a:r>
              <a:rPr lang="de-DE" sz="2000" dirty="0" err="1" smtClean="0">
                <a:solidFill>
                  <a:schemeClr val="accent1"/>
                </a:solidFill>
              </a:rPr>
              <a:t>situation</a:t>
            </a:r>
            <a:r>
              <a:rPr lang="de-DE" sz="2000" dirty="0" smtClean="0">
                <a:solidFill>
                  <a:schemeClr val="accent1"/>
                </a:solidFill>
              </a:rPr>
              <a:t>  </a:t>
            </a:r>
            <a:r>
              <a:rPr lang="de-DE" sz="2000" dirty="0" smtClean="0">
                <a:solidFill>
                  <a:schemeClr val="accent1"/>
                </a:solidFill>
                <a:sym typeface="Symbol"/>
              </a:rPr>
              <a:t>  </a:t>
            </a:r>
            <a:r>
              <a:rPr lang="de-DE" sz="2000" dirty="0" smtClean="0">
                <a:solidFill>
                  <a:schemeClr val="accent1"/>
                </a:solidFill>
              </a:rPr>
              <a:t>7 Jan 2017, 8:39 UTC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4005064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980"/>
            <a:ext cx="4876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2"/>
          <p:cNvSpPr txBox="1">
            <a:spLocks/>
          </p:cNvSpPr>
          <p:nvPr/>
        </p:nvSpPr>
        <p:spPr bwMode="auto">
          <a:xfrm>
            <a:off x="-1620688" y="1772818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sz="1800" b="0" dirty="0" err="1" smtClean="0">
                <a:solidFill>
                  <a:schemeClr val="bg1"/>
                </a:solidFill>
              </a:rPr>
              <a:t>flight</a:t>
            </a:r>
            <a:r>
              <a:rPr lang="de-DE" sz="1800" b="0" dirty="0" smtClean="0">
                <a:solidFill>
                  <a:schemeClr val="bg1"/>
                </a:solidFill>
              </a:rPr>
              <a:t> </a:t>
            </a:r>
            <a:r>
              <a:rPr lang="de-DE" sz="1800" b="0" dirty="0" err="1" smtClean="0">
                <a:solidFill>
                  <a:schemeClr val="bg1"/>
                </a:solidFill>
              </a:rPr>
              <a:t>track</a:t>
            </a:r>
            <a:r>
              <a:rPr lang="de-DE" sz="1800" b="0" dirty="0" smtClean="0">
                <a:solidFill>
                  <a:schemeClr val="bg1"/>
                </a:solidFill>
              </a:rPr>
              <a:t> A380</a:t>
            </a:r>
            <a:endParaRPr lang="en-US" sz="1800" dirty="0"/>
          </a:p>
        </p:txBody>
      </p:sp>
      <p:sp>
        <p:nvSpPr>
          <p:cNvPr id="11" name="Titel 2"/>
          <p:cNvSpPr txBox="1">
            <a:spLocks/>
          </p:cNvSpPr>
          <p:nvPr/>
        </p:nvSpPr>
        <p:spPr bwMode="auto">
          <a:xfrm>
            <a:off x="-1655784" y="4491015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sz="1800" b="0" dirty="0" err="1" smtClean="0">
                <a:solidFill>
                  <a:schemeClr val="bg1"/>
                </a:solidFill>
              </a:rPr>
              <a:t>flight</a:t>
            </a:r>
            <a:r>
              <a:rPr lang="de-DE" sz="1800" b="0" dirty="0" smtClean="0">
                <a:solidFill>
                  <a:schemeClr val="bg1"/>
                </a:solidFill>
              </a:rPr>
              <a:t> </a:t>
            </a:r>
            <a:r>
              <a:rPr lang="de-DE" sz="1800" b="0" dirty="0" err="1" smtClean="0">
                <a:solidFill>
                  <a:schemeClr val="bg1"/>
                </a:solidFill>
              </a:rPr>
              <a:t>track</a:t>
            </a:r>
            <a:r>
              <a:rPr lang="de-DE" sz="1800" b="0" dirty="0" smtClean="0">
                <a:solidFill>
                  <a:schemeClr val="bg1"/>
                </a:solidFill>
              </a:rPr>
              <a:t> CL604</a:t>
            </a:r>
            <a:endParaRPr lang="en-US" sz="1800" dirty="0"/>
          </a:p>
        </p:txBody>
      </p:sp>
      <p:sp>
        <p:nvSpPr>
          <p:cNvPr id="12" name="Titel 2"/>
          <p:cNvSpPr txBox="1">
            <a:spLocks/>
          </p:cNvSpPr>
          <p:nvPr/>
        </p:nvSpPr>
        <p:spPr bwMode="auto">
          <a:xfrm>
            <a:off x="-1655784" y="3266879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sz="1800" b="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Arabian</a:t>
            </a:r>
            <a:r>
              <a:rPr lang="de-DE" sz="1800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800" b="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Sea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256584" y="45811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satellite image of visible channels of Indian KALPANA-1 satellite, 8:45 </a:t>
            </a:r>
            <a:r>
              <a:rPr lang="en-US" sz="1600" dirty="0" smtClean="0"/>
              <a:t>UTC, </a:t>
            </a:r>
            <a:r>
              <a:rPr lang="en-US" sz="1600" dirty="0"/>
              <a:t>7 </a:t>
            </a:r>
            <a:r>
              <a:rPr lang="en-US" sz="1600" dirty="0" smtClean="0"/>
              <a:t>Jan 2017 </a:t>
            </a:r>
            <a:br>
              <a:rPr lang="en-US" sz="1600" dirty="0" smtClean="0"/>
            </a:br>
            <a:r>
              <a:rPr lang="en-US" sz="1600" dirty="0" smtClean="0"/>
              <a:t>6 </a:t>
            </a:r>
            <a:r>
              <a:rPr lang="en-US" sz="1600" dirty="0"/>
              <a:t>min after the encounter.</a:t>
            </a:r>
            <a:endParaRPr lang="en-GB" sz="1600" dirty="0"/>
          </a:p>
        </p:txBody>
      </p:sp>
      <p:sp>
        <p:nvSpPr>
          <p:cNvPr id="13" name="Titel 2"/>
          <p:cNvSpPr txBox="1">
            <a:spLocks/>
          </p:cNvSpPr>
          <p:nvPr/>
        </p:nvSpPr>
        <p:spPr bwMode="auto">
          <a:xfrm>
            <a:off x="3342882" y="6446440"/>
            <a:ext cx="1877191" cy="65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sz="1400" b="0" dirty="0" err="1" smtClean="0">
                <a:solidFill>
                  <a:schemeClr val="bg1"/>
                </a:solidFill>
              </a:rPr>
              <a:t>source</a:t>
            </a:r>
            <a:r>
              <a:rPr lang="de-DE" sz="1400" b="0" dirty="0" smtClean="0">
                <a:solidFill>
                  <a:schemeClr val="bg1"/>
                </a:solidFill>
              </a:rPr>
              <a:t>: BFU</a:t>
            </a:r>
            <a:endParaRPr lang="en-US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8" t="16855" b="23751"/>
          <a:stretch/>
        </p:blipFill>
        <p:spPr>
          <a:xfrm>
            <a:off x="5364088" y="1268760"/>
            <a:ext cx="3679782" cy="28083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14250" y="4077072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50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785198" y="4083030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  <a:cs typeface="Arial" pitchFamily="34" charset="0"/>
              </a:rPr>
              <a:t>6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642944" y="4083794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  <a:cs typeface="Arial" pitchFamily="34" charset="0"/>
              </a:rPr>
              <a:t>7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507040" y="4077072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  <a:cs typeface="Arial" pitchFamily="34" charset="0"/>
              </a:rPr>
              <a:t>8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273281" y="389240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94672" y="3076233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  <a:cs typeface="Arial" pitchFamily="34" charset="0"/>
              </a:rPr>
              <a:t>1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194170" y="2210822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  <a:cs typeface="Arial" pitchFamily="34" charset="0"/>
              </a:rPr>
              <a:t>2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194170" y="1313210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>
                <a:latin typeface="Arial" pitchFamily="34" charset="0"/>
                <a:cs typeface="Arial" pitchFamily="34" charset="0"/>
              </a:rPr>
              <a:t>3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0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 rot="16200000">
            <a:off x="4962563" y="2647427"/>
            <a:ext cx="49372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latitude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975974" y="4258796"/>
            <a:ext cx="62036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longitude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282315" y="6065998"/>
            <a:ext cx="6869623" cy="81136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72000" bIns="72000" rtlCol="0">
            <a:spAutoFit/>
          </a:bodyPr>
          <a:lstStyle/>
          <a:p>
            <a:pPr algn="r"/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>
                <a:latin typeface="Arial" pitchFamily="34" charset="0"/>
                <a:cs typeface="Arial" pitchFamily="34" charset="0"/>
              </a:rPr>
              <a:t>on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interim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report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German 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Federal Bureau of Aircraft Accident Investigation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BFU):</a:t>
            </a:r>
          </a:p>
          <a:p>
            <a:pPr algn="r"/>
            <a:r>
              <a:rPr lang="de-DE" sz="1200" dirty="0" smtClean="0">
                <a:latin typeface="Arial" pitchFamily="34" charset="0"/>
                <a:cs typeface="Arial" pitchFamily="34" charset="0"/>
              </a:rPr>
              <a:t>"Bulletin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Unfälle und Störungen beim Betrieb ziviler Luftfahrzeuge, Januar 2017,"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Bundesstelle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für Flugunfalluntersuchung (BFU), Braunschweig, Germany, 2017, p. 43.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de-DE" sz="12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de-DE" sz="1200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www.bfu-web.de/DE/Publikationen/Bulletins/bulletins_node.html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86559"/>
            <a:ext cx="8172000" cy="738187"/>
          </a:xfrm>
        </p:spPr>
        <p:txBody>
          <a:bodyPr/>
          <a:lstStyle/>
          <a:p>
            <a:pPr algn="ctr"/>
            <a:r>
              <a:rPr lang="en-US" dirty="0" smtClean="0"/>
              <a:t>Vortex descent </a:t>
            </a:r>
            <a:r>
              <a:rPr lang="en-US" dirty="0"/>
              <a:t>and Brunt-</a:t>
            </a:r>
            <a:r>
              <a:rPr lang="en-US" dirty="0" err="1"/>
              <a:t>Väisälä</a:t>
            </a:r>
            <a:r>
              <a:rPr lang="en-US" dirty="0"/>
              <a:t> </a:t>
            </a:r>
            <a:r>
              <a:rPr lang="en-US" dirty="0" smtClean="0"/>
              <a:t>frequency, N</a:t>
            </a:r>
            <a:r>
              <a:rPr lang="en-US" baseline="-25000" dirty="0" smtClean="0"/>
              <a:t>BV</a:t>
            </a:r>
            <a:endParaRPr lang="en-US" baseline="-25000" dirty="0"/>
          </a:p>
        </p:txBody>
      </p:sp>
      <p:pic>
        <p:nvPicPr>
          <p:cNvPr id="11" name="Bild 38" descr="Wake_Vortex_Depth_additions_Misaka_A38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 bwMode="auto">
          <a:xfrm>
            <a:off x="4310068" y="1693269"/>
            <a:ext cx="4510405" cy="3463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9" descr="strf_baro-torq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6" y="2197323"/>
            <a:ext cx="3023807" cy="219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17068" y="5661249"/>
            <a:ext cx="88873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U. Schumann, 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Heymsfield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"On the lifecycle of individual contrails and contrail cirrus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,"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Meteorological 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Monographs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(3)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2017,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3.1-3.24,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10.1175/AMSMONOGRAPHS-D-16-0005.1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220072" y="1405235"/>
            <a:ext cx="3360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wake vortex descent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distance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90532" y="1683975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bouyancy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force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1"/>
          <p:cNvSpPr>
            <a:spLocks noChangeArrowheads="1"/>
          </p:cNvSpPr>
          <p:nvPr/>
        </p:nvSpPr>
        <p:spPr bwMode="auto">
          <a:xfrm>
            <a:off x="0" y="1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7201" y="162878"/>
            <a:ext cx="8231188" cy="1143000"/>
          </a:xfrm>
        </p:spPr>
        <p:txBody>
          <a:bodyPr/>
          <a:lstStyle/>
          <a:p>
            <a:pPr algn="ctr"/>
            <a:r>
              <a:rPr lang="en-US" altLang="de-DE" dirty="0">
                <a:solidFill>
                  <a:srgbClr val="CC0000"/>
                </a:solidFill>
              </a:rPr>
              <a:t>Multi-model ensemble wake vortex </a:t>
            </a:r>
            <a:r>
              <a:rPr lang="en-US" altLang="de-DE" dirty="0" smtClean="0">
                <a:solidFill>
                  <a:srgbClr val="CC0000"/>
                </a:solidFill>
              </a:rPr>
              <a:t>prediction</a:t>
            </a:r>
            <a:br>
              <a:rPr lang="en-US" altLang="de-DE" dirty="0" smtClean="0">
                <a:solidFill>
                  <a:srgbClr val="CC0000"/>
                </a:solidFill>
              </a:rPr>
            </a:br>
            <a:r>
              <a:rPr lang="en-US" altLang="de-DE" sz="2000" b="0" dirty="0" smtClean="0">
                <a:solidFill>
                  <a:srgbClr val="0070C0"/>
                </a:solidFill>
              </a:rPr>
              <a:t>combining WV models of NASA and DLR</a:t>
            </a:r>
            <a:endParaRPr lang="de-DE" sz="2000" b="0" dirty="0">
              <a:solidFill>
                <a:srgbClr val="0070C0"/>
              </a:solidFill>
            </a:endParaRPr>
          </a:p>
        </p:txBody>
      </p:sp>
      <p:pic>
        <p:nvPicPr>
          <p:cNvPr id="11" name="Grafik 10"/>
          <p:cNvPicPr/>
          <p:nvPr/>
        </p:nvPicPr>
        <p:blipFill>
          <a:blip r:embed="rId2"/>
          <a:stretch>
            <a:fillRect/>
          </a:stretch>
        </p:blipFill>
        <p:spPr>
          <a:xfrm>
            <a:off x="52771" y="937922"/>
            <a:ext cx="6428406" cy="2207963"/>
          </a:xfrm>
          <a:prstGeom prst="rect">
            <a:avLst/>
          </a:prstGeom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5942" y="1481277"/>
            <a:ext cx="2456349" cy="5834137"/>
          </a:xfrm>
          <a:prstGeom prst="rect">
            <a:avLst/>
          </a:prstGeom>
        </p:spPr>
      </p:pic>
      <p:pic>
        <p:nvPicPr>
          <p:cNvPr id="13" name="Picture 3" descr="S:\_data\reliability_lep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23" y="3048132"/>
            <a:ext cx="2796465" cy="264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6702305" y="1153947"/>
            <a:ext cx="2105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/>
              <a:t>Bayesian</a:t>
            </a:r>
            <a:r>
              <a:rPr lang="de-DE" sz="1400" dirty="0"/>
              <a:t> Model </a:t>
            </a:r>
            <a:r>
              <a:rPr lang="de-DE" sz="1400" dirty="0" err="1"/>
              <a:t>Averaging</a:t>
            </a:r>
            <a:endParaRPr lang="de-DE" sz="1400" dirty="0"/>
          </a:p>
        </p:txBody>
      </p:sp>
      <p:sp>
        <p:nvSpPr>
          <p:cNvPr id="15" name="Rechteck 14"/>
          <p:cNvSpPr/>
          <p:nvPr/>
        </p:nvSpPr>
        <p:spPr>
          <a:xfrm>
            <a:off x="794" y="6019962"/>
            <a:ext cx="9144794" cy="868681"/>
          </a:xfrm>
          <a:prstGeom prst="rect">
            <a:avLst/>
          </a:prstGeom>
          <a:solidFill>
            <a:schemeClr val="bg1"/>
          </a:solidFill>
        </p:spPr>
        <p:txBody>
          <a:bodyPr wrap="square" tIns="144000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S. Körner, F. Holzäpfel, “Multi-Model Wake Vortex Prediction”, Aircraft Engineering and Aerospace Technology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(2) 2016.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u="sng" dirty="0" smtClean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http</a:t>
            </a:r>
            <a:r>
              <a:rPr lang="en-US" sz="1100" u="sng" dirty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://</a:t>
            </a:r>
            <a:r>
              <a:rPr lang="en-US" sz="1100" u="sng" dirty="0" smtClean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dx.doi.org/10.1108/AEAT-02-2015-0068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Körner,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N.N.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Ahmad,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Holzäpfel,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R.L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. Van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Valkenburg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MultiModel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Ensemble Methods for Prediction of Wake-Vortex Transport and Decay,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J. Aircraft </a:t>
            </a: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(5) 2017, 1849-1859. </a:t>
            </a:r>
            <a:r>
              <a:rPr lang="en-GB" sz="1100" u="sng" dirty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hlinkClick r:id="rId5"/>
              </a:rPr>
              <a:t>http://dx.doi.org/10.2514/1.C034287</a:t>
            </a:r>
            <a:r>
              <a:rPr lang="en-GB" sz="1100" u="sng" dirty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14551"/>
            <a:ext cx="8172000" cy="738187"/>
          </a:xfrm>
        </p:spPr>
        <p:txBody>
          <a:bodyPr/>
          <a:lstStyle/>
          <a:p>
            <a:pPr algn="ctr"/>
            <a:r>
              <a:rPr lang="de-DE" dirty="0" err="1"/>
              <a:t>encounter</a:t>
            </a:r>
            <a:r>
              <a:rPr lang="de-DE" dirty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  </a:t>
            </a:r>
            <a:r>
              <a:rPr lang="de-DE" dirty="0" smtClean="0">
                <a:sym typeface="Symbol"/>
              </a:rPr>
              <a:t>  </a:t>
            </a:r>
            <a:r>
              <a:rPr lang="de-DE" dirty="0" smtClean="0"/>
              <a:t>7 Jan 2017, 8:39 UTC</a:t>
            </a:r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61374" y="762995"/>
            <a:ext cx="4510352" cy="3242071"/>
            <a:chOff x="251520" y="1628800"/>
            <a:chExt cx="4869059" cy="3499912"/>
          </a:xfrm>
        </p:grpSpPr>
        <p:sp>
          <p:nvSpPr>
            <p:cNvPr id="14" name="Textfeld 13"/>
            <p:cNvSpPr txBox="1"/>
            <p:nvPr/>
          </p:nvSpPr>
          <p:spPr>
            <a:xfrm>
              <a:off x="2191977" y="3719254"/>
              <a:ext cx="77873" cy="182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100" dirty="0" smtClean="0">
                  <a:solidFill>
                    <a:schemeClr val="accent2"/>
                  </a:solidFill>
                </a:rPr>
                <a:t>1</a:t>
              </a:r>
              <a:endParaRPr lang="en-GB" sz="1100" dirty="0">
                <a:solidFill>
                  <a:schemeClr val="accent2"/>
                </a:solidFill>
              </a:endParaRPr>
            </a:p>
          </p:txBody>
        </p:sp>
        <p:cxnSp>
          <p:nvCxnSpPr>
            <p:cNvPr id="15" name="Gerade Verbindung 14"/>
            <p:cNvCxnSpPr/>
            <p:nvPr/>
          </p:nvCxnSpPr>
          <p:spPr bwMode="auto">
            <a:xfrm>
              <a:off x="2948903" y="2741053"/>
              <a:ext cx="0" cy="1311666"/>
            </a:xfrm>
            <a:prstGeom prst="line">
              <a:avLst/>
            </a:prstGeom>
            <a:solidFill>
              <a:srgbClr val="66FF99">
                <a:alpha val="82001"/>
              </a:srgbClr>
            </a:solidFill>
            <a:ln w="15875" cap="flat" cmpd="sng" algn="ctr">
              <a:solidFill>
                <a:schemeClr val="accent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/>
            <p:cNvSpPr txBox="1"/>
            <p:nvPr/>
          </p:nvSpPr>
          <p:spPr>
            <a:xfrm>
              <a:off x="2911451" y="3299101"/>
              <a:ext cx="77873" cy="182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100" dirty="0" smtClean="0">
                  <a:solidFill>
                    <a:schemeClr val="accent2"/>
                  </a:solidFill>
                </a:rPr>
                <a:t>2</a:t>
              </a:r>
              <a:endParaRPr lang="en-GB" sz="1100" dirty="0">
                <a:solidFill>
                  <a:schemeClr val="accent2"/>
                </a:solidFill>
              </a:endParaRPr>
            </a:p>
          </p:txBody>
        </p:sp>
        <p:cxnSp>
          <p:nvCxnSpPr>
            <p:cNvPr id="17" name="Gerade Verbindung 16"/>
            <p:cNvCxnSpPr/>
            <p:nvPr/>
          </p:nvCxnSpPr>
          <p:spPr bwMode="auto">
            <a:xfrm>
              <a:off x="3065863" y="2737517"/>
              <a:ext cx="0" cy="1311666"/>
            </a:xfrm>
            <a:prstGeom prst="line">
              <a:avLst/>
            </a:prstGeom>
            <a:solidFill>
              <a:srgbClr val="66FF99">
                <a:alpha val="82001"/>
              </a:srgbClr>
            </a:solidFill>
            <a:ln w="15875" cap="flat" cmpd="sng" algn="ctr">
              <a:solidFill>
                <a:schemeClr val="accent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/>
            <p:cNvSpPr txBox="1"/>
            <p:nvPr/>
          </p:nvSpPr>
          <p:spPr>
            <a:xfrm>
              <a:off x="3028410" y="3295565"/>
              <a:ext cx="77873" cy="182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100" dirty="0" smtClean="0">
                  <a:solidFill>
                    <a:schemeClr val="accent2"/>
                  </a:solidFill>
                </a:rPr>
                <a:t>3</a:t>
              </a:r>
              <a:endParaRPr lang="en-GB" sz="1100" dirty="0">
                <a:solidFill>
                  <a:schemeClr val="accent2"/>
                </a:solidFill>
              </a:endParaRPr>
            </a:p>
          </p:txBody>
        </p:sp>
        <p:cxnSp>
          <p:nvCxnSpPr>
            <p:cNvPr id="19" name="Gerade Verbindung 18"/>
            <p:cNvCxnSpPr/>
            <p:nvPr/>
          </p:nvCxnSpPr>
          <p:spPr bwMode="auto">
            <a:xfrm>
              <a:off x="3430903" y="2755245"/>
              <a:ext cx="0" cy="1605115"/>
            </a:xfrm>
            <a:prstGeom prst="line">
              <a:avLst/>
            </a:prstGeom>
            <a:solidFill>
              <a:srgbClr val="66FF99">
                <a:alpha val="82001"/>
              </a:srgbClr>
            </a:solidFill>
            <a:ln w="15875" cap="flat" cmpd="sng" algn="ctr">
              <a:solidFill>
                <a:schemeClr val="accent2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feld 19"/>
            <p:cNvSpPr txBox="1"/>
            <p:nvPr/>
          </p:nvSpPr>
          <p:spPr>
            <a:xfrm>
              <a:off x="3391068" y="3455165"/>
              <a:ext cx="77873" cy="1827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100" dirty="0" smtClean="0">
                  <a:solidFill>
                    <a:schemeClr val="accent2"/>
                  </a:solidFill>
                </a:rPr>
                <a:t>4</a:t>
              </a:r>
              <a:endParaRPr lang="en-GB" sz="11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Geschweifte Klammer rechts 20"/>
            <p:cNvSpPr/>
            <p:nvPr/>
          </p:nvSpPr>
          <p:spPr bwMode="auto">
            <a:xfrm>
              <a:off x="2178095" y="3272306"/>
              <a:ext cx="88605" cy="402561"/>
            </a:xfrm>
            <a:prstGeom prst="rightBrace">
              <a:avLst/>
            </a:prstGeom>
            <a:noFill/>
            <a:ln>
              <a:solidFill>
                <a:schemeClr val="accent2"/>
              </a:solidFill>
            </a:ln>
            <a:effectLst/>
            <a:scene3d>
              <a:camera prst="orthographicFront">
                <a:rot lat="0" lon="0" rev="5400000"/>
              </a:camera>
              <a:lightRig rig="threePt" dir="t"/>
            </a:scene3d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251520" y="1628800"/>
              <a:ext cx="4869059" cy="3499912"/>
              <a:chOff x="0" y="2739153"/>
              <a:chExt cx="4869059" cy="3499912"/>
            </a:xfrm>
          </p:grpSpPr>
          <p:cxnSp>
            <p:nvCxnSpPr>
              <p:cNvPr id="23" name="Gerade Verbindung 22"/>
              <p:cNvCxnSpPr/>
              <p:nvPr/>
            </p:nvCxnSpPr>
            <p:spPr bwMode="auto">
              <a:xfrm>
                <a:off x="3537837" y="4471404"/>
                <a:ext cx="551411" cy="551411"/>
              </a:xfrm>
              <a:prstGeom prst="line">
                <a:avLst/>
              </a:prstGeom>
              <a:solidFill>
                <a:srgbClr val="66FF99">
                  <a:alpha val="82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cap="flat" cmpd="sng" algn="ctr">
                    <a:solidFill>
                      <a:schemeClr val="accent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Picture 3" descr="\\sunserv.pa.op.dlr.de\pa4l\_data\pa4l-home\A380\A388-CL60\Wirbeldurchflug\Flugschreiber-CL604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39153"/>
                <a:ext cx="4869059" cy="3499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2047961" y="5015398"/>
                <a:ext cx="77873" cy="1827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100" dirty="0" smtClean="0">
                    <a:solidFill>
                      <a:schemeClr val="accent2"/>
                    </a:solidFill>
                  </a:rPr>
                  <a:t>1</a:t>
                </a:r>
                <a:endParaRPr lang="en-GB" sz="110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26" name="Gerade Verbindung 25"/>
              <p:cNvCxnSpPr/>
              <p:nvPr/>
            </p:nvCxnSpPr>
            <p:spPr bwMode="auto">
              <a:xfrm>
                <a:off x="2804887" y="4037197"/>
                <a:ext cx="0" cy="1311666"/>
              </a:xfrm>
              <a:prstGeom prst="line">
                <a:avLst/>
              </a:prstGeom>
              <a:solidFill>
                <a:srgbClr val="66FF99">
                  <a:alpha val="82001"/>
                </a:srgbClr>
              </a:solidFill>
              <a:ln w="15875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Textfeld 26"/>
              <p:cNvSpPr txBox="1"/>
              <p:nvPr/>
            </p:nvSpPr>
            <p:spPr>
              <a:xfrm>
                <a:off x="2767435" y="4595245"/>
                <a:ext cx="77873" cy="1827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100" dirty="0" smtClean="0">
                    <a:solidFill>
                      <a:schemeClr val="accent2"/>
                    </a:solidFill>
                  </a:rPr>
                  <a:t>2</a:t>
                </a:r>
                <a:endParaRPr lang="en-GB" sz="110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28" name="Gerade Verbindung 27"/>
              <p:cNvCxnSpPr/>
              <p:nvPr/>
            </p:nvCxnSpPr>
            <p:spPr bwMode="auto">
              <a:xfrm>
                <a:off x="2921847" y="4033661"/>
                <a:ext cx="0" cy="1311666"/>
              </a:xfrm>
              <a:prstGeom prst="line">
                <a:avLst/>
              </a:prstGeom>
              <a:solidFill>
                <a:srgbClr val="66FF99">
                  <a:alpha val="82001"/>
                </a:srgbClr>
              </a:solidFill>
              <a:ln w="15875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Textfeld 28"/>
              <p:cNvSpPr txBox="1"/>
              <p:nvPr/>
            </p:nvSpPr>
            <p:spPr>
              <a:xfrm>
                <a:off x="2884395" y="4591709"/>
                <a:ext cx="77873" cy="1827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100" dirty="0" smtClean="0">
                    <a:solidFill>
                      <a:schemeClr val="accent2"/>
                    </a:solidFill>
                  </a:rPr>
                  <a:t>3</a:t>
                </a:r>
                <a:endParaRPr lang="en-GB" sz="1100" dirty="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30" name="Gerade Verbindung 29"/>
              <p:cNvCxnSpPr/>
              <p:nvPr/>
            </p:nvCxnSpPr>
            <p:spPr bwMode="auto">
              <a:xfrm>
                <a:off x="3286887" y="4051389"/>
                <a:ext cx="0" cy="1605115"/>
              </a:xfrm>
              <a:prstGeom prst="line">
                <a:avLst/>
              </a:prstGeom>
              <a:solidFill>
                <a:srgbClr val="66FF99">
                  <a:alpha val="82001"/>
                </a:srgbClr>
              </a:solidFill>
              <a:ln w="15875" cap="flat" cmpd="sng" algn="ctr">
                <a:solidFill>
                  <a:schemeClr val="accent2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1" name="Textfeld 30"/>
              <p:cNvSpPr txBox="1"/>
              <p:nvPr/>
            </p:nvSpPr>
            <p:spPr>
              <a:xfrm>
                <a:off x="3247052" y="4751309"/>
                <a:ext cx="77873" cy="1827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1100" dirty="0" smtClean="0">
                    <a:solidFill>
                      <a:schemeClr val="accent2"/>
                    </a:solidFill>
                  </a:rPr>
                  <a:t>4</a:t>
                </a:r>
                <a:endParaRPr lang="en-GB" sz="11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2" name="Geschweifte Klammer rechts 31"/>
              <p:cNvSpPr/>
              <p:nvPr/>
            </p:nvSpPr>
            <p:spPr bwMode="auto">
              <a:xfrm>
                <a:off x="2034079" y="4568450"/>
                <a:ext cx="88605" cy="402561"/>
              </a:xfrm>
              <a:prstGeom prst="rightBrace">
                <a:avLst/>
              </a:prstGeom>
              <a:noFill/>
              <a:ln>
                <a:solidFill>
                  <a:schemeClr val="accent2"/>
                </a:solidFill>
              </a:ln>
              <a:effectLst/>
              <a:scene3d>
                <a:camera prst="orthographicFront">
                  <a:rot lat="0" lon="0" rev="5400000"/>
                </a:camera>
                <a:lightRig rig="threePt" dir="t"/>
              </a:scene3d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951495" y="837143"/>
            <a:ext cx="3877985" cy="293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08:38:55 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ea typeface="Times New Roman" pitchFamily="18" charset="0"/>
              </a:rPr>
              <a:t>(1)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r>
              <a:rPr lang="en-US" altLang="en-US" sz="1500" dirty="0">
                <a:ea typeface="Times New Roman" pitchFamily="18" charset="0"/>
              </a:rPr>
              <a:t>bank angle </a:t>
            </a:r>
            <a:r>
              <a:rPr lang="en-US" altLang="en-US" sz="1500" dirty="0" smtClean="0">
                <a:ea typeface="Times New Roman" pitchFamily="18" charset="0"/>
              </a:rPr>
              <a:t>right 5°,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 </a:t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</a:b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aileron deflection left, </a:t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</a:b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fluctuating vertical accelerations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08:39:04 </a:t>
            </a:r>
            <a:r>
              <a:rPr lang="en-US" altLang="en-US" sz="1500" dirty="0" smtClean="0">
                <a:solidFill>
                  <a:schemeClr val="accent2">
                    <a:lumMod val="75000"/>
                  </a:schemeClr>
                </a:solidFill>
                <a:ea typeface="Times New Roman" pitchFamily="18" charset="0"/>
              </a:rPr>
              <a:t>(2) 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strong a/c response begins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500" dirty="0" smtClean="0">
                <a:solidFill>
                  <a:schemeClr val="accent2">
                    <a:lumMod val="75000"/>
                  </a:schemeClr>
                </a:solidFill>
                <a:ea typeface="Times New Roman" pitchFamily="18" charset="0"/>
              </a:rPr>
              <a:t>(3) 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bank angle 42°, aileron 20°, </a:t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</a:b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vertical acceleration 1.6 g 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500" dirty="0" smtClean="0">
                <a:solidFill>
                  <a:schemeClr val="accent2">
                    <a:lumMod val="75000"/>
                  </a:schemeClr>
                </a:solidFill>
                <a:ea typeface="Times New Roman" pitchFamily="18" charset="0"/>
              </a:rPr>
              <a:t>(4) 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08:39:06 rolling left -31°, </a:t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</a:b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downwards acceleration -3.2 g, </a:t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</a:b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autopilot shut off, IRS inoperative </a:t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</a:b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sym typeface="Symbol"/>
              </a:rPr>
              <a:t> subsequ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ent attitude angles unknown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Times New Roman" pitchFamily="18" charset="0"/>
              </a:rPr>
              <a:t>08:39:09 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altitude loss of 2700 m </a:t>
            </a: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Titel 2"/>
          <p:cNvSpPr txBox="1">
            <a:spLocks/>
          </p:cNvSpPr>
          <p:nvPr/>
        </p:nvSpPr>
        <p:spPr bwMode="auto">
          <a:xfrm>
            <a:off x="4355976" y="6014392"/>
            <a:ext cx="1877191" cy="65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de-DE" sz="1400" b="0" dirty="0" err="1" smtClean="0">
                <a:solidFill>
                  <a:schemeClr val="tx1"/>
                </a:solidFill>
              </a:rPr>
              <a:t>source</a:t>
            </a:r>
            <a:r>
              <a:rPr lang="de-DE" sz="1400" b="0" dirty="0" smtClean="0">
                <a:solidFill>
                  <a:schemeClr val="tx1"/>
                </a:solidFill>
              </a:rPr>
              <a:t>: BFU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3836663"/>
            <a:ext cx="1442288" cy="153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5229200"/>
            <a:ext cx="1424866" cy="151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4154808"/>
            <a:ext cx="3912370" cy="19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20" y="4581128"/>
            <a:ext cx="3012688" cy="225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-10584" y="41390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Bombardier Challenger CL604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3707905" y="6467093"/>
            <a:ext cx="258051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view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against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flight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direction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458567"/>
            <a:ext cx="8172000" cy="738187"/>
          </a:xfrm>
        </p:spPr>
        <p:txBody>
          <a:bodyPr/>
          <a:lstStyle/>
          <a:p>
            <a:pPr algn="ctr"/>
            <a:r>
              <a:rPr lang="en-US" dirty="0" smtClean="0"/>
              <a:t>Meteorological Environment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76889" y="912452"/>
            <a:ext cx="78205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/>
              <a:t>Integrated Forecasting System (IFS) of the European Center for Medium Range Weather Forecasts (ECMWF)</a:t>
            </a:r>
          </a:p>
          <a:p>
            <a:pPr algn="ctr"/>
            <a:r>
              <a:rPr lang="en-US" sz="1400" dirty="0" smtClean="0"/>
              <a:t>Icosahedral </a:t>
            </a:r>
            <a:r>
              <a:rPr lang="en-US" sz="1400" dirty="0" err="1" smtClean="0"/>
              <a:t>Nonhydrostatic</a:t>
            </a:r>
            <a:r>
              <a:rPr lang="en-US" sz="1400" dirty="0" smtClean="0"/>
              <a:t> Model (ICON) of the German Weather Service (Regine Zinkhan, DWD)</a:t>
            </a:r>
            <a:endParaRPr lang="en-GB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" y="1380101"/>
            <a:ext cx="5001692" cy="324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320938" y="5589242"/>
            <a:ext cx="8532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Schumann, U., "On conditions for contrail formation from aircraft exhausts," </a:t>
            </a:r>
            <a:r>
              <a:rPr lang="en-US" sz="1200" dirty="0" err="1"/>
              <a:t>Meteorologische</a:t>
            </a:r>
            <a:r>
              <a:rPr lang="en-US" sz="1200" dirty="0"/>
              <a:t> </a:t>
            </a:r>
            <a:r>
              <a:rPr lang="en-US" sz="1200" dirty="0" err="1"/>
              <a:t>Zeitschrift</a:t>
            </a:r>
            <a:r>
              <a:rPr lang="en-US" sz="1200" dirty="0"/>
              <a:t> 5 (1) 1996, pp. 4-23.</a:t>
            </a:r>
            <a:endParaRPr lang="en-GB" sz="1200" dirty="0"/>
          </a:p>
        </p:txBody>
      </p:sp>
      <p:sp>
        <p:nvSpPr>
          <p:cNvPr id="4" name="Rechteck 3"/>
          <p:cNvSpPr/>
          <p:nvPr/>
        </p:nvSpPr>
        <p:spPr>
          <a:xfrm>
            <a:off x="107504" y="3356992"/>
            <a:ext cx="1970457" cy="73866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r>
              <a:rPr lang="en-US" sz="1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at FL 350 </a:t>
            </a:r>
            <a:r>
              <a:rPr lang="en-US" sz="14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contrail threshold  </a:t>
            </a:r>
            <a:br>
              <a:rPr lang="en-US" sz="14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no visible </a:t>
            </a:r>
            <a:r>
              <a:rPr lang="en-US" sz="14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contrails</a:t>
            </a:r>
            <a:endParaRPr lang="en-GB" sz="14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 33" descr="N_S_EDR_FL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/>
          <a:stretch/>
        </p:blipFill>
        <p:spPr bwMode="auto">
          <a:xfrm>
            <a:off x="4924158" y="1404893"/>
            <a:ext cx="4280095" cy="31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5031570" y="4725144"/>
            <a:ext cx="36756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/>
              <a:t>derived from </a:t>
            </a:r>
            <a:r>
              <a:rPr lang="en-US" sz="1400" dirty="0" smtClean="0"/>
              <a:t>ECMWF </a:t>
            </a:r>
            <a:r>
              <a:rPr lang="en-US" sz="1400" dirty="0"/>
              <a:t>temperature </a:t>
            </a:r>
            <a:r>
              <a:rPr lang="en-US" sz="1400" dirty="0" smtClean="0"/>
              <a:t>&amp; </a:t>
            </a:r>
            <a:r>
              <a:rPr lang="en-US" sz="1400" dirty="0"/>
              <a:t>wind </a:t>
            </a:r>
            <a:r>
              <a:rPr lang="en-US" sz="1400" dirty="0" smtClean="0"/>
              <a:t>profiles</a:t>
            </a:r>
            <a:endParaRPr lang="en-GB" sz="1400" dirty="0"/>
          </a:p>
        </p:txBody>
      </p:sp>
      <p:sp>
        <p:nvSpPr>
          <p:cNvPr id="10" name="Rechteck 9"/>
          <p:cNvSpPr/>
          <p:nvPr/>
        </p:nvSpPr>
        <p:spPr>
          <a:xfrm>
            <a:off x="179512" y="5877274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U. Schumann, </a:t>
            </a:r>
            <a:r>
              <a:rPr lang="en-US" sz="1200" dirty="0"/>
              <a:t>T. </a:t>
            </a:r>
            <a:r>
              <a:rPr lang="en-US" sz="1200" dirty="0" smtClean="0"/>
              <a:t>Gerz, </a:t>
            </a:r>
            <a:r>
              <a:rPr lang="en-US" sz="1200" dirty="0"/>
              <a:t>"Turbulent mixing in stably stratified shear flows</a:t>
            </a:r>
            <a:r>
              <a:rPr lang="en-US" sz="1200" i="1" dirty="0"/>
              <a:t>,"</a:t>
            </a:r>
            <a:r>
              <a:rPr lang="en-US" sz="1200" dirty="0"/>
              <a:t> </a:t>
            </a:r>
            <a:r>
              <a:rPr lang="en-US" sz="1200" i="1" dirty="0"/>
              <a:t>Journal of Applied </a:t>
            </a:r>
            <a:r>
              <a:rPr lang="en-US" sz="1200" i="1" dirty="0" smtClean="0"/>
              <a:t>Meteorology</a:t>
            </a:r>
            <a:r>
              <a:rPr lang="en-US" sz="1200" dirty="0" smtClean="0"/>
              <a:t> </a:t>
            </a:r>
            <a:r>
              <a:rPr lang="en-US" sz="1200" b="1" dirty="0" smtClean="0"/>
              <a:t>34</a:t>
            </a:r>
            <a:r>
              <a:rPr lang="en-US" sz="1200" dirty="0" smtClean="0"/>
              <a:t> (1) </a:t>
            </a:r>
            <a:r>
              <a:rPr lang="en-US" sz="1200" dirty="0"/>
              <a:t>1995, pp. 33-48.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726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86559"/>
            <a:ext cx="8172000" cy="738187"/>
          </a:xfrm>
        </p:spPr>
        <p:txBody>
          <a:bodyPr/>
          <a:lstStyle/>
          <a:p>
            <a:pPr algn="ctr"/>
            <a:r>
              <a:rPr lang="en-US" dirty="0" smtClean="0"/>
              <a:t>Climatology </a:t>
            </a:r>
            <a:r>
              <a:rPr lang="en-US" dirty="0" smtClean="0">
                <a:sym typeface="Symbol"/>
              </a:rPr>
              <a:t> </a:t>
            </a:r>
            <a:r>
              <a:rPr lang="en-US" dirty="0" smtClean="0"/>
              <a:t>Zonal </a:t>
            </a:r>
            <a:r>
              <a:rPr lang="en-US" dirty="0"/>
              <a:t>mean potential temperature,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wind </a:t>
            </a:r>
            <a:r>
              <a:rPr lang="en-US" dirty="0"/>
              <a:t>and Brunt-</a:t>
            </a:r>
            <a:r>
              <a:rPr lang="en-US" dirty="0" err="1"/>
              <a:t>Väisälä</a:t>
            </a:r>
            <a:r>
              <a:rPr lang="en-US" dirty="0"/>
              <a:t> </a:t>
            </a:r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951870" y="5456839"/>
            <a:ext cx="35019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/>
              <a:t>derived from 39 years of ERA-Interim </a:t>
            </a:r>
            <a:r>
              <a:rPr lang="en-GB" sz="1600" dirty="0" smtClean="0"/>
              <a:t>data</a:t>
            </a:r>
            <a:endParaRPr lang="en-GB" sz="1600" dirty="0"/>
          </a:p>
        </p:txBody>
      </p:sp>
      <p:pic>
        <p:nvPicPr>
          <p:cNvPr id="7" name="Grafi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b="10414"/>
          <a:stretch/>
        </p:blipFill>
        <p:spPr bwMode="auto">
          <a:xfrm>
            <a:off x="1187624" y="1247421"/>
            <a:ext cx="6734513" cy="4197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668344" y="3360629"/>
            <a:ext cx="92974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 smtClean="0"/>
              <a:t>N = 0.01 s</a:t>
            </a:r>
            <a:r>
              <a:rPr lang="en-GB" sz="1600" baseline="30000" dirty="0" smtClean="0"/>
              <a:t>-1</a:t>
            </a:r>
            <a:endParaRPr lang="en-GB" sz="1600" dirty="0"/>
          </a:p>
        </p:txBody>
      </p:sp>
      <p:cxnSp>
        <p:nvCxnSpPr>
          <p:cNvPr id="4" name="Gerade Verbindung 3"/>
          <p:cNvCxnSpPr/>
          <p:nvPr/>
        </p:nvCxnSpPr>
        <p:spPr>
          <a:xfrm flipV="1">
            <a:off x="4301220" y="2492896"/>
            <a:ext cx="0" cy="2376264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3347864" y="1484784"/>
            <a:ext cx="0" cy="3024336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3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386559"/>
            <a:ext cx="8172000" cy="738187"/>
          </a:xfrm>
        </p:spPr>
        <p:txBody>
          <a:bodyPr/>
          <a:lstStyle/>
          <a:p>
            <a:pPr algn="ctr"/>
            <a:r>
              <a:rPr lang="en-US" dirty="0" smtClean="0"/>
              <a:t>Climatology </a:t>
            </a:r>
            <a:r>
              <a:rPr lang="en-US" dirty="0" smtClean="0">
                <a:sym typeface="Symbol"/>
              </a:rPr>
              <a:t> </a:t>
            </a:r>
            <a:r>
              <a:rPr lang="en-US" dirty="0" smtClean="0"/>
              <a:t>Zonal </a:t>
            </a:r>
            <a:r>
              <a:rPr lang="en-US" dirty="0"/>
              <a:t>mean potential temperature,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wind </a:t>
            </a:r>
            <a:r>
              <a:rPr lang="en-US" dirty="0"/>
              <a:t>and Brunt-</a:t>
            </a:r>
            <a:r>
              <a:rPr lang="en-US" dirty="0" err="1"/>
              <a:t>Väisälä</a:t>
            </a:r>
            <a:r>
              <a:rPr lang="en-US" dirty="0"/>
              <a:t> </a:t>
            </a:r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951870" y="5456839"/>
            <a:ext cx="350192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/>
              <a:t>derived from 39 years of ERA-Interim </a:t>
            </a:r>
            <a:r>
              <a:rPr lang="en-GB" sz="1600" dirty="0" smtClean="0"/>
              <a:t>data</a:t>
            </a:r>
            <a:endParaRPr lang="en-GB" sz="1600" dirty="0"/>
          </a:p>
        </p:txBody>
      </p:sp>
      <p:pic>
        <p:nvPicPr>
          <p:cNvPr id="7" name="Grafi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b="10414"/>
          <a:stretch/>
        </p:blipFill>
        <p:spPr bwMode="auto">
          <a:xfrm>
            <a:off x="1187624" y="1247421"/>
            <a:ext cx="6734513" cy="4197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668344" y="3360629"/>
            <a:ext cx="92974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 smtClean="0"/>
              <a:t>N = 0.01 s</a:t>
            </a:r>
            <a:r>
              <a:rPr lang="en-GB" sz="1600" baseline="30000" dirty="0" smtClean="0"/>
              <a:t>-1</a:t>
            </a:r>
            <a:endParaRPr lang="en-GB" sz="1600" dirty="0"/>
          </a:p>
        </p:txBody>
      </p:sp>
      <p:sp>
        <p:nvSpPr>
          <p:cNvPr id="14" name="Rechteck 13"/>
          <p:cNvSpPr/>
          <p:nvPr/>
        </p:nvSpPr>
        <p:spPr>
          <a:xfrm>
            <a:off x="2483768" y="2996952"/>
            <a:ext cx="4572000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>
            <a:spAutoFit/>
          </a:bodyPr>
          <a:lstStyle/>
          <a:p>
            <a:r>
              <a:rPr lang="en-GB" dirty="0"/>
              <a:t>Brunt‐</a:t>
            </a:r>
            <a:r>
              <a:rPr lang="en-GB" dirty="0" err="1"/>
              <a:t>Väisälä</a:t>
            </a:r>
            <a:r>
              <a:rPr lang="en-GB" dirty="0"/>
              <a:t> Frequency is generally lower in the </a:t>
            </a:r>
            <a:r>
              <a:rPr lang="en-GB" dirty="0" smtClean="0"/>
              <a:t>tropics than </a:t>
            </a:r>
            <a:r>
              <a:rPr lang="en-GB" dirty="0"/>
              <a:t>in the </a:t>
            </a:r>
            <a:r>
              <a:rPr lang="en-GB" dirty="0" err="1" smtClean="0"/>
              <a:t>extratropics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ym typeface="Symbol"/>
              </a:rPr>
              <a:t> WV</a:t>
            </a:r>
            <a:r>
              <a:rPr lang="en-GB" dirty="0" smtClean="0"/>
              <a:t> in low-turbulence regions may survive longer and </a:t>
            </a:r>
            <a:r>
              <a:rPr lang="en-US" dirty="0" smtClean="0"/>
              <a:t>descend </a:t>
            </a:r>
            <a:r>
              <a:rPr lang="en-GB" dirty="0" smtClean="0"/>
              <a:t>deeper in the tropical troposphere than elsewhere!!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7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20" name="Rechteck 1"/>
          <p:cNvSpPr>
            <a:spLocks noChangeArrowheads="1"/>
          </p:cNvSpPr>
          <p:nvPr/>
        </p:nvSpPr>
        <p:spPr bwMode="auto">
          <a:xfrm>
            <a:off x="0" y="1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1" name="Rechteck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2" name="Rectangle 12"/>
          <p:cNvSpPr txBox="1">
            <a:spLocks noChangeArrowheads="1"/>
          </p:cNvSpPr>
          <p:nvPr/>
        </p:nvSpPr>
        <p:spPr bwMode="auto">
          <a:xfrm>
            <a:off x="5415116" y="348422"/>
            <a:ext cx="3562350" cy="24375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b">
            <a:spAutoFit/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4545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en-GB" sz="24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Airborne Probabilistic </a:t>
            </a:r>
            <a:r>
              <a:rPr lang="en-GB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2-Phase </a:t>
            </a:r>
            <a:r>
              <a:rPr lang="en-GB" sz="24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 vortex model </a:t>
            </a:r>
            <a:r>
              <a:rPr lang="en-US" sz="24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</a:t>
            </a:r>
            <a:r>
              <a:rPr lang="en-GB" sz="24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P2P</a:t>
            </a:r>
            <a:r>
              <a:rPr lang="en-GB" sz="2400" kern="0" baseline="30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A388 wind </a:t>
            </a:r>
            <a:r>
              <a:rPr lang="en-US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 </a:t>
            </a:r>
            <a:r>
              <a:rPr lang="en-US" sz="24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2400" kern="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algn="ctr" eaLnBrk="1" hangingPunct="1">
              <a:lnSpc>
                <a:spcPct val="110000"/>
              </a:lnSpc>
              <a:defRPr/>
            </a:pPr>
            <a:r>
              <a:rPr lang="en-US" sz="2400" b="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10% inboard loading</a:t>
            </a:r>
            <a:endParaRPr lang="en-US" sz="2400" b="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-2" y="6165306"/>
            <a:ext cx="9144002" cy="689589"/>
          </a:xfrm>
          <a:prstGeom prst="rect">
            <a:avLst/>
          </a:prstGeom>
          <a:solidFill>
            <a:schemeClr val="bg1"/>
          </a:solidFill>
        </p:spPr>
        <p:txBody>
          <a:bodyPr wrap="square" tIns="108000" bIns="72000">
            <a:spAutoFit/>
          </a:bodyPr>
          <a:lstStyle/>
          <a:p>
            <a:pPr lvl="0"/>
            <a:r>
              <a:rPr lang="en-GB" sz="1100" dirty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Holzäpfel F. 2003: A Probabilistic Two-Phase Wake Vortex Decay and Transport Model, Journal of </a:t>
            </a:r>
            <a:r>
              <a:rPr lang="en-GB" sz="1100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Aircraft </a:t>
            </a:r>
            <a:r>
              <a:rPr lang="en-GB" sz="1100" b="1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40</a:t>
            </a:r>
            <a:r>
              <a:rPr lang="en-GB" sz="1100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, </a:t>
            </a:r>
            <a:r>
              <a:rPr lang="en-GB" sz="1100" dirty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323-331.</a:t>
            </a:r>
          </a:p>
          <a:p>
            <a:pPr lvl="0"/>
            <a:r>
              <a:rPr lang="en-GB" sz="1100" dirty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Holzäpfel F., Robins R.E. 2004: Probabilistic Two-Phase Aircraft Wake-Vortex Model: Application and Assessment, </a:t>
            </a:r>
            <a:r>
              <a:rPr lang="en-GB" sz="1100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J. Aircraft </a:t>
            </a:r>
            <a:r>
              <a:rPr lang="en-GB" sz="1100" b="1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41</a:t>
            </a:r>
            <a:r>
              <a:rPr lang="en-GB" sz="1100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, 1117-1126</a:t>
            </a:r>
            <a:r>
              <a:rPr lang="en-GB" sz="1100" dirty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.</a:t>
            </a:r>
          </a:p>
          <a:p>
            <a:r>
              <a:rPr lang="en-GB" sz="1100" dirty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Holzäpfel F. 2006: Probabilistic Two-Phase Aircraft Wake-Vortex Model: Further Development and Assessment, </a:t>
            </a:r>
            <a:r>
              <a:rPr lang="en-GB" sz="1100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J. Aircraft </a:t>
            </a:r>
            <a:r>
              <a:rPr lang="en-GB" sz="1100" b="1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43</a:t>
            </a:r>
            <a:r>
              <a:rPr lang="en-GB" sz="1100" dirty="0" smtClean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, </a:t>
            </a:r>
            <a:r>
              <a:rPr lang="en-GB" sz="1100" dirty="0">
                <a:solidFill>
                  <a:srgbClr val="3333CC"/>
                </a:solidFill>
                <a:latin typeface="Arial" charset="0"/>
                <a:ea typeface="MS PGothic" pitchFamily="34" charset="-128"/>
                <a:cs typeface="Arial" charset="0"/>
              </a:rPr>
              <a:t>700-708.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8745"/>
            <a:ext cx="4978622" cy="6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94" y="6041224"/>
            <a:ext cx="9144794" cy="807126"/>
          </a:xfrm>
          <a:prstGeom prst="rect">
            <a:avLst/>
          </a:prstGeom>
          <a:solidFill>
            <a:schemeClr val="bg1"/>
          </a:solidFill>
        </p:spPr>
        <p:txBody>
          <a:bodyPr wrap="square" tIns="144000">
            <a:spAutoFit/>
          </a:bodyPr>
          <a:lstStyle/>
          <a:p>
            <a:pPr lvl="0">
              <a:spcAft>
                <a:spcPts val="0"/>
              </a:spcAft>
              <a:tabLst>
                <a:tab pos="457200" algn="l"/>
              </a:tabLst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S. Körner, F. Holzäpfel, “Multi-Model Wake Vortex Prediction”, Aircraft Engineering and Aerospace Technology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(2) 2016.</a:t>
            </a:r>
            <a:b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u="sng" dirty="0" smtClean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http</a:t>
            </a:r>
            <a:r>
              <a:rPr lang="en-US" sz="1000" u="sng" dirty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://</a:t>
            </a:r>
            <a:r>
              <a:rPr lang="en-US" sz="1000" u="sng" dirty="0" smtClean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dx.doi.org/10.1108/AEAT-02-2015-0068</a:t>
            </a: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Körner,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N.N.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Ahmad,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Holzäpfel,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R.L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. Van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Valkenburg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MultiModel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Ensemble Methods for Prediction of Wake-Vortex Transport and Decay,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J. Aircraft </a:t>
            </a:r>
            <a:r>
              <a:rPr lang="en-GB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(5) 2017, 1849-1859. </a:t>
            </a:r>
            <a:r>
              <a:rPr lang="en-GB" sz="1000" u="sng" dirty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hlinkClick r:id="rId2"/>
              </a:rPr>
              <a:t>http://dx.doi.org/10.2514/1.C034287</a:t>
            </a:r>
            <a:r>
              <a:rPr lang="en-GB" sz="1000" u="sng" dirty="0">
                <a:solidFill>
                  <a:srgbClr val="0000EE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24" y="548680"/>
            <a:ext cx="5521413" cy="54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07504" y="2773906"/>
            <a:ext cx="1588782" cy="523220"/>
          </a:xfrm>
          <a:prstGeom prst="rect">
            <a:avLst/>
          </a:prstGeom>
          <a:solidFill>
            <a:schemeClr val="bg1"/>
          </a:solidFill>
          <a:ln w="222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descent</a:t>
            </a:r>
            <a:r>
              <a:rPr lang="de-DE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MME &amp; D2P</a:t>
            </a:r>
          </a:p>
        </p:txBody>
      </p:sp>
      <p:sp>
        <p:nvSpPr>
          <p:cNvPr id="16" name="Rectangle 12"/>
          <p:cNvSpPr txBox="1">
            <a:spLocks noChangeArrowheads="1"/>
          </p:cNvSpPr>
          <p:nvPr/>
        </p:nvSpPr>
        <p:spPr bwMode="auto">
          <a:xfrm>
            <a:off x="5508104" y="897733"/>
            <a:ext cx="3680664" cy="26032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b">
            <a:spAutoFit/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4545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22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Multi-model ensemble wake vortex prediction</a:t>
            </a:r>
            <a:br>
              <a:rPr lang="en-US" altLang="de-DE" sz="22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WV models of NASA and </a:t>
            </a:r>
            <a:r>
              <a:rPr lang="en-US" altLang="de-DE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DLR</a:t>
            </a:r>
            <a:br>
              <a:rPr lang="en-US" altLang="de-DE" sz="2000" b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A388 </a:t>
            </a:r>
            <a:r>
              <a:rPr lang="en-US" sz="22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&amp; ECMWF </a:t>
            </a:r>
            <a:r>
              <a:rPr lang="en-US" sz="22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2200" kern="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vortex </a:t>
            </a:r>
            <a:r>
              <a:rPr lang="en-US" sz="2200" kern="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</a:p>
          <a:p>
            <a:pPr algn="ctr" eaLnBrk="1" hangingPunct="1">
              <a:defRPr/>
            </a:pPr>
            <a:r>
              <a:rPr lang="en-US" sz="2000" b="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10% inboard </a:t>
            </a:r>
            <a:r>
              <a:rPr lang="en-US" sz="2000" b="0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loading</a:t>
            </a:r>
            <a:endParaRPr lang="en-US" sz="2000" b="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0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7" name="Rectangle 12"/>
          <p:cNvSpPr txBox="1">
            <a:spLocks noChangeArrowheads="1"/>
          </p:cNvSpPr>
          <p:nvPr/>
        </p:nvSpPr>
        <p:spPr bwMode="auto">
          <a:xfrm>
            <a:off x="92061" y="452961"/>
            <a:ext cx="8883848" cy="7437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 anchor="b">
            <a:spAutoFit/>
          </a:bodyPr>
          <a:lstStyle>
            <a:lvl1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54545"/>
                </a:solidFill>
                <a:latin typeface="Candara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5pPr>
            <a:lvl6pPr marL="4572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6pPr>
            <a:lvl7pPr marL="9144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7pPr>
            <a:lvl8pPr marL="13716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8pPr>
            <a:lvl9pPr marL="1828800" algn="l" rtl="0" fontAlgn="base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454545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kern="0" dirty="0" smtClean="0">
                <a:solidFill>
                  <a:srgbClr val="CC0000"/>
                </a:solidFill>
                <a:latin typeface="+mj-lt"/>
              </a:rPr>
              <a:t>Results of highly resolved numerical simulations (LES) </a:t>
            </a:r>
            <a:br>
              <a:rPr lang="en-US" sz="2400" kern="0" dirty="0" smtClean="0">
                <a:solidFill>
                  <a:srgbClr val="CC0000"/>
                </a:solidFill>
                <a:latin typeface="+mj-lt"/>
              </a:rPr>
            </a:br>
            <a:r>
              <a:rPr lang="en-US" sz="2400" kern="0" dirty="0" smtClean="0">
                <a:solidFill>
                  <a:srgbClr val="CC0000"/>
                </a:solidFill>
                <a:latin typeface="+mj-lt"/>
              </a:rPr>
              <a:t>scaled to A388 vortices </a:t>
            </a:r>
            <a:r>
              <a:rPr lang="en-US" sz="2000" b="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10% inboard loading)</a:t>
            </a:r>
            <a:endParaRPr lang="en-US" sz="2000" b="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6197388"/>
            <a:ext cx="9144000" cy="665718"/>
          </a:xfrm>
          <a:prstGeom prst="rect">
            <a:avLst/>
          </a:prstGeom>
          <a:solidFill>
            <a:schemeClr val="bg1"/>
          </a:solidFill>
        </p:spPr>
        <p:txBody>
          <a:bodyPr wrap="square" tIns="252000" bIns="72000">
            <a:spAutoFit/>
          </a:bodyPr>
          <a:lstStyle/>
          <a:p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Misaka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Holzäpfel,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Gerz,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Manhart,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Schwertfirm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, Vortex bursting, tracer transport, and decay mechanisms of a counter-rotating vortex pair, Physics of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Fluids </a:t>
            </a:r>
            <a:r>
              <a:rPr lang="en-GB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(2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2012,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25104-1 -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25104-21, </a:t>
            </a:r>
            <a:r>
              <a:rPr lang="en-GB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10.1063/1.3684990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 descr="\\sunserv.pa.op.dlr.de\pa4l\_data\pa4l-home\A380\A388-CL60\PoF\PoF-A388-b0-56-tal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00" y="1741938"/>
            <a:ext cx="5333989" cy="3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766548" y="4798198"/>
            <a:ext cx="1813564" cy="719034"/>
          </a:xfrm>
          <a:prstGeom prst="rect">
            <a:avLst/>
          </a:prstGeom>
          <a:solidFill>
            <a:schemeClr val="bg1">
              <a:alpha val="96000"/>
            </a:schemeClr>
          </a:solidFill>
          <a:ln w="22225">
            <a:solidFill>
              <a:srgbClr val="00B050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vortex</a:t>
            </a:r>
            <a:r>
              <a:rPr lang="de-DE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rings </a:t>
            </a:r>
          </a:p>
          <a:p>
            <a:pPr algn="ctr"/>
            <a:r>
              <a:rPr lang="de-DE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keep</a:t>
            </a:r>
            <a:r>
              <a:rPr lang="de-DE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descending</a:t>
            </a:r>
            <a:r>
              <a:rPr lang="de-DE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de-DE" sz="14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 neutral </a:t>
            </a:r>
            <a:r>
              <a:rPr lang="de-DE" sz="14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stratification</a:t>
            </a:r>
            <a:endParaRPr lang="en-GB" sz="14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LR_Pr%C3%A4sentation_4zu3_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A4_Fach_quer">
  <a:themeElements>
    <a:clrScheme name="A4_Fach_quer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4_Fach_quer.po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00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00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_Fach_quer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4_Fach_quer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A4_Fach_quer">
  <a:themeElements>
    <a:clrScheme name="A4_Fach_quer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4_Fach_quer.po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00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00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_Fach_quer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4_Fach_quer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4_Fach_quer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3BF77F0DEA9A4B8748258238955038" ma:contentTypeVersion="0" ma:contentTypeDescription="Ein neues Dokument erstellen." ma:contentTypeScope="" ma:versionID="538a5220a3ddfc7e20939252f667381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0064E0-2253-4A86-9CE5-E427D63725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69699F9-78ED-4517-A191-6C3A294F959C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4F15573-F1C9-4F86-B645-9414221BA1F2}">
  <ds:schemaRefs>
    <ds:schemaRef ds:uri="http://schemas.microsoft.com/office/2006/customDocumentInformationPanel"/>
  </ds:schemaRefs>
</ds:datastoreItem>
</file>

<file path=customXml/itemProps4.xml><?xml version="1.0" encoding="utf-8"?>
<ds:datastoreItem xmlns:ds="http://schemas.openxmlformats.org/officeDocument/2006/customXml" ds:itemID="{4ADEE991-45E7-4D0B-AC45-C7E36E3BCE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DLR_Pr%C3%A4sentation_4zu3_EN</Template>
  <TotalTime>0</TotalTime>
  <Words>1544</Words>
  <Application>Microsoft Office PowerPoint</Application>
  <PresentationFormat>Bildschirmpräsentation (4:3)</PresentationFormat>
  <Paragraphs>212</Paragraphs>
  <Slides>21</Slides>
  <Notes>10</Notes>
  <HiddenSlides>0</HiddenSlides>
  <MMClips>3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21</vt:i4>
      </vt:variant>
    </vt:vector>
  </HeadingPairs>
  <TitlesOfParts>
    <vt:vector size="24" baseType="lpstr">
      <vt:lpstr>DLR_Pr%C3%A4sentation_4zu3_EN</vt:lpstr>
      <vt:lpstr>A4_Fach_quer</vt:lpstr>
      <vt:lpstr>3_A4_Fach_quer</vt:lpstr>
      <vt:lpstr>DLR’s Wake Vortex and Turbulence Research </vt:lpstr>
      <vt:lpstr>Wake Vortex Encounter over the Arabian Sea encounter situation    7 Jan 2017, 8:39 UTC</vt:lpstr>
      <vt:lpstr>encounter situation    7 Jan 2017, 8:39 UTC</vt:lpstr>
      <vt:lpstr>Meteorological Environment </vt:lpstr>
      <vt:lpstr>Climatology  Zonal mean potential temperature,  wind and Brunt-Väisälä frequency</vt:lpstr>
      <vt:lpstr>Climatology  Zonal mean potential temperature,  wind and Brunt-Väisälä frequency</vt:lpstr>
      <vt:lpstr>PowerPoint-Präsentation</vt:lpstr>
      <vt:lpstr>PowerPoint-Präsentation</vt:lpstr>
      <vt:lpstr>PowerPoint-Präsentation</vt:lpstr>
      <vt:lpstr>Wake Encounter Avoidance &amp; Advisory (WEAA)</vt:lpstr>
      <vt:lpstr>Wake Encounter Avoidance &amp; Advisory (WEAA)</vt:lpstr>
      <vt:lpstr>PowerPoint-Präsentation</vt:lpstr>
      <vt:lpstr>meteo measurements SODAR/RASS USA 3 gates, 0.3 - 1 NM</vt:lpstr>
      <vt:lpstr>WSV Strategy  Animated strong crosswind</vt:lpstr>
      <vt:lpstr>Mountain Wave (MW) Hazards on Aviation</vt:lpstr>
      <vt:lpstr>Mountain Wave (MW) Hazards on Aviation</vt:lpstr>
      <vt:lpstr>Further Research Topics</vt:lpstr>
      <vt:lpstr>PowerPoint-Präsentation</vt:lpstr>
      <vt:lpstr>Conclusions  </vt:lpstr>
      <vt:lpstr>Vortex descent and Brunt-Väisälä frequency, NBV</vt:lpstr>
      <vt:lpstr>Multi-model ensemble wake vortex prediction combining WV models of NASA and DLR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Multi-Model Ensemble Wake Vortex Prediction – Further Development and Probabilistic Assessment</dc:title>
  <dc:creator>Körner, Stephan</dc:creator>
  <cp:lastModifiedBy>Holzäpfel, Frank</cp:lastModifiedBy>
  <cp:revision>377</cp:revision>
  <cp:lastPrinted>2018-05-23T13:24:43Z</cp:lastPrinted>
  <dcterms:created xsi:type="dcterms:W3CDTF">2016-05-19T07:56:59Z</dcterms:created>
  <dcterms:modified xsi:type="dcterms:W3CDTF">2018-09-03T07:37:38Z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0x010100ED3BF77F0DEA9A4B8748258238955038</vt:lpwstr>
  </property>
</Properties>
</file>