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6" r:id="rId2"/>
    <p:sldMasterId id="2147484111" r:id="rId3"/>
  </p:sldMasterIdLst>
  <p:notesMasterIdLst>
    <p:notesMasterId r:id="rId20"/>
  </p:notesMasterIdLst>
  <p:handoutMasterIdLst>
    <p:handoutMasterId r:id="rId21"/>
  </p:handoutMasterIdLst>
  <p:sldIdLst>
    <p:sldId id="450" r:id="rId4"/>
    <p:sldId id="486" r:id="rId5"/>
    <p:sldId id="487" r:id="rId6"/>
    <p:sldId id="488" r:id="rId7"/>
    <p:sldId id="489" r:id="rId8"/>
    <p:sldId id="490" r:id="rId9"/>
    <p:sldId id="491" r:id="rId10"/>
    <p:sldId id="492" r:id="rId11"/>
    <p:sldId id="493" r:id="rId12"/>
    <p:sldId id="494" r:id="rId13"/>
    <p:sldId id="495" r:id="rId14"/>
    <p:sldId id="496" r:id="rId15"/>
    <p:sldId id="499" r:id="rId16"/>
    <p:sldId id="500" r:id="rId17"/>
    <p:sldId id="501" r:id="rId18"/>
    <p:sldId id="503" r:id="rId19"/>
  </p:sldIdLst>
  <p:sldSz cx="9144000" cy="5143500" type="screen16x9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9">
          <p15:clr>
            <a:srgbClr val="A4A3A4"/>
          </p15:clr>
        </p15:guide>
        <p15:guide id="2" orient="horz" pos="3198">
          <p15:clr>
            <a:srgbClr val="A4A3A4"/>
          </p15:clr>
        </p15:guide>
        <p15:guide id="3" orient="horz" pos="3226">
          <p15:clr>
            <a:srgbClr val="A4A3A4"/>
          </p15:clr>
        </p15:guide>
        <p15:guide id="4" orient="horz" pos="2816">
          <p15:clr>
            <a:srgbClr val="A4A3A4"/>
          </p15:clr>
        </p15:guide>
        <p15:guide id="5" orient="horz" pos="1695">
          <p15:clr>
            <a:srgbClr val="A4A3A4"/>
          </p15:clr>
        </p15:guide>
        <p15:guide id="6" orient="horz" pos="107">
          <p15:clr>
            <a:srgbClr val="A4A3A4"/>
          </p15:clr>
        </p15:guide>
        <p15:guide id="7" orient="horz" pos="534">
          <p15:clr>
            <a:srgbClr val="A4A3A4"/>
          </p15:clr>
        </p15:guide>
        <p15:guide id="8" pos="227">
          <p15:clr>
            <a:srgbClr val="A4A3A4"/>
          </p15:clr>
        </p15:guide>
        <p15:guide id="9" pos="2880">
          <p15:clr>
            <a:srgbClr val="A4A3A4"/>
          </p15:clr>
        </p15:guide>
        <p15:guide id="10" pos="5529">
          <p15:clr>
            <a:srgbClr val="A4A3A4"/>
          </p15:clr>
        </p15:guide>
        <p15:guide id="11" pos="2765">
          <p15:clr>
            <a:srgbClr val="A4A3A4"/>
          </p15:clr>
        </p15:guide>
        <p15:guide id="12" pos="29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60"/>
    <a:srgbClr val="009BC1"/>
    <a:srgbClr val="065880"/>
    <a:srgbClr val="003C71"/>
    <a:srgbClr val="05658C"/>
    <a:srgbClr val="065D85"/>
    <a:srgbClr val="206A9C"/>
    <a:srgbClr val="283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0" autoAdjust="0"/>
    <p:restoredTop sz="94648" autoAdjust="0"/>
  </p:normalViewPr>
  <p:slideViewPr>
    <p:cSldViewPr snapToGrid="0">
      <p:cViewPr varScale="1">
        <p:scale>
          <a:sx n="106" d="100"/>
          <a:sy n="106" d="100"/>
        </p:scale>
        <p:origin x="67" y="413"/>
      </p:cViewPr>
      <p:guideLst>
        <p:guide orient="horz" pos="539"/>
        <p:guide orient="horz" pos="3198"/>
        <p:guide orient="horz" pos="3226"/>
        <p:guide orient="horz" pos="2816"/>
        <p:guide orient="horz" pos="1695"/>
        <p:guide orient="horz" pos="107"/>
        <p:guide orient="horz" pos="534"/>
        <p:guide pos="227"/>
        <p:guide pos="2880"/>
        <p:guide pos="5529"/>
        <p:guide pos="2765"/>
        <p:guide pos="29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232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D2C2B7-DBF4-4AB5-A43C-328B40D4122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30462D7-B908-4C34-A4CF-CA37F22D8B94}">
      <dgm:prSet/>
      <dgm:spPr/>
      <dgm:t>
        <a:bodyPr/>
        <a:lstStyle/>
        <a:p>
          <a:pPr rtl="0"/>
          <a:r>
            <a:rPr lang="en-US" b="0" i="0" baseline="0" smtClean="0"/>
            <a:t>Two provider states, WAFC London and WAFC Washington</a:t>
          </a:r>
          <a:endParaRPr lang="en-US"/>
        </a:p>
      </dgm:t>
    </dgm:pt>
    <dgm:pt modelId="{38945D4A-E611-494E-BC6E-5E154F9C5931}" type="parTrans" cxnId="{10D4875A-99A3-4413-A6C4-543476594877}">
      <dgm:prSet/>
      <dgm:spPr/>
      <dgm:t>
        <a:bodyPr/>
        <a:lstStyle/>
        <a:p>
          <a:endParaRPr lang="en-US"/>
        </a:p>
      </dgm:t>
    </dgm:pt>
    <dgm:pt modelId="{5AB8F936-B525-4870-84F7-51BB2AA1C0C8}" type="sibTrans" cxnId="{10D4875A-99A3-4413-A6C4-543476594877}">
      <dgm:prSet/>
      <dgm:spPr/>
      <dgm:t>
        <a:bodyPr/>
        <a:lstStyle/>
        <a:p>
          <a:endParaRPr lang="en-US"/>
        </a:p>
      </dgm:t>
    </dgm:pt>
    <dgm:pt modelId="{D8BD8761-AFF9-468D-A19F-44F769306A7A}">
      <dgm:prSet/>
      <dgm:spPr/>
      <dgm:t>
        <a:bodyPr/>
        <a:lstStyle/>
        <a:p>
          <a:pPr rtl="0"/>
          <a:r>
            <a:rPr lang="en-US" b="0" i="0" baseline="0" dirty="0" smtClean="0"/>
            <a:t>Max and a mean turbulence “potential”</a:t>
          </a:r>
          <a:endParaRPr lang="en-US" dirty="0"/>
        </a:p>
      </dgm:t>
    </dgm:pt>
    <dgm:pt modelId="{69F2F454-AFE9-4E2D-AFC0-CB506845878B}" type="parTrans" cxnId="{B5093C6B-1E15-4E37-9235-B45519189952}">
      <dgm:prSet/>
      <dgm:spPr/>
      <dgm:t>
        <a:bodyPr/>
        <a:lstStyle/>
        <a:p>
          <a:endParaRPr lang="en-US"/>
        </a:p>
      </dgm:t>
    </dgm:pt>
    <dgm:pt modelId="{88CD4C79-ACC9-488D-8629-B867462F2428}" type="sibTrans" cxnId="{B5093C6B-1E15-4E37-9235-B45519189952}">
      <dgm:prSet/>
      <dgm:spPr/>
      <dgm:t>
        <a:bodyPr/>
        <a:lstStyle/>
        <a:p>
          <a:endParaRPr lang="en-US"/>
        </a:p>
      </dgm:t>
    </dgm:pt>
    <dgm:pt modelId="{BE234E68-80BB-4FDD-A2F2-BA06AC2565AA}">
      <dgm:prSet/>
      <dgm:spPr/>
      <dgm:t>
        <a:bodyPr/>
        <a:lstStyle/>
        <a:p>
          <a:pPr rtl="0"/>
          <a:r>
            <a:rPr lang="en-US" b="0" i="0" baseline="0" smtClean="0"/>
            <a:t>1.25 degree horizontal resolution grid.  T+6 to T+36 3 hour time steps</a:t>
          </a:r>
          <a:endParaRPr lang="en-US"/>
        </a:p>
      </dgm:t>
    </dgm:pt>
    <dgm:pt modelId="{E48C332F-AD88-4260-9891-4EC11D33C899}" type="parTrans" cxnId="{13307364-92B5-41F4-AA7F-1AA2098BC702}">
      <dgm:prSet/>
      <dgm:spPr/>
      <dgm:t>
        <a:bodyPr/>
        <a:lstStyle/>
        <a:p>
          <a:endParaRPr lang="en-US"/>
        </a:p>
      </dgm:t>
    </dgm:pt>
    <dgm:pt modelId="{B7BAC713-3EE3-4327-B123-249A905FD6F8}" type="sibTrans" cxnId="{13307364-92B5-41F4-AA7F-1AA2098BC702}">
      <dgm:prSet/>
      <dgm:spPr/>
      <dgm:t>
        <a:bodyPr/>
        <a:lstStyle/>
        <a:p>
          <a:endParaRPr lang="en-US"/>
        </a:p>
      </dgm:t>
    </dgm:pt>
    <dgm:pt modelId="{809E2255-360D-4659-B649-7A19EE57094D}" type="pres">
      <dgm:prSet presAssocID="{98D2C2B7-DBF4-4AB5-A43C-328B40D4122D}" presName="linear" presStyleCnt="0">
        <dgm:presLayoutVars>
          <dgm:animLvl val="lvl"/>
          <dgm:resizeHandles val="exact"/>
        </dgm:presLayoutVars>
      </dgm:prSet>
      <dgm:spPr/>
    </dgm:pt>
    <dgm:pt modelId="{43844DEB-1431-41B3-8CF5-C92729BC5850}" type="pres">
      <dgm:prSet presAssocID="{B30462D7-B908-4C34-A4CF-CA37F22D8B9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CEE7030-33AD-4942-8326-13B2564258D8}" type="pres">
      <dgm:prSet presAssocID="{5AB8F936-B525-4870-84F7-51BB2AA1C0C8}" presName="spacer" presStyleCnt="0"/>
      <dgm:spPr/>
    </dgm:pt>
    <dgm:pt modelId="{225385E0-754A-40D8-880F-A1D028AF7827}" type="pres">
      <dgm:prSet presAssocID="{D8BD8761-AFF9-468D-A19F-44F769306A7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0DC1F50-72CA-4610-88F2-3E2D945624FE}" type="pres">
      <dgm:prSet presAssocID="{88CD4C79-ACC9-488D-8629-B867462F2428}" presName="spacer" presStyleCnt="0"/>
      <dgm:spPr/>
    </dgm:pt>
    <dgm:pt modelId="{4A2CF60A-C1EE-4806-8A98-4C0FF804C1BD}" type="pres">
      <dgm:prSet presAssocID="{BE234E68-80BB-4FDD-A2F2-BA06AC2565A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173E86D-B7AC-4896-A367-E391C461021E}" type="presOf" srcId="{B30462D7-B908-4C34-A4CF-CA37F22D8B94}" destId="{43844DEB-1431-41B3-8CF5-C92729BC5850}" srcOrd="0" destOrd="0" presId="urn:microsoft.com/office/officeart/2005/8/layout/vList2"/>
    <dgm:cxn modelId="{F1C445FF-B148-4820-A48A-430303E85F03}" type="presOf" srcId="{BE234E68-80BB-4FDD-A2F2-BA06AC2565AA}" destId="{4A2CF60A-C1EE-4806-8A98-4C0FF804C1BD}" srcOrd="0" destOrd="0" presId="urn:microsoft.com/office/officeart/2005/8/layout/vList2"/>
    <dgm:cxn modelId="{13307364-92B5-41F4-AA7F-1AA2098BC702}" srcId="{98D2C2B7-DBF4-4AB5-A43C-328B40D4122D}" destId="{BE234E68-80BB-4FDD-A2F2-BA06AC2565AA}" srcOrd="2" destOrd="0" parTransId="{E48C332F-AD88-4260-9891-4EC11D33C899}" sibTransId="{B7BAC713-3EE3-4327-B123-249A905FD6F8}"/>
    <dgm:cxn modelId="{D1F66BA9-CF80-4397-AB32-E9BD0D2AB65A}" type="presOf" srcId="{D8BD8761-AFF9-468D-A19F-44F769306A7A}" destId="{225385E0-754A-40D8-880F-A1D028AF7827}" srcOrd="0" destOrd="0" presId="urn:microsoft.com/office/officeart/2005/8/layout/vList2"/>
    <dgm:cxn modelId="{10D4875A-99A3-4413-A6C4-543476594877}" srcId="{98D2C2B7-DBF4-4AB5-A43C-328B40D4122D}" destId="{B30462D7-B908-4C34-A4CF-CA37F22D8B94}" srcOrd="0" destOrd="0" parTransId="{38945D4A-E611-494E-BC6E-5E154F9C5931}" sibTransId="{5AB8F936-B525-4870-84F7-51BB2AA1C0C8}"/>
    <dgm:cxn modelId="{E55492A1-15AC-4527-9693-9448690E7B6A}" type="presOf" srcId="{98D2C2B7-DBF4-4AB5-A43C-328B40D4122D}" destId="{809E2255-360D-4659-B649-7A19EE57094D}" srcOrd="0" destOrd="0" presId="urn:microsoft.com/office/officeart/2005/8/layout/vList2"/>
    <dgm:cxn modelId="{B5093C6B-1E15-4E37-9235-B45519189952}" srcId="{98D2C2B7-DBF4-4AB5-A43C-328B40D4122D}" destId="{D8BD8761-AFF9-468D-A19F-44F769306A7A}" srcOrd="1" destOrd="0" parTransId="{69F2F454-AFE9-4E2D-AFC0-CB506845878B}" sibTransId="{88CD4C79-ACC9-488D-8629-B867462F2428}"/>
    <dgm:cxn modelId="{546577B8-2694-492A-8CD7-62F9A27ABBFC}" type="presParOf" srcId="{809E2255-360D-4659-B649-7A19EE57094D}" destId="{43844DEB-1431-41B3-8CF5-C92729BC5850}" srcOrd="0" destOrd="0" presId="urn:microsoft.com/office/officeart/2005/8/layout/vList2"/>
    <dgm:cxn modelId="{0248FFB2-6891-4460-B0DC-26E684218669}" type="presParOf" srcId="{809E2255-360D-4659-B649-7A19EE57094D}" destId="{8CEE7030-33AD-4942-8326-13B2564258D8}" srcOrd="1" destOrd="0" presId="urn:microsoft.com/office/officeart/2005/8/layout/vList2"/>
    <dgm:cxn modelId="{02323123-15E2-4996-96CA-B8C8D165D493}" type="presParOf" srcId="{809E2255-360D-4659-B649-7A19EE57094D}" destId="{225385E0-754A-40D8-880F-A1D028AF7827}" srcOrd="2" destOrd="0" presId="urn:microsoft.com/office/officeart/2005/8/layout/vList2"/>
    <dgm:cxn modelId="{08B4DAC0-E98B-43F4-8D9C-AA0CFC62AF5E}" type="presParOf" srcId="{809E2255-360D-4659-B649-7A19EE57094D}" destId="{D0DC1F50-72CA-4610-88F2-3E2D945624FE}" srcOrd="3" destOrd="0" presId="urn:microsoft.com/office/officeart/2005/8/layout/vList2"/>
    <dgm:cxn modelId="{29470445-801D-4435-B50F-018665805E70}" type="presParOf" srcId="{809E2255-360D-4659-B649-7A19EE57094D}" destId="{4A2CF60A-C1EE-4806-8A98-4C0FF804C1B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BAA622-A491-4EA9-8F5D-CC62DCA75C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5360DC-C182-458B-8515-5C03B55A94A6}">
      <dgm:prSet/>
      <dgm:spPr/>
      <dgm:t>
        <a:bodyPr/>
        <a:lstStyle/>
        <a:p>
          <a:pPr rtl="0"/>
          <a:r>
            <a:rPr lang="en-US" b="0" i="0" baseline="0" smtClean="0"/>
            <a:t>2020</a:t>
          </a:r>
          <a:endParaRPr lang="en-US"/>
        </a:p>
      </dgm:t>
    </dgm:pt>
    <dgm:pt modelId="{6A36A358-25E0-4F43-8C1D-6BE84ACDA607}" type="parTrans" cxnId="{5B7D8724-A3FE-4251-AAE4-E98926CF2864}">
      <dgm:prSet/>
      <dgm:spPr/>
      <dgm:t>
        <a:bodyPr/>
        <a:lstStyle/>
        <a:p>
          <a:endParaRPr lang="en-US"/>
        </a:p>
      </dgm:t>
    </dgm:pt>
    <dgm:pt modelId="{090D1DEF-E669-4BE3-8FDF-6F449F3C630B}" type="sibTrans" cxnId="{5B7D8724-A3FE-4251-AAE4-E98926CF2864}">
      <dgm:prSet/>
      <dgm:spPr/>
      <dgm:t>
        <a:bodyPr/>
        <a:lstStyle/>
        <a:p>
          <a:endParaRPr lang="en-US"/>
        </a:p>
      </dgm:t>
    </dgm:pt>
    <dgm:pt modelId="{D85DFDDA-345E-4F9A-B3C6-B092272F49AB}">
      <dgm:prSet/>
      <dgm:spPr/>
      <dgm:t>
        <a:bodyPr/>
        <a:lstStyle/>
        <a:p>
          <a:pPr rtl="0"/>
          <a:r>
            <a:rPr lang="en-US" b="0" i="0" baseline="0" dirty="0" smtClean="0"/>
            <a:t>Turbulence Severity (EDR)</a:t>
          </a:r>
          <a:endParaRPr lang="en-US" dirty="0"/>
        </a:p>
      </dgm:t>
    </dgm:pt>
    <dgm:pt modelId="{5733EE70-0B0F-48C4-9E5F-E4EFC0575766}" type="parTrans" cxnId="{4A4968F5-8520-4CE6-AA02-1B2A222C425D}">
      <dgm:prSet/>
      <dgm:spPr/>
      <dgm:t>
        <a:bodyPr/>
        <a:lstStyle/>
        <a:p>
          <a:endParaRPr lang="en-US"/>
        </a:p>
      </dgm:t>
    </dgm:pt>
    <dgm:pt modelId="{097F9F9C-6701-41C8-8B56-E19DBFD00F26}" type="sibTrans" cxnId="{4A4968F5-8520-4CE6-AA02-1B2A222C425D}">
      <dgm:prSet/>
      <dgm:spPr/>
      <dgm:t>
        <a:bodyPr/>
        <a:lstStyle/>
        <a:p>
          <a:endParaRPr lang="en-US"/>
        </a:p>
      </dgm:t>
    </dgm:pt>
    <dgm:pt modelId="{8EC12DF3-41F1-4D89-84DF-8C03464D2EE7}">
      <dgm:prSet/>
      <dgm:spPr/>
      <dgm:t>
        <a:bodyPr/>
        <a:lstStyle/>
        <a:p>
          <a:pPr rtl="0"/>
          <a:r>
            <a:rPr lang="en-US" b="0" i="0" baseline="0" smtClean="0"/>
            <a:t>Horizontal resolution increased to 0.25 degrees</a:t>
          </a:r>
          <a:endParaRPr lang="en-US"/>
        </a:p>
      </dgm:t>
    </dgm:pt>
    <dgm:pt modelId="{DA58A933-771A-4428-94C1-0B35147FFE5F}" type="parTrans" cxnId="{ED5B8178-5FE1-4FA1-8E7D-AF51B2F742CD}">
      <dgm:prSet/>
      <dgm:spPr/>
      <dgm:t>
        <a:bodyPr/>
        <a:lstStyle/>
        <a:p>
          <a:endParaRPr lang="en-US"/>
        </a:p>
      </dgm:t>
    </dgm:pt>
    <dgm:pt modelId="{FE261F2C-A971-4EDF-B7FA-A0956D9E8E17}" type="sibTrans" cxnId="{ED5B8178-5FE1-4FA1-8E7D-AF51B2F742CD}">
      <dgm:prSet/>
      <dgm:spPr/>
      <dgm:t>
        <a:bodyPr/>
        <a:lstStyle/>
        <a:p>
          <a:endParaRPr lang="en-US"/>
        </a:p>
      </dgm:t>
    </dgm:pt>
    <dgm:pt modelId="{6EEBB4A1-78DB-4F99-B3CD-2D2912111304}">
      <dgm:prSet/>
      <dgm:spPr/>
      <dgm:t>
        <a:bodyPr/>
        <a:lstStyle/>
        <a:p>
          <a:pPr rtl="0"/>
          <a:r>
            <a:rPr lang="en-US" b="0" i="0" baseline="0" smtClean="0"/>
            <a:t>2022</a:t>
          </a:r>
          <a:endParaRPr lang="en-US"/>
        </a:p>
      </dgm:t>
    </dgm:pt>
    <dgm:pt modelId="{F88935D7-4ABB-452B-8C72-494F1FDD8D05}" type="parTrans" cxnId="{363A28EF-30F7-4138-8AE2-5F57D069256C}">
      <dgm:prSet/>
      <dgm:spPr/>
      <dgm:t>
        <a:bodyPr/>
        <a:lstStyle/>
        <a:p>
          <a:endParaRPr lang="en-US"/>
        </a:p>
      </dgm:t>
    </dgm:pt>
    <dgm:pt modelId="{B7543CBB-79E9-46CB-ADC4-2306C5E8DDCF}" type="sibTrans" cxnId="{363A28EF-30F7-4138-8AE2-5F57D069256C}">
      <dgm:prSet/>
      <dgm:spPr/>
      <dgm:t>
        <a:bodyPr/>
        <a:lstStyle/>
        <a:p>
          <a:endParaRPr lang="en-US"/>
        </a:p>
      </dgm:t>
    </dgm:pt>
    <dgm:pt modelId="{5F567E18-F0A1-4B67-B414-5C105D9E1BEC}">
      <dgm:prSet/>
      <dgm:spPr/>
      <dgm:t>
        <a:bodyPr/>
        <a:lstStyle/>
        <a:p>
          <a:pPr rtl="0"/>
          <a:r>
            <a:rPr lang="en-US" b="0" i="0" baseline="0" smtClean="0"/>
            <a:t>Temporal resolution T+6 to T+24 in 1 hour increments</a:t>
          </a:r>
          <a:endParaRPr lang="en-US"/>
        </a:p>
      </dgm:t>
    </dgm:pt>
    <dgm:pt modelId="{2F3B4FDE-22AB-4DAE-92EB-9B155947F4A1}" type="parTrans" cxnId="{D929659E-FED6-455A-B6B1-6ED8DBD2F3CF}">
      <dgm:prSet/>
      <dgm:spPr/>
      <dgm:t>
        <a:bodyPr/>
        <a:lstStyle/>
        <a:p>
          <a:endParaRPr lang="en-US"/>
        </a:p>
      </dgm:t>
    </dgm:pt>
    <dgm:pt modelId="{4200D068-AA3F-45B1-93AE-A75C3255AC83}" type="sibTrans" cxnId="{D929659E-FED6-455A-B6B1-6ED8DBD2F3CF}">
      <dgm:prSet/>
      <dgm:spPr/>
      <dgm:t>
        <a:bodyPr/>
        <a:lstStyle/>
        <a:p>
          <a:endParaRPr lang="en-US"/>
        </a:p>
      </dgm:t>
    </dgm:pt>
    <dgm:pt modelId="{11BB2999-6969-4C98-9B57-B04E9D71B83C}">
      <dgm:prSet/>
      <dgm:spPr/>
      <dgm:t>
        <a:bodyPr/>
        <a:lstStyle/>
        <a:p>
          <a:pPr rtl="0"/>
          <a:r>
            <a:rPr lang="en-US" b="0" i="0" baseline="0" smtClean="0"/>
            <a:t>Temporal resolution T+27 to T+48 in 3 hour increments</a:t>
          </a:r>
          <a:endParaRPr lang="en-US"/>
        </a:p>
      </dgm:t>
    </dgm:pt>
    <dgm:pt modelId="{42B91763-1F5A-41E8-AE02-58596ADD893D}" type="parTrans" cxnId="{1DF493CB-090E-4CDB-B8FA-7C69F798DC91}">
      <dgm:prSet/>
      <dgm:spPr/>
      <dgm:t>
        <a:bodyPr/>
        <a:lstStyle/>
        <a:p>
          <a:endParaRPr lang="en-US"/>
        </a:p>
      </dgm:t>
    </dgm:pt>
    <dgm:pt modelId="{4818903B-009C-4627-9DC4-82BB76B8ABA3}" type="sibTrans" cxnId="{1DF493CB-090E-4CDB-B8FA-7C69F798DC91}">
      <dgm:prSet/>
      <dgm:spPr/>
      <dgm:t>
        <a:bodyPr/>
        <a:lstStyle/>
        <a:p>
          <a:endParaRPr lang="en-US"/>
        </a:p>
      </dgm:t>
    </dgm:pt>
    <dgm:pt modelId="{1A748138-C1F9-4557-BDBE-235BFBD5FE49}">
      <dgm:prSet/>
      <dgm:spPr/>
      <dgm:t>
        <a:bodyPr/>
        <a:lstStyle/>
        <a:p>
          <a:pPr rtl="0"/>
          <a:r>
            <a:rPr lang="en-US" b="0" i="0" baseline="0" smtClean="0"/>
            <a:t>2024</a:t>
          </a:r>
          <a:endParaRPr lang="en-US"/>
        </a:p>
      </dgm:t>
    </dgm:pt>
    <dgm:pt modelId="{226440B4-1224-4A06-9A33-E9D275C4A495}" type="parTrans" cxnId="{1842D6B0-177B-48F8-8406-6189B0F7C37A}">
      <dgm:prSet/>
      <dgm:spPr/>
      <dgm:t>
        <a:bodyPr/>
        <a:lstStyle/>
        <a:p>
          <a:endParaRPr lang="en-US"/>
        </a:p>
      </dgm:t>
    </dgm:pt>
    <dgm:pt modelId="{6359F09A-3D7C-4D4A-84DF-C36E4A000AC2}" type="sibTrans" cxnId="{1842D6B0-177B-48F8-8406-6189B0F7C37A}">
      <dgm:prSet/>
      <dgm:spPr/>
      <dgm:t>
        <a:bodyPr/>
        <a:lstStyle/>
        <a:p>
          <a:endParaRPr lang="en-US"/>
        </a:p>
      </dgm:t>
    </dgm:pt>
    <dgm:pt modelId="{C9094AE6-0307-483B-9598-D232E1EECB1E}">
      <dgm:prSet/>
      <dgm:spPr/>
      <dgm:t>
        <a:bodyPr/>
        <a:lstStyle/>
        <a:p>
          <a:pPr rtl="0"/>
          <a:r>
            <a:rPr lang="en-US" b="0" i="0" baseline="0" smtClean="0"/>
            <a:t>Probabilistic Severity (EDR)</a:t>
          </a:r>
          <a:endParaRPr lang="en-US"/>
        </a:p>
      </dgm:t>
    </dgm:pt>
    <dgm:pt modelId="{245C6402-3F61-4A25-B2C5-DA0E9C2ED62F}" type="parTrans" cxnId="{053A9DA0-E2E2-4BEE-AFE6-EC20176C182C}">
      <dgm:prSet/>
      <dgm:spPr/>
      <dgm:t>
        <a:bodyPr/>
        <a:lstStyle/>
        <a:p>
          <a:endParaRPr lang="en-US"/>
        </a:p>
      </dgm:t>
    </dgm:pt>
    <dgm:pt modelId="{90AC0B74-3072-4828-8BD9-69490D50B220}" type="sibTrans" cxnId="{053A9DA0-E2E2-4BEE-AFE6-EC20176C182C}">
      <dgm:prSet/>
      <dgm:spPr/>
      <dgm:t>
        <a:bodyPr/>
        <a:lstStyle/>
        <a:p>
          <a:endParaRPr lang="en-US"/>
        </a:p>
      </dgm:t>
    </dgm:pt>
    <dgm:pt modelId="{9C72AACF-B659-45C6-93F5-089DBE5AA21A}" type="pres">
      <dgm:prSet presAssocID="{C9BAA622-A491-4EA9-8F5D-CC62DCA75C2F}" presName="linear" presStyleCnt="0">
        <dgm:presLayoutVars>
          <dgm:animLvl val="lvl"/>
          <dgm:resizeHandles val="exact"/>
        </dgm:presLayoutVars>
      </dgm:prSet>
      <dgm:spPr/>
    </dgm:pt>
    <dgm:pt modelId="{482486FF-1817-425F-8D5F-204815E34CE8}" type="pres">
      <dgm:prSet presAssocID="{4C5360DC-C182-458B-8515-5C03B55A94A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C96AB39-97CA-4D38-A3E2-161DA262342A}" type="pres">
      <dgm:prSet presAssocID="{4C5360DC-C182-458B-8515-5C03B55A94A6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611273-6A6F-4F63-84B0-C6C0905A2A7F}" type="pres">
      <dgm:prSet presAssocID="{6EEBB4A1-78DB-4F99-B3CD-2D291211130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F764EB5-82E3-436A-B287-DFC0C0A2CEC0}" type="pres">
      <dgm:prSet presAssocID="{6EEBB4A1-78DB-4F99-B3CD-2D2912111304}" presName="childText" presStyleLbl="revTx" presStyleIdx="1" presStyleCnt="3">
        <dgm:presLayoutVars>
          <dgm:bulletEnabled val="1"/>
        </dgm:presLayoutVars>
      </dgm:prSet>
      <dgm:spPr/>
    </dgm:pt>
    <dgm:pt modelId="{23A614CE-5B36-4C18-8DBF-8B61FD619C79}" type="pres">
      <dgm:prSet presAssocID="{1A748138-C1F9-4557-BDBE-235BFBD5FE4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8E70F61-4A78-41CC-9FF9-FBDC117576E3}" type="pres">
      <dgm:prSet presAssocID="{1A748138-C1F9-4557-BDBE-235BFBD5FE49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1DC861C-5C40-4A23-AA85-2C3CB840BBAD}" type="presOf" srcId="{4C5360DC-C182-458B-8515-5C03B55A94A6}" destId="{482486FF-1817-425F-8D5F-204815E34CE8}" srcOrd="0" destOrd="0" presId="urn:microsoft.com/office/officeart/2005/8/layout/vList2"/>
    <dgm:cxn modelId="{363A28EF-30F7-4138-8AE2-5F57D069256C}" srcId="{C9BAA622-A491-4EA9-8F5D-CC62DCA75C2F}" destId="{6EEBB4A1-78DB-4F99-B3CD-2D2912111304}" srcOrd="1" destOrd="0" parTransId="{F88935D7-4ABB-452B-8C72-494F1FDD8D05}" sibTransId="{B7543CBB-79E9-46CB-ADC4-2306C5E8DDCF}"/>
    <dgm:cxn modelId="{E813BA05-71E6-4436-BFAC-6488F780A947}" type="presOf" srcId="{6EEBB4A1-78DB-4F99-B3CD-2D2912111304}" destId="{B7611273-6A6F-4F63-84B0-C6C0905A2A7F}" srcOrd="0" destOrd="0" presId="urn:microsoft.com/office/officeart/2005/8/layout/vList2"/>
    <dgm:cxn modelId="{3BAC4913-2477-4BEF-B0CA-DBDD52075DA8}" type="presOf" srcId="{C9BAA622-A491-4EA9-8F5D-CC62DCA75C2F}" destId="{9C72AACF-B659-45C6-93F5-089DBE5AA21A}" srcOrd="0" destOrd="0" presId="urn:microsoft.com/office/officeart/2005/8/layout/vList2"/>
    <dgm:cxn modelId="{583A9B0D-D524-4D5D-AEBE-5BE870D4E9FB}" type="presOf" srcId="{C9094AE6-0307-483B-9598-D232E1EECB1E}" destId="{08E70F61-4A78-41CC-9FF9-FBDC117576E3}" srcOrd="0" destOrd="0" presId="urn:microsoft.com/office/officeart/2005/8/layout/vList2"/>
    <dgm:cxn modelId="{ED5B8178-5FE1-4FA1-8E7D-AF51B2F742CD}" srcId="{4C5360DC-C182-458B-8515-5C03B55A94A6}" destId="{8EC12DF3-41F1-4D89-84DF-8C03464D2EE7}" srcOrd="1" destOrd="0" parTransId="{DA58A933-771A-4428-94C1-0B35147FFE5F}" sibTransId="{FE261F2C-A971-4EDF-B7FA-A0956D9E8E17}"/>
    <dgm:cxn modelId="{1DF493CB-090E-4CDB-B8FA-7C69F798DC91}" srcId="{6EEBB4A1-78DB-4F99-B3CD-2D2912111304}" destId="{11BB2999-6969-4C98-9B57-B04E9D71B83C}" srcOrd="1" destOrd="0" parTransId="{42B91763-1F5A-41E8-AE02-58596ADD893D}" sibTransId="{4818903B-009C-4627-9DC4-82BB76B8ABA3}"/>
    <dgm:cxn modelId="{78B64EB7-A098-4BE2-AF55-225ED4C3693D}" type="presOf" srcId="{1A748138-C1F9-4557-BDBE-235BFBD5FE49}" destId="{23A614CE-5B36-4C18-8DBF-8B61FD619C79}" srcOrd="0" destOrd="0" presId="urn:microsoft.com/office/officeart/2005/8/layout/vList2"/>
    <dgm:cxn modelId="{5B7D8724-A3FE-4251-AAE4-E98926CF2864}" srcId="{C9BAA622-A491-4EA9-8F5D-CC62DCA75C2F}" destId="{4C5360DC-C182-458B-8515-5C03B55A94A6}" srcOrd="0" destOrd="0" parTransId="{6A36A358-25E0-4F43-8C1D-6BE84ACDA607}" sibTransId="{090D1DEF-E669-4BE3-8FDF-6F449F3C630B}"/>
    <dgm:cxn modelId="{22AA93CA-0AA8-4DB5-9E2B-0A0A0B67549A}" type="presOf" srcId="{8EC12DF3-41F1-4D89-84DF-8C03464D2EE7}" destId="{CC96AB39-97CA-4D38-A3E2-161DA262342A}" srcOrd="0" destOrd="1" presId="urn:microsoft.com/office/officeart/2005/8/layout/vList2"/>
    <dgm:cxn modelId="{89603108-2D62-42C3-B6AC-29FC79850DEE}" type="presOf" srcId="{5F567E18-F0A1-4B67-B414-5C105D9E1BEC}" destId="{BF764EB5-82E3-436A-B287-DFC0C0A2CEC0}" srcOrd="0" destOrd="0" presId="urn:microsoft.com/office/officeart/2005/8/layout/vList2"/>
    <dgm:cxn modelId="{D929659E-FED6-455A-B6B1-6ED8DBD2F3CF}" srcId="{6EEBB4A1-78DB-4F99-B3CD-2D2912111304}" destId="{5F567E18-F0A1-4B67-B414-5C105D9E1BEC}" srcOrd="0" destOrd="0" parTransId="{2F3B4FDE-22AB-4DAE-92EB-9B155947F4A1}" sibTransId="{4200D068-AA3F-45B1-93AE-A75C3255AC83}"/>
    <dgm:cxn modelId="{928CC805-12E6-4AFF-8E65-242206FB220F}" type="presOf" srcId="{D85DFDDA-345E-4F9A-B3C6-B092272F49AB}" destId="{CC96AB39-97CA-4D38-A3E2-161DA262342A}" srcOrd="0" destOrd="0" presId="urn:microsoft.com/office/officeart/2005/8/layout/vList2"/>
    <dgm:cxn modelId="{66E56358-B731-4A0D-AA9C-25276D516EB8}" type="presOf" srcId="{11BB2999-6969-4C98-9B57-B04E9D71B83C}" destId="{BF764EB5-82E3-436A-B287-DFC0C0A2CEC0}" srcOrd="0" destOrd="1" presId="urn:microsoft.com/office/officeart/2005/8/layout/vList2"/>
    <dgm:cxn modelId="{1842D6B0-177B-48F8-8406-6189B0F7C37A}" srcId="{C9BAA622-A491-4EA9-8F5D-CC62DCA75C2F}" destId="{1A748138-C1F9-4557-BDBE-235BFBD5FE49}" srcOrd="2" destOrd="0" parTransId="{226440B4-1224-4A06-9A33-E9D275C4A495}" sibTransId="{6359F09A-3D7C-4D4A-84DF-C36E4A000AC2}"/>
    <dgm:cxn modelId="{4A4968F5-8520-4CE6-AA02-1B2A222C425D}" srcId="{4C5360DC-C182-458B-8515-5C03B55A94A6}" destId="{D85DFDDA-345E-4F9A-B3C6-B092272F49AB}" srcOrd="0" destOrd="0" parTransId="{5733EE70-0B0F-48C4-9E5F-E4EFC0575766}" sibTransId="{097F9F9C-6701-41C8-8B56-E19DBFD00F26}"/>
    <dgm:cxn modelId="{053A9DA0-E2E2-4BEE-AFE6-EC20176C182C}" srcId="{1A748138-C1F9-4557-BDBE-235BFBD5FE49}" destId="{C9094AE6-0307-483B-9598-D232E1EECB1E}" srcOrd="0" destOrd="0" parTransId="{245C6402-3F61-4A25-B2C5-DA0E9C2ED62F}" sibTransId="{90AC0B74-3072-4828-8BD9-69490D50B220}"/>
    <dgm:cxn modelId="{C034B2C4-93C8-47C3-903A-3FD7C9B57F59}" type="presParOf" srcId="{9C72AACF-B659-45C6-93F5-089DBE5AA21A}" destId="{482486FF-1817-425F-8D5F-204815E34CE8}" srcOrd="0" destOrd="0" presId="urn:microsoft.com/office/officeart/2005/8/layout/vList2"/>
    <dgm:cxn modelId="{AB44AEEF-727F-4E47-BE06-4C7ACFDCAB70}" type="presParOf" srcId="{9C72AACF-B659-45C6-93F5-089DBE5AA21A}" destId="{CC96AB39-97CA-4D38-A3E2-161DA262342A}" srcOrd="1" destOrd="0" presId="urn:microsoft.com/office/officeart/2005/8/layout/vList2"/>
    <dgm:cxn modelId="{5ACB5DF4-AE07-435F-AC36-AC636EA3A796}" type="presParOf" srcId="{9C72AACF-B659-45C6-93F5-089DBE5AA21A}" destId="{B7611273-6A6F-4F63-84B0-C6C0905A2A7F}" srcOrd="2" destOrd="0" presId="urn:microsoft.com/office/officeart/2005/8/layout/vList2"/>
    <dgm:cxn modelId="{69DFB475-31A2-4902-8E45-EB50DC30FEFD}" type="presParOf" srcId="{9C72AACF-B659-45C6-93F5-089DBE5AA21A}" destId="{BF764EB5-82E3-436A-B287-DFC0C0A2CEC0}" srcOrd="3" destOrd="0" presId="urn:microsoft.com/office/officeart/2005/8/layout/vList2"/>
    <dgm:cxn modelId="{EE9E9D27-354E-4A78-B0F3-3AAD7074D1B4}" type="presParOf" srcId="{9C72AACF-B659-45C6-93F5-089DBE5AA21A}" destId="{23A614CE-5B36-4C18-8DBF-8B61FD619C79}" srcOrd="4" destOrd="0" presId="urn:microsoft.com/office/officeart/2005/8/layout/vList2"/>
    <dgm:cxn modelId="{B3765880-1E58-4317-9FC9-829F90DB7EA1}" type="presParOf" srcId="{9C72AACF-B659-45C6-93F5-089DBE5AA21A}" destId="{08E70F61-4A78-41CC-9FF9-FBDC117576E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41C5BD-BA14-442F-8B08-1744140480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1483E40-595E-4AD1-9A8E-0A7E4E1CFD76}">
      <dgm:prSet/>
      <dgm:spPr/>
      <dgm:t>
        <a:bodyPr/>
        <a:lstStyle/>
        <a:p>
          <a:pPr rtl="0"/>
          <a:r>
            <a:rPr lang="en-GB" b="0" i="0" baseline="0" dirty="0" smtClean="0"/>
            <a:t>Combining with other airlines data</a:t>
          </a:r>
          <a:endParaRPr lang="en-US" dirty="0"/>
        </a:p>
      </dgm:t>
    </dgm:pt>
    <dgm:pt modelId="{CF5F6BA7-733A-4685-AED1-43D65A8CD9F8}" type="parTrans" cxnId="{2291C600-EC6F-418B-B7CC-7030225164A5}">
      <dgm:prSet/>
      <dgm:spPr/>
      <dgm:t>
        <a:bodyPr/>
        <a:lstStyle/>
        <a:p>
          <a:endParaRPr lang="en-US"/>
        </a:p>
      </dgm:t>
    </dgm:pt>
    <dgm:pt modelId="{18136672-299C-4D74-BC5C-FE775BAF9153}" type="sibTrans" cxnId="{2291C600-EC6F-418B-B7CC-7030225164A5}">
      <dgm:prSet/>
      <dgm:spPr/>
      <dgm:t>
        <a:bodyPr/>
        <a:lstStyle/>
        <a:p>
          <a:endParaRPr lang="en-US"/>
        </a:p>
      </dgm:t>
    </dgm:pt>
    <dgm:pt modelId="{A8DA50CA-DDE4-4E5D-9A1B-38BDE9791168}">
      <dgm:prSet/>
      <dgm:spPr/>
      <dgm:t>
        <a:bodyPr/>
        <a:lstStyle/>
        <a:p>
          <a:pPr rtl="0"/>
          <a:r>
            <a:rPr lang="en-GB" b="0" i="0" baseline="0" smtClean="0"/>
            <a:t>Using to verify WAFS turbulence diagnostic</a:t>
          </a:r>
          <a:endParaRPr lang="en-US"/>
        </a:p>
      </dgm:t>
    </dgm:pt>
    <dgm:pt modelId="{9671A20E-F41D-4017-B182-C6791D0C7BBA}" type="parTrans" cxnId="{AF81A465-1C1F-42CA-99FF-005271D6387A}">
      <dgm:prSet/>
      <dgm:spPr/>
      <dgm:t>
        <a:bodyPr/>
        <a:lstStyle/>
        <a:p>
          <a:endParaRPr lang="en-US"/>
        </a:p>
      </dgm:t>
    </dgm:pt>
    <dgm:pt modelId="{5117C2F2-79B4-458A-B954-A95A9A044E97}" type="sibTrans" cxnId="{AF81A465-1C1F-42CA-99FF-005271D6387A}">
      <dgm:prSet/>
      <dgm:spPr/>
      <dgm:t>
        <a:bodyPr/>
        <a:lstStyle/>
        <a:p>
          <a:endParaRPr lang="en-US"/>
        </a:p>
      </dgm:t>
    </dgm:pt>
    <dgm:pt modelId="{AD7C994D-9B5B-42F4-B078-F73B1829982F}">
      <dgm:prSet/>
      <dgm:spPr/>
      <dgm:t>
        <a:bodyPr/>
        <a:lstStyle/>
        <a:p>
          <a:pPr rtl="0"/>
          <a:r>
            <a:rPr lang="en-GB" b="0" i="0" baseline="0" dirty="0" smtClean="0"/>
            <a:t>Further QC of more recent aircraft observations</a:t>
          </a:r>
          <a:endParaRPr lang="en-US" dirty="0"/>
        </a:p>
      </dgm:t>
    </dgm:pt>
    <dgm:pt modelId="{6A11FA22-573E-46F8-9F45-D938D2ED283C}" type="parTrans" cxnId="{B30C97CB-89BC-48E5-81E5-D522147C5A13}">
      <dgm:prSet/>
      <dgm:spPr/>
      <dgm:t>
        <a:bodyPr/>
        <a:lstStyle/>
        <a:p>
          <a:endParaRPr lang="en-US"/>
        </a:p>
      </dgm:t>
    </dgm:pt>
    <dgm:pt modelId="{9D6594BA-4295-4639-B5F1-1D34D63B6E82}" type="sibTrans" cxnId="{B30C97CB-89BC-48E5-81E5-D522147C5A13}">
      <dgm:prSet/>
      <dgm:spPr/>
      <dgm:t>
        <a:bodyPr/>
        <a:lstStyle/>
        <a:p>
          <a:endParaRPr lang="en-US"/>
        </a:p>
      </dgm:t>
    </dgm:pt>
    <dgm:pt modelId="{7824A7C8-284D-472B-9FB8-874B4B55D276}" type="pres">
      <dgm:prSet presAssocID="{6D41C5BD-BA14-442F-8B08-1744140480B2}" presName="linear" presStyleCnt="0">
        <dgm:presLayoutVars>
          <dgm:animLvl val="lvl"/>
          <dgm:resizeHandles val="exact"/>
        </dgm:presLayoutVars>
      </dgm:prSet>
      <dgm:spPr/>
    </dgm:pt>
    <dgm:pt modelId="{1DE5FE08-FCE1-4CDC-8CD1-C3AC60CC268C}" type="pres">
      <dgm:prSet presAssocID="{D1483E40-595E-4AD1-9A8E-0A7E4E1CFD7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16582C3-A7A8-48EE-82E0-943ED62D19F4}" type="pres">
      <dgm:prSet presAssocID="{18136672-299C-4D74-BC5C-FE775BAF9153}" presName="spacer" presStyleCnt="0"/>
      <dgm:spPr/>
    </dgm:pt>
    <dgm:pt modelId="{D92041CF-312B-4FB7-B245-929FE7574DC0}" type="pres">
      <dgm:prSet presAssocID="{A8DA50CA-DDE4-4E5D-9A1B-38BDE979116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439D86C-E24E-4A0A-B9A6-7E3C3465FAE3}" type="pres">
      <dgm:prSet presAssocID="{5117C2F2-79B4-458A-B954-A95A9A044E97}" presName="spacer" presStyleCnt="0"/>
      <dgm:spPr/>
    </dgm:pt>
    <dgm:pt modelId="{3797B8B5-70C6-45DF-AF74-1D8CF4B70C50}" type="pres">
      <dgm:prSet presAssocID="{AD7C994D-9B5B-42F4-B078-F73B1829982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F81A465-1C1F-42CA-99FF-005271D6387A}" srcId="{6D41C5BD-BA14-442F-8B08-1744140480B2}" destId="{A8DA50CA-DDE4-4E5D-9A1B-38BDE9791168}" srcOrd="1" destOrd="0" parTransId="{9671A20E-F41D-4017-B182-C6791D0C7BBA}" sibTransId="{5117C2F2-79B4-458A-B954-A95A9A044E97}"/>
    <dgm:cxn modelId="{2291C600-EC6F-418B-B7CC-7030225164A5}" srcId="{6D41C5BD-BA14-442F-8B08-1744140480B2}" destId="{D1483E40-595E-4AD1-9A8E-0A7E4E1CFD76}" srcOrd="0" destOrd="0" parTransId="{CF5F6BA7-733A-4685-AED1-43D65A8CD9F8}" sibTransId="{18136672-299C-4D74-BC5C-FE775BAF9153}"/>
    <dgm:cxn modelId="{4E15FC56-BE81-44B2-82BA-8ECB089D4874}" type="presOf" srcId="{A8DA50CA-DDE4-4E5D-9A1B-38BDE9791168}" destId="{D92041CF-312B-4FB7-B245-929FE7574DC0}" srcOrd="0" destOrd="0" presId="urn:microsoft.com/office/officeart/2005/8/layout/vList2"/>
    <dgm:cxn modelId="{36596EA5-F6D7-49C7-AB4D-2ECB42447D49}" type="presOf" srcId="{D1483E40-595E-4AD1-9A8E-0A7E4E1CFD76}" destId="{1DE5FE08-FCE1-4CDC-8CD1-C3AC60CC268C}" srcOrd="0" destOrd="0" presId="urn:microsoft.com/office/officeart/2005/8/layout/vList2"/>
    <dgm:cxn modelId="{B30C97CB-89BC-48E5-81E5-D522147C5A13}" srcId="{6D41C5BD-BA14-442F-8B08-1744140480B2}" destId="{AD7C994D-9B5B-42F4-B078-F73B1829982F}" srcOrd="2" destOrd="0" parTransId="{6A11FA22-573E-46F8-9F45-D938D2ED283C}" sibTransId="{9D6594BA-4295-4639-B5F1-1D34D63B6E82}"/>
    <dgm:cxn modelId="{0149DA36-3BCA-40B2-B513-2E0D4A0E7A34}" type="presOf" srcId="{6D41C5BD-BA14-442F-8B08-1744140480B2}" destId="{7824A7C8-284D-472B-9FB8-874B4B55D276}" srcOrd="0" destOrd="0" presId="urn:microsoft.com/office/officeart/2005/8/layout/vList2"/>
    <dgm:cxn modelId="{2BCC4A06-4939-496B-97D0-418E27F0CF1C}" type="presOf" srcId="{AD7C994D-9B5B-42F4-B078-F73B1829982F}" destId="{3797B8B5-70C6-45DF-AF74-1D8CF4B70C50}" srcOrd="0" destOrd="0" presId="urn:microsoft.com/office/officeart/2005/8/layout/vList2"/>
    <dgm:cxn modelId="{74F3EA0D-A134-4F42-881A-CC73C63123A9}" type="presParOf" srcId="{7824A7C8-284D-472B-9FB8-874B4B55D276}" destId="{1DE5FE08-FCE1-4CDC-8CD1-C3AC60CC268C}" srcOrd="0" destOrd="0" presId="urn:microsoft.com/office/officeart/2005/8/layout/vList2"/>
    <dgm:cxn modelId="{AC3C693D-CF76-4E91-82DA-39D38B19D36C}" type="presParOf" srcId="{7824A7C8-284D-472B-9FB8-874B4B55D276}" destId="{416582C3-A7A8-48EE-82E0-943ED62D19F4}" srcOrd="1" destOrd="0" presId="urn:microsoft.com/office/officeart/2005/8/layout/vList2"/>
    <dgm:cxn modelId="{AAE0BFA5-3FA8-4EDE-B21C-8B7BDFC5EE2A}" type="presParOf" srcId="{7824A7C8-284D-472B-9FB8-874B4B55D276}" destId="{D92041CF-312B-4FB7-B245-929FE7574DC0}" srcOrd="2" destOrd="0" presId="urn:microsoft.com/office/officeart/2005/8/layout/vList2"/>
    <dgm:cxn modelId="{571F20B8-90F7-4062-8E9D-04434B796615}" type="presParOf" srcId="{7824A7C8-284D-472B-9FB8-874B4B55D276}" destId="{9439D86C-E24E-4A0A-B9A6-7E3C3465FAE3}" srcOrd="3" destOrd="0" presId="urn:microsoft.com/office/officeart/2005/8/layout/vList2"/>
    <dgm:cxn modelId="{0D42FC27-3E61-423E-A4D6-03C1D5697AD2}" type="presParOf" srcId="{7824A7C8-284D-472B-9FB8-874B4B55D276}" destId="{3797B8B5-70C6-45DF-AF74-1D8CF4B70C5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38A378-003E-40B4-8389-86187E10FB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BA2EBB-BE2A-48AB-A474-E434D7EF416B}">
      <dgm:prSet/>
      <dgm:spPr/>
      <dgm:t>
        <a:bodyPr/>
        <a:lstStyle/>
        <a:p>
          <a:pPr rtl="0"/>
          <a:r>
            <a:rPr lang="en-US" b="0" i="0" baseline="0" dirty="0" smtClean="0"/>
            <a:t>Improve data collection and quality control</a:t>
          </a:r>
          <a:endParaRPr lang="en-US" dirty="0"/>
        </a:p>
      </dgm:t>
    </dgm:pt>
    <dgm:pt modelId="{1A45E965-EE8C-483B-B40B-2DF2A454576D}" type="parTrans" cxnId="{E1C1E91F-89AD-439F-BE67-468A4CFDC6D5}">
      <dgm:prSet/>
      <dgm:spPr/>
      <dgm:t>
        <a:bodyPr/>
        <a:lstStyle/>
        <a:p>
          <a:endParaRPr lang="en-US"/>
        </a:p>
      </dgm:t>
    </dgm:pt>
    <dgm:pt modelId="{B2EF856D-3691-44F1-8B97-8B43F255363E}" type="sibTrans" cxnId="{E1C1E91F-89AD-439F-BE67-468A4CFDC6D5}">
      <dgm:prSet/>
      <dgm:spPr/>
      <dgm:t>
        <a:bodyPr/>
        <a:lstStyle/>
        <a:p>
          <a:endParaRPr lang="en-US"/>
        </a:p>
      </dgm:t>
    </dgm:pt>
    <dgm:pt modelId="{F1D6FDC9-CE34-4A5A-9C7F-6D29F405FE83}">
      <dgm:prSet/>
      <dgm:spPr/>
      <dgm:t>
        <a:bodyPr/>
        <a:lstStyle/>
        <a:p>
          <a:pPr rtl="0"/>
          <a:r>
            <a:rPr lang="en-US" b="0" i="0" baseline="0" dirty="0" smtClean="0"/>
            <a:t>Improve algorithm tuning and verification</a:t>
          </a:r>
          <a:endParaRPr lang="en-US" dirty="0"/>
        </a:p>
      </dgm:t>
    </dgm:pt>
    <dgm:pt modelId="{17326E80-D18D-4F5A-A2F4-83A1EC9125D1}" type="parTrans" cxnId="{5425B60F-8E7B-47D0-84C0-5EAEAF23B39A}">
      <dgm:prSet/>
      <dgm:spPr/>
      <dgm:t>
        <a:bodyPr/>
        <a:lstStyle/>
        <a:p>
          <a:endParaRPr lang="en-US"/>
        </a:p>
      </dgm:t>
    </dgm:pt>
    <dgm:pt modelId="{56AFAA6F-1EEC-4B9F-B369-1DCA5277A650}" type="sibTrans" cxnId="{5425B60F-8E7B-47D0-84C0-5EAEAF23B39A}">
      <dgm:prSet/>
      <dgm:spPr/>
      <dgm:t>
        <a:bodyPr/>
        <a:lstStyle/>
        <a:p>
          <a:endParaRPr lang="en-US"/>
        </a:p>
      </dgm:t>
    </dgm:pt>
    <dgm:pt modelId="{08CDFEEC-C343-4CB8-BBFA-4246F61E3D24}">
      <dgm:prSet/>
      <dgm:spPr/>
      <dgm:t>
        <a:bodyPr/>
        <a:lstStyle/>
        <a:p>
          <a:pPr rtl="0"/>
          <a:r>
            <a:rPr lang="en-US" b="0" i="0" baseline="0" smtClean="0"/>
            <a:t>Create global turbulence database</a:t>
          </a:r>
          <a:endParaRPr lang="en-US"/>
        </a:p>
      </dgm:t>
    </dgm:pt>
    <dgm:pt modelId="{19A20DD4-FA90-40B3-BB8A-065F9716E712}" type="parTrans" cxnId="{43E2314A-2E1A-4F14-8C10-DF2B3379BB2F}">
      <dgm:prSet/>
      <dgm:spPr/>
      <dgm:t>
        <a:bodyPr/>
        <a:lstStyle/>
        <a:p>
          <a:endParaRPr lang="en-US"/>
        </a:p>
      </dgm:t>
    </dgm:pt>
    <dgm:pt modelId="{8E8E5477-ED08-4434-9739-9A79F6BEDC37}" type="sibTrans" cxnId="{43E2314A-2E1A-4F14-8C10-DF2B3379BB2F}">
      <dgm:prSet/>
      <dgm:spPr/>
      <dgm:t>
        <a:bodyPr/>
        <a:lstStyle/>
        <a:p>
          <a:endParaRPr lang="en-US"/>
        </a:p>
      </dgm:t>
    </dgm:pt>
    <dgm:pt modelId="{65D30FBB-77A9-475F-A40F-F57971AA81A6}">
      <dgm:prSet/>
      <dgm:spPr/>
      <dgm:t>
        <a:bodyPr/>
        <a:lstStyle/>
        <a:p>
          <a:pPr rtl="0"/>
          <a:r>
            <a:rPr lang="en-US" b="0" i="0" baseline="0" smtClean="0"/>
            <a:t>Define and explain probabilistic turbulence forecasts</a:t>
          </a:r>
          <a:endParaRPr lang="en-US"/>
        </a:p>
      </dgm:t>
    </dgm:pt>
    <dgm:pt modelId="{77AAC0E5-FFB9-45EE-B11C-5C07410C7C83}" type="parTrans" cxnId="{D2614013-E201-4A41-8480-06ACAF4017A3}">
      <dgm:prSet/>
      <dgm:spPr/>
      <dgm:t>
        <a:bodyPr/>
        <a:lstStyle/>
        <a:p>
          <a:endParaRPr lang="en-US"/>
        </a:p>
      </dgm:t>
    </dgm:pt>
    <dgm:pt modelId="{269C5FD0-1839-4AD2-96AF-DB55B83CD9FE}" type="sibTrans" cxnId="{D2614013-E201-4A41-8480-06ACAF4017A3}">
      <dgm:prSet/>
      <dgm:spPr/>
      <dgm:t>
        <a:bodyPr/>
        <a:lstStyle/>
        <a:p>
          <a:endParaRPr lang="en-US"/>
        </a:p>
      </dgm:t>
    </dgm:pt>
    <dgm:pt modelId="{F8DBD5B0-882F-469E-B39C-8730CC686F22}" type="pres">
      <dgm:prSet presAssocID="{B838A378-003E-40B4-8389-86187E10FB37}" presName="linear" presStyleCnt="0">
        <dgm:presLayoutVars>
          <dgm:animLvl val="lvl"/>
          <dgm:resizeHandles val="exact"/>
        </dgm:presLayoutVars>
      </dgm:prSet>
      <dgm:spPr/>
    </dgm:pt>
    <dgm:pt modelId="{519F06F0-DE63-442A-B55C-08DA53B8E279}" type="pres">
      <dgm:prSet presAssocID="{99BA2EBB-BE2A-48AB-A474-E434D7EF416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B895308-7B79-4CB0-8882-39FF3D3F9FE0}" type="pres">
      <dgm:prSet presAssocID="{B2EF856D-3691-44F1-8B97-8B43F255363E}" presName="spacer" presStyleCnt="0"/>
      <dgm:spPr/>
    </dgm:pt>
    <dgm:pt modelId="{C1262625-6E43-4B85-B790-A8A7E4F13352}" type="pres">
      <dgm:prSet presAssocID="{F1D6FDC9-CE34-4A5A-9C7F-6D29F405FE8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7726F0C-CC7C-4B84-AC99-11540B38C117}" type="pres">
      <dgm:prSet presAssocID="{56AFAA6F-1EEC-4B9F-B369-1DCA5277A650}" presName="spacer" presStyleCnt="0"/>
      <dgm:spPr/>
    </dgm:pt>
    <dgm:pt modelId="{76DD6A12-3165-461E-8C03-219CD2EAD469}" type="pres">
      <dgm:prSet presAssocID="{08CDFEEC-C343-4CB8-BBFA-4246F61E3D2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80A2828-F402-4CDB-99B8-5BF52B6B41D5}" type="pres">
      <dgm:prSet presAssocID="{8E8E5477-ED08-4434-9739-9A79F6BEDC37}" presName="spacer" presStyleCnt="0"/>
      <dgm:spPr/>
    </dgm:pt>
    <dgm:pt modelId="{0AC3413D-6947-4FAB-B06F-769DB4A9FB30}" type="pres">
      <dgm:prSet presAssocID="{65D30FBB-77A9-475F-A40F-F57971AA81A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3E2314A-2E1A-4F14-8C10-DF2B3379BB2F}" srcId="{B838A378-003E-40B4-8389-86187E10FB37}" destId="{08CDFEEC-C343-4CB8-BBFA-4246F61E3D24}" srcOrd="2" destOrd="0" parTransId="{19A20DD4-FA90-40B3-BB8A-065F9716E712}" sibTransId="{8E8E5477-ED08-4434-9739-9A79F6BEDC37}"/>
    <dgm:cxn modelId="{B8F931E9-D143-40E2-AFE3-78828D0CCBD0}" type="presOf" srcId="{65D30FBB-77A9-475F-A40F-F57971AA81A6}" destId="{0AC3413D-6947-4FAB-B06F-769DB4A9FB30}" srcOrd="0" destOrd="0" presId="urn:microsoft.com/office/officeart/2005/8/layout/vList2"/>
    <dgm:cxn modelId="{BEA1439A-3573-4CFB-BDE9-1802CACD0755}" type="presOf" srcId="{F1D6FDC9-CE34-4A5A-9C7F-6D29F405FE83}" destId="{C1262625-6E43-4B85-B790-A8A7E4F13352}" srcOrd="0" destOrd="0" presId="urn:microsoft.com/office/officeart/2005/8/layout/vList2"/>
    <dgm:cxn modelId="{1F467A5C-5DE4-403B-B80C-6C6A06A196C8}" type="presOf" srcId="{B838A378-003E-40B4-8389-86187E10FB37}" destId="{F8DBD5B0-882F-469E-B39C-8730CC686F22}" srcOrd="0" destOrd="0" presId="urn:microsoft.com/office/officeart/2005/8/layout/vList2"/>
    <dgm:cxn modelId="{D2614013-E201-4A41-8480-06ACAF4017A3}" srcId="{B838A378-003E-40B4-8389-86187E10FB37}" destId="{65D30FBB-77A9-475F-A40F-F57971AA81A6}" srcOrd="3" destOrd="0" parTransId="{77AAC0E5-FFB9-45EE-B11C-5C07410C7C83}" sibTransId="{269C5FD0-1839-4AD2-96AF-DB55B83CD9FE}"/>
    <dgm:cxn modelId="{F0D29E00-27B5-4CE1-A097-5336930FB9B7}" type="presOf" srcId="{08CDFEEC-C343-4CB8-BBFA-4246F61E3D24}" destId="{76DD6A12-3165-461E-8C03-219CD2EAD469}" srcOrd="0" destOrd="0" presId="urn:microsoft.com/office/officeart/2005/8/layout/vList2"/>
    <dgm:cxn modelId="{3BAD4448-5FE0-4F40-B7A8-FBAD821E3EB5}" type="presOf" srcId="{99BA2EBB-BE2A-48AB-A474-E434D7EF416B}" destId="{519F06F0-DE63-442A-B55C-08DA53B8E279}" srcOrd="0" destOrd="0" presId="urn:microsoft.com/office/officeart/2005/8/layout/vList2"/>
    <dgm:cxn modelId="{5425B60F-8E7B-47D0-84C0-5EAEAF23B39A}" srcId="{B838A378-003E-40B4-8389-86187E10FB37}" destId="{F1D6FDC9-CE34-4A5A-9C7F-6D29F405FE83}" srcOrd="1" destOrd="0" parTransId="{17326E80-D18D-4F5A-A2F4-83A1EC9125D1}" sibTransId="{56AFAA6F-1EEC-4B9F-B369-1DCA5277A650}"/>
    <dgm:cxn modelId="{E1C1E91F-89AD-439F-BE67-468A4CFDC6D5}" srcId="{B838A378-003E-40B4-8389-86187E10FB37}" destId="{99BA2EBB-BE2A-48AB-A474-E434D7EF416B}" srcOrd="0" destOrd="0" parTransId="{1A45E965-EE8C-483B-B40B-2DF2A454576D}" sibTransId="{B2EF856D-3691-44F1-8B97-8B43F255363E}"/>
    <dgm:cxn modelId="{FBAB790B-9380-46A7-B753-718D2FC21FAF}" type="presParOf" srcId="{F8DBD5B0-882F-469E-B39C-8730CC686F22}" destId="{519F06F0-DE63-442A-B55C-08DA53B8E279}" srcOrd="0" destOrd="0" presId="urn:microsoft.com/office/officeart/2005/8/layout/vList2"/>
    <dgm:cxn modelId="{E45BB4C2-9E8C-4258-90F8-BCDFC7C2CAFE}" type="presParOf" srcId="{F8DBD5B0-882F-469E-B39C-8730CC686F22}" destId="{AB895308-7B79-4CB0-8882-39FF3D3F9FE0}" srcOrd="1" destOrd="0" presId="urn:microsoft.com/office/officeart/2005/8/layout/vList2"/>
    <dgm:cxn modelId="{913B1BFA-F531-421E-9576-CCF7F6C4EAC7}" type="presParOf" srcId="{F8DBD5B0-882F-469E-B39C-8730CC686F22}" destId="{C1262625-6E43-4B85-B790-A8A7E4F13352}" srcOrd="2" destOrd="0" presId="urn:microsoft.com/office/officeart/2005/8/layout/vList2"/>
    <dgm:cxn modelId="{D68A55F6-072A-4DF8-8522-DF2E19A5A63D}" type="presParOf" srcId="{F8DBD5B0-882F-469E-B39C-8730CC686F22}" destId="{D7726F0C-CC7C-4B84-AC99-11540B38C117}" srcOrd="3" destOrd="0" presId="urn:microsoft.com/office/officeart/2005/8/layout/vList2"/>
    <dgm:cxn modelId="{BA957959-0BEA-4331-A29C-9273DEDC4669}" type="presParOf" srcId="{F8DBD5B0-882F-469E-B39C-8730CC686F22}" destId="{76DD6A12-3165-461E-8C03-219CD2EAD469}" srcOrd="4" destOrd="0" presId="urn:microsoft.com/office/officeart/2005/8/layout/vList2"/>
    <dgm:cxn modelId="{ADDD4563-C86C-4797-A27D-F3AB5EE7D8B2}" type="presParOf" srcId="{F8DBD5B0-882F-469E-B39C-8730CC686F22}" destId="{980A2828-F402-4CDB-99B8-5BF52B6B41D5}" srcOrd="5" destOrd="0" presId="urn:microsoft.com/office/officeart/2005/8/layout/vList2"/>
    <dgm:cxn modelId="{C457CB42-C453-478B-BA32-2794A6E7B435}" type="presParOf" srcId="{F8DBD5B0-882F-469E-B39C-8730CC686F22}" destId="{0AC3413D-6947-4FAB-B06F-769DB4A9FB3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44DEB-1431-41B3-8CF5-C92729BC5850}">
      <dsp:nvSpPr>
        <dsp:cNvPr id="0" name=""/>
        <dsp:cNvSpPr/>
      </dsp:nvSpPr>
      <dsp:spPr>
        <a:xfrm>
          <a:off x="0" y="194088"/>
          <a:ext cx="3099050" cy="1105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baseline="0" smtClean="0"/>
            <a:t>Two provider states, WAFC London and WAFC Washington</a:t>
          </a:r>
          <a:endParaRPr lang="en-US" sz="2100" kern="1200"/>
        </a:p>
      </dsp:txBody>
      <dsp:txXfrm>
        <a:off x="53973" y="248061"/>
        <a:ext cx="2991104" cy="997703"/>
      </dsp:txXfrm>
    </dsp:sp>
    <dsp:sp modelId="{225385E0-754A-40D8-880F-A1D028AF7827}">
      <dsp:nvSpPr>
        <dsp:cNvPr id="0" name=""/>
        <dsp:cNvSpPr/>
      </dsp:nvSpPr>
      <dsp:spPr>
        <a:xfrm>
          <a:off x="0" y="1360218"/>
          <a:ext cx="3099050" cy="1105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baseline="0" dirty="0" smtClean="0"/>
            <a:t>Max and a mean turbulence “potential”</a:t>
          </a:r>
          <a:endParaRPr lang="en-US" sz="2100" kern="1200" dirty="0"/>
        </a:p>
      </dsp:txBody>
      <dsp:txXfrm>
        <a:off x="53973" y="1414191"/>
        <a:ext cx="2991104" cy="997703"/>
      </dsp:txXfrm>
    </dsp:sp>
    <dsp:sp modelId="{4A2CF60A-C1EE-4806-8A98-4C0FF804C1BD}">
      <dsp:nvSpPr>
        <dsp:cNvPr id="0" name=""/>
        <dsp:cNvSpPr/>
      </dsp:nvSpPr>
      <dsp:spPr>
        <a:xfrm>
          <a:off x="0" y="2526348"/>
          <a:ext cx="3099050" cy="1105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baseline="0" smtClean="0"/>
            <a:t>1.25 degree horizontal resolution grid.  T+6 to T+36 3 hour time steps</a:t>
          </a:r>
          <a:endParaRPr lang="en-US" sz="2100" kern="1200"/>
        </a:p>
      </dsp:txBody>
      <dsp:txXfrm>
        <a:off x="53973" y="2580321"/>
        <a:ext cx="2991104" cy="9977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486FF-1817-425F-8D5F-204815E34CE8}">
      <dsp:nvSpPr>
        <dsp:cNvPr id="0" name=""/>
        <dsp:cNvSpPr/>
      </dsp:nvSpPr>
      <dsp:spPr>
        <a:xfrm>
          <a:off x="0" y="15072"/>
          <a:ext cx="8321864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 smtClean="0"/>
            <a:t>2020</a:t>
          </a:r>
          <a:endParaRPr lang="en-US" sz="2800" kern="1200"/>
        </a:p>
      </dsp:txBody>
      <dsp:txXfrm>
        <a:off x="31984" y="47056"/>
        <a:ext cx="8257896" cy="591232"/>
      </dsp:txXfrm>
    </dsp:sp>
    <dsp:sp modelId="{CC96AB39-97CA-4D38-A3E2-161DA262342A}">
      <dsp:nvSpPr>
        <dsp:cNvPr id="0" name=""/>
        <dsp:cNvSpPr/>
      </dsp:nvSpPr>
      <dsp:spPr>
        <a:xfrm>
          <a:off x="0" y="670272"/>
          <a:ext cx="8321864" cy="7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219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b="0" i="0" kern="1200" baseline="0" dirty="0" smtClean="0"/>
            <a:t>Turbulence Severity (EDR)</a:t>
          </a:r>
          <a:endParaRPr lang="en-US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b="0" i="0" kern="1200" baseline="0" smtClean="0"/>
            <a:t>Horizontal resolution increased to 0.25 degrees</a:t>
          </a:r>
          <a:endParaRPr lang="en-US" sz="2200" kern="1200"/>
        </a:p>
      </dsp:txBody>
      <dsp:txXfrm>
        <a:off x="0" y="670272"/>
        <a:ext cx="8321864" cy="724500"/>
      </dsp:txXfrm>
    </dsp:sp>
    <dsp:sp modelId="{B7611273-6A6F-4F63-84B0-C6C0905A2A7F}">
      <dsp:nvSpPr>
        <dsp:cNvPr id="0" name=""/>
        <dsp:cNvSpPr/>
      </dsp:nvSpPr>
      <dsp:spPr>
        <a:xfrm>
          <a:off x="0" y="1394772"/>
          <a:ext cx="8321864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 smtClean="0"/>
            <a:t>2022</a:t>
          </a:r>
          <a:endParaRPr lang="en-US" sz="2800" kern="1200"/>
        </a:p>
      </dsp:txBody>
      <dsp:txXfrm>
        <a:off x="31984" y="1426756"/>
        <a:ext cx="8257896" cy="591232"/>
      </dsp:txXfrm>
    </dsp:sp>
    <dsp:sp modelId="{BF764EB5-82E3-436A-B287-DFC0C0A2CEC0}">
      <dsp:nvSpPr>
        <dsp:cNvPr id="0" name=""/>
        <dsp:cNvSpPr/>
      </dsp:nvSpPr>
      <dsp:spPr>
        <a:xfrm>
          <a:off x="0" y="2049972"/>
          <a:ext cx="8321864" cy="7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219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b="0" i="0" kern="1200" baseline="0" smtClean="0"/>
            <a:t>Temporal resolution T+6 to T+24 in 1 hour increments</a:t>
          </a:r>
          <a:endParaRPr lang="en-US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b="0" i="0" kern="1200" baseline="0" smtClean="0"/>
            <a:t>Temporal resolution T+27 to T+48 in 3 hour increments</a:t>
          </a:r>
          <a:endParaRPr lang="en-US" sz="2200" kern="1200"/>
        </a:p>
      </dsp:txBody>
      <dsp:txXfrm>
        <a:off x="0" y="2049972"/>
        <a:ext cx="8321864" cy="724500"/>
      </dsp:txXfrm>
    </dsp:sp>
    <dsp:sp modelId="{23A614CE-5B36-4C18-8DBF-8B61FD619C79}">
      <dsp:nvSpPr>
        <dsp:cNvPr id="0" name=""/>
        <dsp:cNvSpPr/>
      </dsp:nvSpPr>
      <dsp:spPr>
        <a:xfrm>
          <a:off x="0" y="2774472"/>
          <a:ext cx="8321864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 smtClean="0"/>
            <a:t>2024</a:t>
          </a:r>
          <a:endParaRPr lang="en-US" sz="2800" kern="1200"/>
        </a:p>
      </dsp:txBody>
      <dsp:txXfrm>
        <a:off x="31984" y="2806456"/>
        <a:ext cx="8257896" cy="591232"/>
      </dsp:txXfrm>
    </dsp:sp>
    <dsp:sp modelId="{08E70F61-4A78-41CC-9FF9-FBDC117576E3}">
      <dsp:nvSpPr>
        <dsp:cNvPr id="0" name=""/>
        <dsp:cNvSpPr/>
      </dsp:nvSpPr>
      <dsp:spPr>
        <a:xfrm>
          <a:off x="0" y="3429672"/>
          <a:ext cx="8321864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219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b="0" i="0" kern="1200" baseline="0" smtClean="0"/>
            <a:t>Probabilistic Severity (EDR)</a:t>
          </a:r>
          <a:endParaRPr lang="en-US" sz="2200" kern="1200"/>
        </a:p>
      </dsp:txBody>
      <dsp:txXfrm>
        <a:off x="0" y="3429672"/>
        <a:ext cx="8321864" cy="4636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5FE08-FCE1-4CDC-8CD1-C3AC60CC268C}">
      <dsp:nvSpPr>
        <dsp:cNvPr id="0" name=""/>
        <dsp:cNvSpPr/>
      </dsp:nvSpPr>
      <dsp:spPr>
        <a:xfrm>
          <a:off x="0" y="36851"/>
          <a:ext cx="8321864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i="0" kern="1200" baseline="0" dirty="0" smtClean="0"/>
            <a:t>Combining with other airlines data</a:t>
          </a:r>
          <a:endParaRPr lang="en-US" sz="3200" kern="1200" dirty="0"/>
        </a:p>
      </dsp:txBody>
      <dsp:txXfrm>
        <a:off x="59399" y="96250"/>
        <a:ext cx="8203066" cy="1098002"/>
      </dsp:txXfrm>
    </dsp:sp>
    <dsp:sp modelId="{D92041CF-312B-4FB7-B245-929FE7574DC0}">
      <dsp:nvSpPr>
        <dsp:cNvPr id="0" name=""/>
        <dsp:cNvSpPr/>
      </dsp:nvSpPr>
      <dsp:spPr>
        <a:xfrm>
          <a:off x="0" y="1345812"/>
          <a:ext cx="8321864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i="0" kern="1200" baseline="0" smtClean="0"/>
            <a:t>Using to verify WAFS turbulence diagnostic</a:t>
          </a:r>
          <a:endParaRPr lang="en-US" sz="3200" kern="1200"/>
        </a:p>
      </dsp:txBody>
      <dsp:txXfrm>
        <a:off x="59399" y="1405211"/>
        <a:ext cx="8203066" cy="1098002"/>
      </dsp:txXfrm>
    </dsp:sp>
    <dsp:sp modelId="{3797B8B5-70C6-45DF-AF74-1D8CF4B70C50}">
      <dsp:nvSpPr>
        <dsp:cNvPr id="0" name=""/>
        <dsp:cNvSpPr/>
      </dsp:nvSpPr>
      <dsp:spPr>
        <a:xfrm>
          <a:off x="0" y="2654772"/>
          <a:ext cx="8321864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i="0" kern="1200" baseline="0" dirty="0" smtClean="0"/>
            <a:t>Further QC of more recent aircraft observations</a:t>
          </a:r>
          <a:endParaRPr lang="en-US" sz="3200" kern="1200" dirty="0"/>
        </a:p>
      </dsp:txBody>
      <dsp:txXfrm>
        <a:off x="59399" y="2714171"/>
        <a:ext cx="8203066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F06F0-DE63-442A-B55C-08DA53B8E279}">
      <dsp:nvSpPr>
        <dsp:cNvPr id="0" name=""/>
        <dsp:cNvSpPr/>
      </dsp:nvSpPr>
      <dsp:spPr>
        <a:xfrm>
          <a:off x="0" y="573971"/>
          <a:ext cx="8321864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i="0" kern="1200" baseline="0" dirty="0" smtClean="0"/>
            <a:t>Improve data collection and quality control</a:t>
          </a:r>
          <a:endParaRPr lang="en-US" sz="2700" kern="1200" dirty="0"/>
        </a:p>
      </dsp:txBody>
      <dsp:txXfrm>
        <a:off x="30842" y="604813"/>
        <a:ext cx="8260180" cy="570116"/>
      </dsp:txXfrm>
    </dsp:sp>
    <dsp:sp modelId="{C1262625-6E43-4B85-B790-A8A7E4F13352}">
      <dsp:nvSpPr>
        <dsp:cNvPr id="0" name=""/>
        <dsp:cNvSpPr/>
      </dsp:nvSpPr>
      <dsp:spPr>
        <a:xfrm>
          <a:off x="0" y="1283531"/>
          <a:ext cx="8321864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i="0" kern="1200" baseline="0" dirty="0" smtClean="0"/>
            <a:t>Improve algorithm tuning and verification</a:t>
          </a:r>
          <a:endParaRPr lang="en-US" sz="2700" kern="1200" dirty="0"/>
        </a:p>
      </dsp:txBody>
      <dsp:txXfrm>
        <a:off x="30842" y="1314373"/>
        <a:ext cx="8260180" cy="570116"/>
      </dsp:txXfrm>
    </dsp:sp>
    <dsp:sp modelId="{76DD6A12-3165-461E-8C03-219CD2EAD469}">
      <dsp:nvSpPr>
        <dsp:cNvPr id="0" name=""/>
        <dsp:cNvSpPr/>
      </dsp:nvSpPr>
      <dsp:spPr>
        <a:xfrm>
          <a:off x="0" y="1993092"/>
          <a:ext cx="8321864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i="0" kern="1200" baseline="0" smtClean="0"/>
            <a:t>Create global turbulence database</a:t>
          </a:r>
          <a:endParaRPr lang="en-US" sz="2700" kern="1200"/>
        </a:p>
      </dsp:txBody>
      <dsp:txXfrm>
        <a:off x="30842" y="2023934"/>
        <a:ext cx="8260180" cy="570116"/>
      </dsp:txXfrm>
    </dsp:sp>
    <dsp:sp modelId="{0AC3413D-6947-4FAB-B06F-769DB4A9FB30}">
      <dsp:nvSpPr>
        <dsp:cNvPr id="0" name=""/>
        <dsp:cNvSpPr/>
      </dsp:nvSpPr>
      <dsp:spPr>
        <a:xfrm>
          <a:off x="0" y="2702652"/>
          <a:ext cx="8321864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i="0" kern="1200" baseline="0" smtClean="0"/>
            <a:t>Define and explain probabilistic turbulence forecasts</a:t>
          </a:r>
          <a:endParaRPr lang="en-US" sz="2700" kern="1200"/>
        </a:p>
      </dsp:txBody>
      <dsp:txXfrm>
        <a:off x="30842" y="2733494"/>
        <a:ext cx="8260180" cy="570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6526" tIns="48263" rIns="96526" bIns="48263" rtlCol="0"/>
          <a:lstStyle>
            <a:lvl1pPr algn="l" eaLnBrk="1" hangingPunct="1">
              <a:defRPr sz="1300">
                <a:latin typeface="Calibri" panose="020F0502020204030204" pitchFamily="34" charset="0"/>
                <a:ea typeface="Geneva" pitchFamily="12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wrap="square" lIns="96526" tIns="48263" rIns="96526" bIns="4826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B56F5FB4-045E-439F-B66B-1A48573E9375}" type="datetimeFigureOut">
              <a:rPr lang="en-US" altLang="en-US"/>
              <a:pPr>
                <a:defRPr/>
              </a:pPr>
              <a:t>8/31/2018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96526" tIns="48263" rIns="96526" bIns="48263" rtlCol="0" anchor="b"/>
          <a:lstStyle>
            <a:lvl1pPr algn="l" eaLnBrk="1" hangingPunct="1">
              <a:defRPr sz="1300">
                <a:latin typeface="Calibri" panose="020F0502020204030204" pitchFamily="34" charset="0"/>
                <a:ea typeface="Geneva" pitchFamily="12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wrap="square" lIns="96526" tIns="48263" rIns="96526" bIns="4826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00088E03-3AFB-4390-BEA9-C0C6C4F582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6526" tIns="48263" rIns="96526" bIns="48263" rtlCol="0"/>
          <a:lstStyle>
            <a:lvl1pPr algn="l" eaLnBrk="1" hangingPunct="1">
              <a:defRPr sz="1300">
                <a:latin typeface="Calibri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wrap="square" lIns="96526" tIns="48263" rIns="96526" bIns="4826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73B44E7E-2A20-4F3A-A502-BAEE712926ED}" type="datetimeFigureOut">
              <a:rPr lang="en-US" altLang="en-US"/>
              <a:pPr>
                <a:defRPr/>
              </a:pPr>
              <a:t>8/31/2018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26" tIns="48263" rIns="96526" bIns="48263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6526" tIns="48263" rIns="96526" bIns="48263" rtlCol="0"/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96526" tIns="48263" rIns="96526" bIns="48263" rtlCol="0" anchor="b"/>
          <a:lstStyle>
            <a:lvl1pPr algn="l" eaLnBrk="1" hangingPunct="1">
              <a:defRPr sz="1300">
                <a:latin typeface="Calibri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wrap="square" lIns="96526" tIns="48263" rIns="96526" bIns="4826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001F4755-2B9D-4018-A509-4416475A97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Geneva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20" charset="-128"/>
        <a:cs typeface="Geneva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20" charset="-128"/>
        <a:cs typeface="Geneva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20" charset="-128"/>
        <a:cs typeface="Geneva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20" charset="-128"/>
        <a:cs typeface="Geneva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20FFA71-6995-43FF-9C2E-5700AB8826FD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-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 userDrawn="1"/>
        </p:nvSpPr>
        <p:spPr>
          <a:xfrm>
            <a:off x="-1398745" y="0"/>
            <a:ext cx="9713585" cy="5455404"/>
          </a:xfrm>
          <a:prstGeom prst="parallelogram">
            <a:avLst/>
          </a:prstGeom>
          <a:gradFill flip="none" rotWithShape="1">
            <a:gsLst>
              <a:gs pos="0">
                <a:srgbClr val="009BC1"/>
              </a:gs>
              <a:gs pos="71000">
                <a:srgbClr val="003760">
                  <a:alpha val="96863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27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graph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751391" y="925404"/>
            <a:ext cx="4029075" cy="35814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Open Sans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60366" y="925403"/>
            <a:ext cx="4035425" cy="36147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400">
                <a:latin typeface="Open Sans"/>
              </a:defRPr>
            </a:lvl1pPr>
            <a:lvl2pPr marL="464400" indent="-284400">
              <a:spcBef>
                <a:spcPts val="0"/>
              </a:spcBef>
              <a:spcAft>
                <a:spcPts val="400"/>
              </a:spcAft>
              <a:defRPr sz="1400">
                <a:latin typeface="Open Sans"/>
              </a:defRPr>
            </a:lvl2pPr>
            <a:lvl3pPr marL="464400" indent="-28440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400">
                <a:latin typeface="Open Sans"/>
              </a:defRPr>
            </a:lvl3pPr>
            <a:lvl4pPr marL="464400" indent="-284400">
              <a:spcBef>
                <a:spcPts val="0"/>
              </a:spcBef>
              <a:spcAft>
                <a:spcPts val="400"/>
              </a:spcAft>
              <a:defRPr sz="1400">
                <a:latin typeface="Open Sans"/>
              </a:defRPr>
            </a:lvl4pPr>
            <a:lvl5pPr marL="464400" indent="-284400">
              <a:spcBef>
                <a:spcPts val="0"/>
              </a:spcBef>
              <a:spcAft>
                <a:spcPts val="400"/>
              </a:spcAft>
              <a:defRPr sz="1400">
                <a:latin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8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7C8B-27CB-D748-B568-F0A20764A77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871F-E58F-2544-B195-528C7169D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96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7C8B-27CB-D748-B568-F0A20764A77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871F-E58F-2544-B195-528C7169D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78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7C8B-27CB-D748-B568-F0A20764A77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871F-E58F-2544-B195-528C7169D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7C8B-27CB-D748-B568-F0A20764A77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871F-E58F-2544-B195-528C7169D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05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7C8B-27CB-D748-B568-F0A20764A77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871F-E58F-2544-B195-528C7169D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60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7C8B-27CB-D748-B568-F0A20764A77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871F-E58F-2544-B195-528C7169D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69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7C8B-27CB-D748-B568-F0A20764A77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871F-E58F-2544-B195-528C7169D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48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7C8B-27CB-D748-B568-F0A20764A77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871F-E58F-2544-B195-528C7169D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25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7C8B-27CB-D748-B568-F0A20764A77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871F-E58F-2544-B195-528C7169D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1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-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arallelogram 2"/>
          <p:cNvSpPr/>
          <p:nvPr userDrawn="1"/>
        </p:nvSpPr>
        <p:spPr>
          <a:xfrm>
            <a:off x="-1398745" y="0"/>
            <a:ext cx="9713585" cy="5455404"/>
          </a:xfrm>
          <a:prstGeom prst="parallelogram">
            <a:avLst/>
          </a:prstGeom>
          <a:gradFill flip="none" rotWithShape="1">
            <a:gsLst>
              <a:gs pos="0">
                <a:srgbClr val="009BC1"/>
              </a:gs>
              <a:gs pos="71000">
                <a:srgbClr val="003760">
                  <a:alpha val="96863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76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7C8B-27CB-D748-B568-F0A20764A77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871F-E58F-2544-B195-528C7169D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99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7C8B-27CB-D748-B568-F0A20764A77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871F-E58F-2544-B195-528C7169D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0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98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ph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751391" y="855663"/>
            <a:ext cx="4029075" cy="35814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60366" y="855662"/>
            <a:ext cx="4035425" cy="3614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22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/>
          <p:cNvSpPr/>
          <p:nvPr userDrawn="1"/>
        </p:nvSpPr>
        <p:spPr>
          <a:xfrm>
            <a:off x="1588" y="0"/>
            <a:ext cx="6451600" cy="3422650"/>
          </a:xfrm>
          <a:custGeom>
            <a:avLst/>
            <a:gdLst>
              <a:gd name="connsiteX0" fmla="*/ 0 w 7348538"/>
              <a:gd name="connsiteY0" fmla="*/ 3422650 h 3422650"/>
              <a:gd name="connsiteX1" fmla="*/ 855663 w 7348538"/>
              <a:gd name="connsiteY1" fmla="*/ 0 h 3422650"/>
              <a:gd name="connsiteX2" fmla="*/ 7348538 w 7348538"/>
              <a:gd name="connsiteY2" fmla="*/ 0 h 3422650"/>
              <a:gd name="connsiteX3" fmla="*/ 6492876 w 7348538"/>
              <a:gd name="connsiteY3" fmla="*/ 3422650 h 3422650"/>
              <a:gd name="connsiteX4" fmla="*/ 0 w 7348538"/>
              <a:gd name="connsiteY4" fmla="*/ 3422650 h 3422650"/>
              <a:gd name="connsiteX0" fmla="*/ 35290 w 6492875"/>
              <a:gd name="connsiteY0" fmla="*/ 3422650 h 3422650"/>
              <a:gd name="connsiteX1" fmla="*/ 0 w 6492875"/>
              <a:gd name="connsiteY1" fmla="*/ 0 h 3422650"/>
              <a:gd name="connsiteX2" fmla="*/ 6492875 w 6492875"/>
              <a:gd name="connsiteY2" fmla="*/ 0 h 3422650"/>
              <a:gd name="connsiteX3" fmla="*/ 5637213 w 6492875"/>
              <a:gd name="connsiteY3" fmla="*/ 3422650 h 3422650"/>
              <a:gd name="connsiteX4" fmla="*/ 35290 w 6492875"/>
              <a:gd name="connsiteY4" fmla="*/ 3422650 h 3422650"/>
              <a:gd name="connsiteX0" fmla="*/ 23567 w 6492875"/>
              <a:gd name="connsiteY0" fmla="*/ 3399204 h 3422650"/>
              <a:gd name="connsiteX1" fmla="*/ 0 w 6492875"/>
              <a:gd name="connsiteY1" fmla="*/ 0 h 3422650"/>
              <a:gd name="connsiteX2" fmla="*/ 6492875 w 6492875"/>
              <a:gd name="connsiteY2" fmla="*/ 0 h 3422650"/>
              <a:gd name="connsiteX3" fmla="*/ 5637213 w 6492875"/>
              <a:gd name="connsiteY3" fmla="*/ 3422650 h 3422650"/>
              <a:gd name="connsiteX4" fmla="*/ 23567 w 6492875"/>
              <a:gd name="connsiteY4" fmla="*/ 3399204 h 3422650"/>
              <a:gd name="connsiteX0" fmla="*/ 52875 w 6492875"/>
              <a:gd name="connsiteY0" fmla="*/ 3410927 h 3422650"/>
              <a:gd name="connsiteX1" fmla="*/ 0 w 6492875"/>
              <a:gd name="connsiteY1" fmla="*/ 0 h 3422650"/>
              <a:gd name="connsiteX2" fmla="*/ 6492875 w 6492875"/>
              <a:gd name="connsiteY2" fmla="*/ 0 h 3422650"/>
              <a:gd name="connsiteX3" fmla="*/ 5637213 w 6492875"/>
              <a:gd name="connsiteY3" fmla="*/ 3422650 h 3422650"/>
              <a:gd name="connsiteX4" fmla="*/ 52875 w 6492875"/>
              <a:gd name="connsiteY4" fmla="*/ 3410927 h 3422650"/>
              <a:gd name="connsiteX0" fmla="*/ 11844 w 6451844"/>
              <a:gd name="connsiteY0" fmla="*/ 3410927 h 3422650"/>
              <a:gd name="connsiteX1" fmla="*/ 0 w 6451844"/>
              <a:gd name="connsiteY1" fmla="*/ 11723 h 3422650"/>
              <a:gd name="connsiteX2" fmla="*/ 6451844 w 6451844"/>
              <a:gd name="connsiteY2" fmla="*/ 0 h 3422650"/>
              <a:gd name="connsiteX3" fmla="*/ 5596182 w 6451844"/>
              <a:gd name="connsiteY3" fmla="*/ 3422650 h 3422650"/>
              <a:gd name="connsiteX4" fmla="*/ 11844 w 6451844"/>
              <a:gd name="connsiteY4" fmla="*/ 3410927 h 342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844" h="3422650">
                <a:moveTo>
                  <a:pt x="11844" y="3410927"/>
                </a:moveTo>
                <a:lnTo>
                  <a:pt x="0" y="11723"/>
                </a:lnTo>
                <a:lnTo>
                  <a:pt x="6451844" y="0"/>
                </a:lnTo>
                <a:lnTo>
                  <a:pt x="5596182" y="3422650"/>
                </a:lnTo>
                <a:lnTo>
                  <a:pt x="11844" y="3410927"/>
                </a:lnTo>
                <a:close/>
              </a:path>
            </a:pathLst>
          </a:custGeom>
          <a:gradFill flip="none" rotWithShape="1">
            <a:gsLst>
              <a:gs pos="0">
                <a:srgbClr val="009BC1">
                  <a:alpha val="87000"/>
                </a:srgbClr>
              </a:gs>
              <a:gs pos="100000">
                <a:srgbClr val="002745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9" name="Picture 2" descr="BM_stacked_(w)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69863"/>
            <a:ext cx="9429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32888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arallelogram 10"/>
          <p:cNvSpPr/>
          <p:nvPr userDrawn="1"/>
        </p:nvSpPr>
        <p:spPr>
          <a:xfrm>
            <a:off x="-11786" y="0"/>
            <a:ext cx="6464595" cy="3422952"/>
          </a:xfrm>
          <a:custGeom>
            <a:avLst/>
            <a:gdLst>
              <a:gd name="connsiteX0" fmla="*/ 0 w 7347858"/>
              <a:gd name="connsiteY0" fmla="*/ 3422952 h 3422952"/>
              <a:gd name="connsiteX1" fmla="*/ 855738 w 7347858"/>
              <a:gd name="connsiteY1" fmla="*/ 0 h 3422952"/>
              <a:gd name="connsiteX2" fmla="*/ 7347858 w 7347858"/>
              <a:gd name="connsiteY2" fmla="*/ 0 h 3422952"/>
              <a:gd name="connsiteX3" fmla="*/ 6492120 w 7347858"/>
              <a:gd name="connsiteY3" fmla="*/ 3422952 h 3422952"/>
              <a:gd name="connsiteX4" fmla="*/ 0 w 7347858"/>
              <a:gd name="connsiteY4" fmla="*/ 3422952 h 3422952"/>
              <a:gd name="connsiteX0" fmla="*/ 17631 w 6492120"/>
              <a:gd name="connsiteY0" fmla="*/ 3417090 h 3422952"/>
              <a:gd name="connsiteX1" fmla="*/ 0 w 6492120"/>
              <a:gd name="connsiteY1" fmla="*/ 0 h 3422952"/>
              <a:gd name="connsiteX2" fmla="*/ 6492120 w 6492120"/>
              <a:gd name="connsiteY2" fmla="*/ 0 h 3422952"/>
              <a:gd name="connsiteX3" fmla="*/ 5636382 w 6492120"/>
              <a:gd name="connsiteY3" fmla="*/ 3422952 h 3422952"/>
              <a:gd name="connsiteX4" fmla="*/ 17631 w 6492120"/>
              <a:gd name="connsiteY4" fmla="*/ 3417090 h 3422952"/>
              <a:gd name="connsiteX0" fmla="*/ 5835 w 6492120"/>
              <a:gd name="connsiteY0" fmla="*/ 3399506 h 3422952"/>
              <a:gd name="connsiteX1" fmla="*/ 0 w 6492120"/>
              <a:gd name="connsiteY1" fmla="*/ 0 h 3422952"/>
              <a:gd name="connsiteX2" fmla="*/ 6492120 w 6492120"/>
              <a:gd name="connsiteY2" fmla="*/ 0 h 3422952"/>
              <a:gd name="connsiteX3" fmla="*/ 5636382 w 6492120"/>
              <a:gd name="connsiteY3" fmla="*/ 3422952 h 3422952"/>
              <a:gd name="connsiteX4" fmla="*/ 5835 w 6492120"/>
              <a:gd name="connsiteY4" fmla="*/ 3399506 h 3422952"/>
              <a:gd name="connsiteX0" fmla="*/ 5835 w 6492120"/>
              <a:gd name="connsiteY0" fmla="*/ 3358475 h 3422952"/>
              <a:gd name="connsiteX1" fmla="*/ 0 w 6492120"/>
              <a:gd name="connsiteY1" fmla="*/ 0 h 3422952"/>
              <a:gd name="connsiteX2" fmla="*/ 6492120 w 6492120"/>
              <a:gd name="connsiteY2" fmla="*/ 0 h 3422952"/>
              <a:gd name="connsiteX3" fmla="*/ 5636382 w 6492120"/>
              <a:gd name="connsiteY3" fmla="*/ 3422952 h 3422952"/>
              <a:gd name="connsiteX4" fmla="*/ 5835 w 6492120"/>
              <a:gd name="connsiteY4" fmla="*/ 3358475 h 3422952"/>
              <a:gd name="connsiteX0" fmla="*/ 0 w 6503977"/>
              <a:gd name="connsiteY0" fmla="*/ 3387783 h 3422952"/>
              <a:gd name="connsiteX1" fmla="*/ 11857 w 6503977"/>
              <a:gd name="connsiteY1" fmla="*/ 0 h 3422952"/>
              <a:gd name="connsiteX2" fmla="*/ 6503977 w 6503977"/>
              <a:gd name="connsiteY2" fmla="*/ 0 h 3422952"/>
              <a:gd name="connsiteX3" fmla="*/ 5648239 w 6503977"/>
              <a:gd name="connsiteY3" fmla="*/ 3422952 h 3422952"/>
              <a:gd name="connsiteX4" fmla="*/ 0 w 6503977"/>
              <a:gd name="connsiteY4" fmla="*/ 3387783 h 342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3977" h="3422952">
                <a:moveTo>
                  <a:pt x="0" y="3387783"/>
                </a:moveTo>
                <a:cubicBezTo>
                  <a:pt x="3952" y="2258522"/>
                  <a:pt x="7905" y="1129261"/>
                  <a:pt x="11857" y="0"/>
                </a:cubicBezTo>
                <a:lnTo>
                  <a:pt x="6503977" y="0"/>
                </a:lnTo>
                <a:lnTo>
                  <a:pt x="5648239" y="3422952"/>
                </a:lnTo>
                <a:lnTo>
                  <a:pt x="0" y="3387783"/>
                </a:lnTo>
                <a:close/>
              </a:path>
            </a:pathLst>
          </a:custGeom>
          <a:gradFill flip="none" rotWithShape="1">
            <a:gsLst>
              <a:gs pos="97500">
                <a:srgbClr val="003760">
                  <a:alpha val="96863"/>
                </a:srgbClr>
              </a:gs>
              <a:gs pos="0">
                <a:srgbClr val="009BC1"/>
              </a:gs>
              <a:gs pos="71000">
                <a:srgbClr val="003760">
                  <a:alpha val="96863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0367" y="2873288"/>
            <a:ext cx="5150667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b="0" i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60367" y="970304"/>
            <a:ext cx="5557269" cy="9376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0367" y="2074425"/>
            <a:ext cx="52738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0367" y="2873288"/>
            <a:ext cx="5150667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b="0" i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7" y="970304"/>
            <a:ext cx="5557269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60367" y="2074425"/>
            <a:ext cx="52738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0026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arallelogram 2"/>
          <p:cNvSpPr/>
          <p:nvPr userDrawn="1"/>
        </p:nvSpPr>
        <p:spPr>
          <a:xfrm>
            <a:off x="-895048" y="-7749"/>
            <a:ext cx="7347858" cy="3422952"/>
          </a:xfrm>
          <a:prstGeom prst="parallelogram">
            <a:avLst/>
          </a:prstGeom>
          <a:gradFill flip="none" rotWithShape="1">
            <a:gsLst>
              <a:gs pos="0">
                <a:srgbClr val="009BC1"/>
              </a:gs>
              <a:gs pos="71000">
                <a:srgbClr val="003760">
                  <a:alpha val="96863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2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ems\Desktop\STAR\duo-C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-74613"/>
            <a:ext cx="3602038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 userDrawn="1"/>
        </p:nvSpPr>
        <p:spPr>
          <a:xfrm>
            <a:off x="360363" y="855663"/>
            <a:ext cx="8416925" cy="3614737"/>
          </a:xfrm>
          <a:prstGeom prst="rect">
            <a:avLst/>
          </a:prstGeom>
        </p:spPr>
        <p:txBody>
          <a:bodyPr lIns="91436" tIns="45718" rIns="91436" bIns="45718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sz="1800" b="0" i="0" kern="1200" baseline="0">
                <a:solidFill>
                  <a:srgbClr val="FFFFFF"/>
                </a:solidFill>
                <a:latin typeface="Open Sans"/>
                <a:ea typeface="Geneva" charset="0"/>
                <a:cs typeface="Open Sans"/>
              </a:defRPr>
            </a:lvl1pPr>
            <a:lvl2pPr marL="46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Lucida Grande"/>
              <a:buChar char="–"/>
              <a:tabLst/>
              <a:defRPr sz="1800" b="0" i="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2pPr>
            <a:lvl3pPr marL="64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Wingdings" charset="2"/>
              <a:buChar char="§"/>
              <a:tabLst/>
              <a:defRPr sz="1800" b="0" i="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3pPr>
            <a:lvl4pPr marL="504000" indent="-252000" algn="l" defTabSz="457200" rtl="0" eaLnBrk="0" fontAlgn="base" hangingPunct="0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8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4pPr>
            <a:lvl5pPr marL="252000" indent="0" algn="l" defTabSz="457200" rtl="0" eaLnBrk="0" fontAlgn="base" hangingPunct="0"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18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AU" dirty="0" smtClean="0"/>
          </a:p>
        </p:txBody>
      </p:sp>
      <p:sp>
        <p:nvSpPr>
          <p:cNvPr id="6" name="Parallelogram 5"/>
          <p:cNvSpPr/>
          <p:nvPr userDrawn="1"/>
        </p:nvSpPr>
        <p:spPr>
          <a:xfrm>
            <a:off x="-9956" y="-106600"/>
            <a:ext cx="5914810" cy="946766"/>
          </a:xfrm>
          <a:custGeom>
            <a:avLst/>
            <a:gdLst>
              <a:gd name="connsiteX0" fmla="*/ 0 w 6799902"/>
              <a:gd name="connsiteY0" fmla="*/ 940904 h 940904"/>
              <a:gd name="connsiteX1" fmla="*/ 235226 w 6799902"/>
              <a:gd name="connsiteY1" fmla="*/ 0 h 940904"/>
              <a:gd name="connsiteX2" fmla="*/ 6799902 w 6799902"/>
              <a:gd name="connsiteY2" fmla="*/ 0 h 940904"/>
              <a:gd name="connsiteX3" fmla="*/ 6564676 w 6799902"/>
              <a:gd name="connsiteY3" fmla="*/ 940904 h 940904"/>
              <a:gd name="connsiteX4" fmla="*/ 0 w 6799902"/>
              <a:gd name="connsiteY4" fmla="*/ 940904 h 940904"/>
              <a:gd name="connsiteX0" fmla="*/ 649866 w 6564676"/>
              <a:gd name="connsiteY0" fmla="*/ 940904 h 940904"/>
              <a:gd name="connsiteX1" fmla="*/ 0 w 6564676"/>
              <a:gd name="connsiteY1" fmla="*/ 0 h 940904"/>
              <a:gd name="connsiteX2" fmla="*/ 6564676 w 6564676"/>
              <a:gd name="connsiteY2" fmla="*/ 0 h 940904"/>
              <a:gd name="connsiteX3" fmla="*/ 6329450 w 6564676"/>
              <a:gd name="connsiteY3" fmla="*/ 940904 h 940904"/>
              <a:gd name="connsiteX4" fmla="*/ 649866 w 6564676"/>
              <a:gd name="connsiteY4" fmla="*/ 940904 h 940904"/>
              <a:gd name="connsiteX0" fmla="*/ 0 w 5914810"/>
              <a:gd name="connsiteY0" fmla="*/ 946766 h 946766"/>
              <a:gd name="connsiteX1" fmla="*/ 764 w 5914810"/>
              <a:gd name="connsiteY1" fmla="*/ 0 h 946766"/>
              <a:gd name="connsiteX2" fmla="*/ 5914810 w 5914810"/>
              <a:gd name="connsiteY2" fmla="*/ 5862 h 946766"/>
              <a:gd name="connsiteX3" fmla="*/ 5679584 w 5914810"/>
              <a:gd name="connsiteY3" fmla="*/ 946766 h 946766"/>
              <a:gd name="connsiteX4" fmla="*/ 0 w 5914810"/>
              <a:gd name="connsiteY4" fmla="*/ 946766 h 94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4810" h="946766">
                <a:moveTo>
                  <a:pt x="0" y="946766"/>
                </a:moveTo>
                <a:cubicBezTo>
                  <a:pt x="255" y="631177"/>
                  <a:pt x="509" y="315589"/>
                  <a:pt x="764" y="0"/>
                </a:cubicBezTo>
                <a:lnTo>
                  <a:pt x="5914810" y="5862"/>
                </a:lnTo>
                <a:lnTo>
                  <a:pt x="5679584" y="946766"/>
                </a:lnTo>
                <a:lnTo>
                  <a:pt x="0" y="946766"/>
                </a:lnTo>
                <a:close/>
              </a:path>
            </a:pathLst>
          </a:custGeom>
          <a:gradFill flip="none" rotWithShape="1">
            <a:gsLst>
              <a:gs pos="0">
                <a:srgbClr val="009BC1"/>
              </a:gs>
              <a:gs pos="71000">
                <a:srgbClr val="003760">
                  <a:alpha val="96863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556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2400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950" y="976313"/>
            <a:ext cx="8321864" cy="3908424"/>
          </a:xfrm>
          <a:prstGeom prst="rect">
            <a:avLst/>
          </a:prstGeom>
        </p:spPr>
        <p:txBody>
          <a:bodyPr vert="horz" lIns="0" tIns="0" rIns="0" bIns="0"/>
          <a:lstStyle>
            <a:lvl1pPr marL="285738" indent="-285738">
              <a:buFont typeface="Arial"/>
              <a:buChar char="•"/>
              <a:defRPr sz="18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800" b="0" i="0" baseline="0">
                <a:solidFill>
                  <a:schemeClr val="tx1"/>
                </a:solidFill>
                <a:latin typeface="+mn-lt"/>
              </a:defRPr>
            </a:lvl2pPr>
            <a:lvl3pPr>
              <a:defRPr sz="1800" b="0" i="0" baseline="0">
                <a:solidFill>
                  <a:schemeClr val="tx1"/>
                </a:solidFill>
                <a:latin typeface="+mn-lt"/>
              </a:defRPr>
            </a:lvl3pPr>
            <a:lvl4pPr>
              <a:defRPr sz="1800" b="0" i="0" baseline="0">
                <a:solidFill>
                  <a:schemeClr val="tx1"/>
                </a:solidFill>
                <a:latin typeface="+mn-lt"/>
              </a:defRPr>
            </a:lvl4pPr>
            <a:lvl5pPr>
              <a:defRPr sz="1800" b="0" i="0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053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7170E-8167-4915-9B07-0CCA115647A0}" type="datetimeFigureOut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72BD5-1B6E-4C9C-A0A7-EF5FE82225C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161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2618" y="1119136"/>
            <a:ext cx="8416925" cy="36147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400">
                <a:latin typeface="Open Sans"/>
              </a:defRPr>
            </a:lvl1pPr>
            <a:lvl2pPr marL="464400" defTabSz="457200">
              <a:spcBef>
                <a:spcPts val="0"/>
              </a:spcBef>
              <a:spcAft>
                <a:spcPts val="400"/>
              </a:spcAft>
              <a:defRPr sz="1400">
                <a:latin typeface="Open Sans"/>
              </a:defRPr>
            </a:lvl2pPr>
            <a:lvl3pPr marL="464400" indent="-284400" defTabSz="45720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400">
                <a:latin typeface="Open Sans"/>
              </a:defRPr>
            </a:lvl3pPr>
            <a:lvl4pPr marL="464400" indent="-284400" defTabSz="457200">
              <a:spcBef>
                <a:spcPts val="0"/>
              </a:spcBef>
              <a:spcAft>
                <a:spcPts val="400"/>
              </a:spcAft>
              <a:defRPr sz="1400">
                <a:latin typeface="Open Sans"/>
              </a:defRPr>
            </a:lvl4pPr>
            <a:lvl5pPr marL="464400" indent="-284400" defTabSz="457200">
              <a:spcBef>
                <a:spcPts val="0"/>
              </a:spcBef>
              <a:spcAft>
                <a:spcPts val="400"/>
              </a:spcAft>
              <a:defRPr sz="1400">
                <a:latin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86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1" r:id="rId3"/>
    <p:sldLayoutId id="2147484102" r:id="rId4"/>
    <p:sldLayoutId id="2147484107" r:id="rId5"/>
    <p:sldLayoutId id="2147484108" r:id="rId6"/>
    <p:sldLayoutId id="2147484109" r:id="rId7"/>
    <p:sldLayoutId id="2147484110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bg1"/>
          </a:solidFill>
          <a:latin typeface="Open Sans"/>
          <a:ea typeface="Geneva" charset="0"/>
          <a:cs typeface="Open San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pen Sans"/>
          <a:ea typeface="Geneva" charset="0"/>
          <a:cs typeface="Open Sans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pen Sans"/>
          <a:ea typeface="Geneva" charset="0"/>
          <a:cs typeface="Open Sans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pen Sans"/>
          <a:ea typeface="Geneva" charset="0"/>
          <a:cs typeface="Open Sans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pen Sans"/>
          <a:ea typeface="Geneva" charset="0"/>
          <a:cs typeface="Open Sans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ts val="400"/>
        </a:spcAft>
        <a:buFont typeface="Arial" panose="020B0604020202020204" pitchFamily="34" charset="0"/>
        <a:defRPr sz="1400" kern="1200">
          <a:solidFill>
            <a:srgbClr val="FFFFFF"/>
          </a:solidFill>
          <a:latin typeface="Open Sans"/>
          <a:ea typeface="Geneva" charset="0"/>
          <a:cs typeface="Open Sans"/>
        </a:defRPr>
      </a:lvl1pPr>
      <a:lvl2pPr marL="465138" indent="-285750" algn="l" defTabSz="457200" rtl="0" eaLnBrk="0" fontAlgn="base" hangingPunct="0">
        <a:spcBef>
          <a:spcPct val="0"/>
        </a:spcBef>
        <a:spcAft>
          <a:spcPts val="400"/>
        </a:spcAft>
        <a:buFont typeface="Lucida Grande" charset="0"/>
        <a:buChar char="–"/>
        <a:defRPr sz="1400" kern="1200">
          <a:solidFill>
            <a:srgbClr val="FFFFFF"/>
          </a:solidFill>
          <a:latin typeface="+mn-lt"/>
          <a:ea typeface="Geneva" charset="0"/>
          <a:cs typeface="Geneva"/>
        </a:defRPr>
      </a:lvl2pPr>
      <a:lvl3pPr marL="644525" indent="-285750" algn="l" defTabSz="457200" rtl="0" eaLnBrk="0" fontAlgn="base" hangingPunct="0">
        <a:spcBef>
          <a:spcPct val="0"/>
        </a:spcBef>
        <a:spcAft>
          <a:spcPts val="400"/>
        </a:spcAft>
        <a:buFont typeface="Wingdings" panose="05000000000000000000" pitchFamily="2" charset="2"/>
        <a:buChar char="§"/>
        <a:defRPr sz="1400" kern="1200">
          <a:solidFill>
            <a:srgbClr val="FFFFFF"/>
          </a:solidFill>
          <a:latin typeface="+mn-lt"/>
          <a:ea typeface="Geneva" charset="0"/>
          <a:cs typeface="Geneva"/>
        </a:defRPr>
      </a:lvl3pPr>
      <a:lvl4pPr marL="503238" indent="-250825" algn="l" defTabSz="457200" rtl="0" eaLnBrk="0" fontAlgn="base" hangingPunct="0">
        <a:spcBef>
          <a:spcPct val="0"/>
        </a:spcBef>
        <a:spcAft>
          <a:spcPts val="400"/>
        </a:spcAft>
        <a:buFont typeface="Arial" panose="020B0604020202020204" pitchFamily="34" charset="0"/>
        <a:buChar char="–"/>
        <a:defRPr sz="1400" kern="1200">
          <a:solidFill>
            <a:srgbClr val="FFFFFF"/>
          </a:solidFill>
          <a:latin typeface="+mn-lt"/>
          <a:ea typeface="Geneva" charset="0"/>
          <a:cs typeface="Geneva"/>
        </a:defRPr>
      </a:lvl4pPr>
      <a:lvl5pPr marL="503238" indent="-250825" algn="l" defTabSz="457200" rtl="0" eaLnBrk="0" fontAlgn="base" hangingPunct="0">
        <a:spcBef>
          <a:spcPct val="0"/>
        </a:spcBef>
        <a:spcAft>
          <a:spcPts val="400"/>
        </a:spcAft>
        <a:buFont typeface="Arial" panose="020B0604020202020204" pitchFamily="34" charset="0"/>
        <a:buChar char="»"/>
        <a:defRPr sz="1400" kern="1200">
          <a:solidFill>
            <a:srgbClr val="FFFFFF"/>
          </a:solidFill>
          <a:latin typeface="+mn-lt"/>
          <a:ea typeface="Geneva" charset="0"/>
          <a:cs typeface="Genev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C:\Users\ems\Desktop\STAR\duo-C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-74613"/>
            <a:ext cx="3602038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arallelogram 8"/>
          <p:cNvSpPr/>
          <p:nvPr userDrawn="1"/>
        </p:nvSpPr>
        <p:spPr>
          <a:xfrm>
            <a:off x="0" y="-74614"/>
            <a:ext cx="5904854" cy="914779"/>
          </a:xfrm>
          <a:custGeom>
            <a:avLst/>
            <a:gdLst>
              <a:gd name="connsiteX0" fmla="*/ 0 w 6244823"/>
              <a:gd name="connsiteY0" fmla="*/ 914779 h 914779"/>
              <a:gd name="connsiteX1" fmla="*/ 331269 w 6244823"/>
              <a:gd name="connsiteY1" fmla="*/ 0 h 914779"/>
              <a:gd name="connsiteX2" fmla="*/ 6244823 w 6244823"/>
              <a:gd name="connsiteY2" fmla="*/ 0 h 914779"/>
              <a:gd name="connsiteX3" fmla="*/ 5913554 w 6244823"/>
              <a:gd name="connsiteY3" fmla="*/ 914779 h 914779"/>
              <a:gd name="connsiteX4" fmla="*/ 0 w 6244823"/>
              <a:gd name="connsiteY4" fmla="*/ 914779 h 914779"/>
              <a:gd name="connsiteX0" fmla="*/ 0 w 5916577"/>
              <a:gd name="connsiteY0" fmla="*/ 908917 h 914779"/>
              <a:gd name="connsiteX1" fmla="*/ 3023 w 5916577"/>
              <a:gd name="connsiteY1" fmla="*/ 0 h 914779"/>
              <a:gd name="connsiteX2" fmla="*/ 5916577 w 5916577"/>
              <a:gd name="connsiteY2" fmla="*/ 0 h 914779"/>
              <a:gd name="connsiteX3" fmla="*/ 5585308 w 5916577"/>
              <a:gd name="connsiteY3" fmla="*/ 914779 h 914779"/>
              <a:gd name="connsiteX4" fmla="*/ 0 w 5916577"/>
              <a:gd name="connsiteY4" fmla="*/ 908917 h 91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6577" h="914779">
                <a:moveTo>
                  <a:pt x="0" y="908917"/>
                </a:moveTo>
                <a:cubicBezTo>
                  <a:pt x="1008" y="605945"/>
                  <a:pt x="2015" y="302972"/>
                  <a:pt x="3023" y="0"/>
                </a:cubicBezTo>
                <a:lnTo>
                  <a:pt x="5916577" y="0"/>
                </a:lnTo>
                <a:lnTo>
                  <a:pt x="5585308" y="914779"/>
                </a:lnTo>
                <a:lnTo>
                  <a:pt x="0" y="908917"/>
                </a:lnTo>
                <a:close/>
              </a:path>
            </a:pathLst>
          </a:custGeom>
          <a:gradFill flip="none" rotWithShape="1">
            <a:gsLst>
              <a:gs pos="0">
                <a:srgbClr val="009BC1"/>
              </a:gs>
              <a:gs pos="71000">
                <a:srgbClr val="003760">
                  <a:alpha val="96863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Open Sans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Open Sans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Open Sans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Open Sans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Open Sans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Open Sans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Open Sans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Open Sans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Open San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97C8B-27CB-D748-B568-F0A20764A77E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6871F-E58F-2544-B195-528C7169D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6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6"/>
          <p:cNvSpPr>
            <a:spLocks noGrp="1"/>
          </p:cNvSpPr>
          <p:nvPr>
            <p:ph type="body" sz="quarter" idx="14"/>
          </p:nvPr>
        </p:nvSpPr>
        <p:spPr bwMode="auto">
          <a:xfrm>
            <a:off x="608013" y="2669892"/>
            <a:ext cx="4792662" cy="4390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 smtClean="0">
                <a:latin typeface="Open Sans" charset="0"/>
                <a:cs typeface="Open Sans" charset="0"/>
              </a:rPr>
              <a:t>Presented by </a:t>
            </a:r>
            <a:r>
              <a:rPr lang="en-AU" altLang="en-US" dirty="0" smtClean="0">
                <a:latin typeface="Open Sans" charset="0"/>
                <a:cs typeface="Open Sans" charset="0"/>
              </a:rPr>
              <a:t>Claire Bartholomew, </a:t>
            </a:r>
            <a:r>
              <a:rPr lang="en-AU" altLang="en-US" dirty="0" smtClean="0">
                <a:latin typeface="Open Sans" charset="0"/>
                <a:cs typeface="Open Sans" charset="0"/>
              </a:rPr>
              <a:t>WAFC London and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 dirty="0" smtClean="0">
                <a:latin typeface="Open Sans" charset="0"/>
                <a:cs typeface="Open Sans" charset="0"/>
              </a:rPr>
              <a:t>Matt Strahan, WAFC Washington</a:t>
            </a:r>
          </a:p>
        </p:txBody>
      </p:sp>
      <p:sp>
        <p:nvSpPr>
          <p:cNvPr id="10243" name="Text Placeholder 5"/>
          <p:cNvSpPr>
            <a:spLocks noGrp="1"/>
          </p:cNvSpPr>
          <p:nvPr>
            <p:ph type="body" sz="quarter" idx="13"/>
          </p:nvPr>
        </p:nvSpPr>
        <p:spPr bwMode="auto">
          <a:xfrm>
            <a:off x="608013" y="1709738"/>
            <a:ext cx="5348287" cy="5539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NZ" altLang="en-US" dirty="0" smtClean="0">
                <a:latin typeface="Open Sans" charset="0"/>
                <a:cs typeface="Open Sans" charset="0"/>
              </a:rPr>
              <a:t>Next Generation World Area Forecast System Turbulence Forecasts</a:t>
            </a:r>
            <a:endParaRPr lang="en-NZ" altLang="en-US" dirty="0" smtClean="0">
              <a:latin typeface="Open Sans" charset="0"/>
              <a:cs typeface="Open Sans" charset="0"/>
            </a:endParaRPr>
          </a:p>
        </p:txBody>
      </p:sp>
      <p:sp>
        <p:nvSpPr>
          <p:cNvPr id="10244" name="Text Placeholder 8"/>
          <p:cNvSpPr>
            <a:spLocks noGrp="1"/>
          </p:cNvSpPr>
          <p:nvPr>
            <p:ph type="body" sz="quarter" idx="12"/>
          </p:nvPr>
        </p:nvSpPr>
        <p:spPr bwMode="auto">
          <a:xfrm>
            <a:off x="608013" y="306146"/>
            <a:ext cx="4914900" cy="8863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 smtClean="0">
                <a:latin typeface="Open Sans" charset="0"/>
                <a:cs typeface="Open Sans" charset="0"/>
              </a:rPr>
              <a:t>Turbulence Impact Mitigation Workshop 3</a:t>
            </a:r>
            <a:endParaRPr lang="en-AU" altLang="en-US" dirty="0" smtClean="0">
              <a:latin typeface="Open Sans" charset="0"/>
              <a:cs typeface="Open San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 Next Steps</a:t>
            </a:r>
            <a:endParaRPr lang="en-US" sz="28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464950" y="976313"/>
          <a:ext cx="8321864" cy="3908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49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Issues on quality of AMDAR data</a:t>
            </a:r>
            <a:endParaRPr lang="en-US" dirty="0"/>
          </a:p>
        </p:txBody>
      </p:sp>
      <p:pic>
        <p:nvPicPr>
          <p:cNvPr id="4" name="그림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005" y="942266"/>
            <a:ext cx="3989990" cy="373531"/>
          </a:xfrm>
          <a:prstGeom prst="rect">
            <a:avLst/>
          </a:prstGeom>
        </p:spPr>
      </p:pic>
      <p:pic>
        <p:nvPicPr>
          <p:cNvPr id="5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3" y="1183822"/>
            <a:ext cx="6936818" cy="3840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45037" y="4056742"/>
            <a:ext cx="1444171" cy="78377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100" dirty="0" smtClean="0">
                <a:solidFill>
                  <a:srgbClr val="003760"/>
                </a:solidFill>
                <a:latin typeface="Arial"/>
              </a:rPr>
              <a:t>Credit:  </a:t>
            </a:r>
          </a:p>
          <a:p>
            <a:r>
              <a:rPr lang="en-US" sz="1100" dirty="0" smtClean="0">
                <a:solidFill>
                  <a:srgbClr val="003760"/>
                </a:solidFill>
                <a:latin typeface="Arial"/>
              </a:rPr>
              <a:t>Soo-Hyun Kim</a:t>
            </a:r>
          </a:p>
          <a:p>
            <a:r>
              <a:rPr lang="en-US" sz="1100" dirty="0" err="1" smtClean="0">
                <a:solidFill>
                  <a:srgbClr val="003760"/>
                </a:solidFill>
                <a:latin typeface="Arial"/>
              </a:rPr>
              <a:t>Yonsei</a:t>
            </a:r>
            <a:r>
              <a:rPr lang="en-US" sz="1100" dirty="0" smtClean="0">
                <a:solidFill>
                  <a:srgbClr val="003760"/>
                </a:solidFill>
                <a:latin typeface="Arial"/>
              </a:rPr>
              <a:t> University</a:t>
            </a:r>
            <a:r>
              <a:rPr lang="en-US" sz="1400" dirty="0" smtClean="0">
                <a:solidFill>
                  <a:srgbClr val="003760"/>
                </a:solidFill>
                <a:latin typeface="Arial"/>
              </a:rPr>
              <a:t>	 </a:t>
            </a:r>
            <a:endParaRPr lang="en-US" sz="1400" baseline="0" dirty="0" smtClean="0"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6001" y="1476000"/>
            <a:ext cx="1648799" cy="1411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solidFill>
                  <a:schemeClr val="bg2"/>
                </a:solidFill>
                <a:latin typeface="Arial"/>
              </a:rPr>
              <a:t>Includes below FL280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2"/>
                </a:solidFill>
                <a:latin typeface="Arial"/>
              </a:rPr>
              <a:t>Includes “bad” aircraft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solidFill>
                  <a:schemeClr val="bg2"/>
                </a:solidFill>
                <a:latin typeface="Arial"/>
              </a:rPr>
              <a:t>Problems with positioning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2"/>
                </a:solidFill>
                <a:latin typeface="Arial"/>
              </a:rPr>
              <a:t>Spurious severe reports</a:t>
            </a:r>
            <a:endParaRPr lang="en-US" sz="1100" baseline="0" dirty="0" smtClean="0">
              <a:solidFill>
                <a:schemeClr val="bg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95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2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" y="1188720"/>
            <a:ext cx="6940296" cy="384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After Quality Control</a:t>
            </a:r>
            <a:endParaRPr lang="en-US" dirty="0"/>
          </a:p>
        </p:txBody>
      </p:sp>
      <p:pic>
        <p:nvPicPr>
          <p:cNvPr id="4" name="그림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005" y="942266"/>
            <a:ext cx="3989990" cy="373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45037" y="4056742"/>
            <a:ext cx="1444171" cy="78377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100" dirty="0" smtClean="0">
                <a:solidFill>
                  <a:srgbClr val="003760"/>
                </a:solidFill>
                <a:latin typeface="Arial"/>
              </a:rPr>
              <a:t>Credit:  </a:t>
            </a:r>
          </a:p>
          <a:p>
            <a:r>
              <a:rPr lang="en-US" sz="1100" dirty="0" smtClean="0">
                <a:solidFill>
                  <a:srgbClr val="003760"/>
                </a:solidFill>
                <a:latin typeface="Arial"/>
              </a:rPr>
              <a:t>Soo-Hyun Kim</a:t>
            </a:r>
          </a:p>
          <a:p>
            <a:r>
              <a:rPr lang="en-US" sz="1100" dirty="0" err="1" smtClean="0">
                <a:solidFill>
                  <a:srgbClr val="003760"/>
                </a:solidFill>
                <a:latin typeface="Arial"/>
              </a:rPr>
              <a:t>Yonsei</a:t>
            </a:r>
            <a:r>
              <a:rPr lang="en-US" sz="1100" dirty="0" smtClean="0">
                <a:solidFill>
                  <a:srgbClr val="003760"/>
                </a:solidFill>
                <a:latin typeface="Arial"/>
              </a:rPr>
              <a:t> University</a:t>
            </a:r>
            <a:r>
              <a:rPr lang="en-US" sz="1400" dirty="0" smtClean="0">
                <a:solidFill>
                  <a:srgbClr val="003760"/>
                </a:solidFill>
                <a:latin typeface="Arial"/>
              </a:rPr>
              <a:t>	 </a:t>
            </a:r>
            <a:endParaRPr lang="en-US" sz="1400" baseline="0" dirty="0" smtClean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8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1981712" y="57150"/>
            <a:ext cx="5044965" cy="5143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Importance of the EDR tuning</a:t>
            </a:r>
            <a:endParaRPr lang="en-US" sz="2400" dirty="0">
              <a:latin typeface="+mn-lt"/>
            </a:endParaRPr>
          </a:p>
        </p:txBody>
      </p:sp>
      <p:pic>
        <p:nvPicPr>
          <p:cNvPr id="6" name="Picture 5" descr="Check02.EDRscale.Ellrod3.20160106i00f18.glob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9" b="16672"/>
          <a:stretch/>
        </p:blipFill>
        <p:spPr>
          <a:xfrm>
            <a:off x="1683659" y="505798"/>
            <a:ext cx="5638299" cy="46377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05723" y="1509123"/>
            <a:ext cx="7330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Ellrod3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05723" y="3528303"/>
            <a:ext cx="7330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Ellrod3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34012" y="1509123"/>
            <a:ext cx="11835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 err="1">
                <a:solidFill>
                  <a:prstClr val="black"/>
                </a:solidFill>
                <a:latin typeface="Calibri"/>
                <a:ea typeface="+mn-ea"/>
              </a:rPr>
              <a:t>Uncalibrated</a:t>
            </a:r>
            <a:endParaRPr lang="en-US" sz="15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28995" y="3528303"/>
            <a:ext cx="9815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Calibrated</a:t>
            </a:r>
          </a:p>
        </p:txBody>
      </p:sp>
    </p:spTree>
    <p:extLst>
      <p:ext uri="{BB962C8B-B14F-4D97-AF65-F5344CB8AC3E}">
        <p14:creationId xmlns:p14="http://schemas.microsoft.com/office/powerpoint/2010/main" val="387823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1981712" y="57150"/>
            <a:ext cx="5044965" cy="5143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GTG combination</a:t>
            </a:r>
            <a:endParaRPr lang="en-US" sz="2400" dirty="0">
              <a:latin typeface="+mn-lt"/>
            </a:endParaRPr>
          </a:p>
        </p:txBody>
      </p:sp>
      <p:grpSp>
        <p:nvGrpSpPr>
          <p:cNvPr id="54" name="Group 2"/>
          <p:cNvGrpSpPr>
            <a:grpSpLocks/>
          </p:cNvGrpSpPr>
          <p:nvPr/>
        </p:nvGrpSpPr>
        <p:grpSpPr bwMode="auto">
          <a:xfrm>
            <a:off x="1320665" y="771525"/>
            <a:ext cx="4107656" cy="4286250"/>
            <a:chOff x="96" y="144"/>
            <a:chExt cx="3450" cy="3600"/>
          </a:xfrm>
        </p:grpSpPr>
        <p:grpSp>
          <p:nvGrpSpPr>
            <p:cNvPr id="55" name="Group 3"/>
            <p:cNvGrpSpPr>
              <a:grpSpLocks/>
            </p:cNvGrpSpPr>
            <p:nvPr/>
          </p:nvGrpSpPr>
          <p:grpSpPr bwMode="auto">
            <a:xfrm>
              <a:off x="96" y="144"/>
              <a:ext cx="1146" cy="864"/>
              <a:chOff x="1081" y="660"/>
              <a:chExt cx="1146" cy="864"/>
            </a:xfrm>
          </p:grpSpPr>
          <p:pic>
            <p:nvPicPr>
              <p:cNvPr id="89" name="Picture 4" descr="sep2206_15zi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9" t="13200" r="1199" b="13200"/>
              <a:stretch>
                <a:fillRect/>
              </a:stretch>
            </p:blipFill>
            <p:spPr bwMode="auto">
              <a:xfrm>
                <a:off x="1081" y="660"/>
                <a:ext cx="1146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" name="Text Box 5"/>
              <p:cNvSpPr txBox="1">
                <a:spLocks noChangeArrowheads="1"/>
              </p:cNvSpPr>
              <p:nvPr/>
            </p:nvSpPr>
            <p:spPr bwMode="auto">
              <a:xfrm>
                <a:off x="1104" y="687"/>
                <a:ext cx="553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50" b="1" dirty="0">
                    <a:latin typeface="+mn-lt"/>
                    <a:ea typeface="+mn-ea"/>
                  </a:rPr>
                  <a:t>Ellrod3</a:t>
                </a:r>
                <a:endParaRPr lang="en-US" sz="1050" b="1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56" name="Group 55"/>
            <p:cNvGrpSpPr>
              <a:grpSpLocks/>
            </p:cNvGrpSpPr>
            <p:nvPr/>
          </p:nvGrpSpPr>
          <p:grpSpPr bwMode="auto">
            <a:xfrm>
              <a:off x="96" y="1056"/>
              <a:ext cx="1146" cy="864"/>
              <a:chOff x="1680" y="432"/>
              <a:chExt cx="1146" cy="864"/>
            </a:xfrm>
          </p:grpSpPr>
          <p:pic>
            <p:nvPicPr>
              <p:cNvPr id="87" name="Picture 7" descr="sep2206_15zi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9" t="13200" r="1199" b="13200"/>
              <a:stretch>
                <a:fillRect/>
              </a:stretch>
            </p:blipFill>
            <p:spPr bwMode="auto">
              <a:xfrm>
                <a:off x="1680" y="432"/>
                <a:ext cx="1146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8" name="Text Box 8"/>
              <p:cNvSpPr txBox="1">
                <a:spLocks noChangeArrowheads="1"/>
              </p:cNvSpPr>
              <p:nvPr/>
            </p:nvSpPr>
            <p:spPr bwMode="auto">
              <a:xfrm>
                <a:off x="1728" y="469"/>
                <a:ext cx="507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050" b="1" dirty="0"/>
                  <a:t>IAWIND</a:t>
                </a:r>
                <a:endParaRPr lang="en-US" sz="1050" b="1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57" name="Group 9"/>
            <p:cNvGrpSpPr>
              <a:grpSpLocks/>
            </p:cNvGrpSpPr>
            <p:nvPr/>
          </p:nvGrpSpPr>
          <p:grpSpPr bwMode="auto">
            <a:xfrm>
              <a:off x="96" y="1968"/>
              <a:ext cx="1146" cy="864"/>
              <a:chOff x="538" y="394"/>
              <a:chExt cx="1146" cy="864"/>
            </a:xfrm>
          </p:grpSpPr>
          <p:pic>
            <p:nvPicPr>
              <p:cNvPr id="85" name="Picture 10" descr="sep2206_15zi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9" t="13200" r="1199" b="13200"/>
              <a:stretch>
                <a:fillRect/>
              </a:stretch>
            </p:blipFill>
            <p:spPr bwMode="auto">
              <a:xfrm>
                <a:off x="538" y="394"/>
                <a:ext cx="1146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6" name="Text Box 11"/>
              <p:cNvSpPr txBox="1">
                <a:spLocks noChangeArrowheads="1"/>
              </p:cNvSpPr>
              <p:nvPr/>
            </p:nvSpPr>
            <p:spPr bwMode="auto">
              <a:xfrm>
                <a:off x="576" y="432"/>
                <a:ext cx="77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50" b="1" dirty="0">
                    <a:latin typeface="+mn-lt"/>
                    <a:ea typeface="+mn-ea"/>
                  </a:rPr>
                  <a:t>|DIV|/</a:t>
                </a:r>
                <a:r>
                  <a:rPr lang="en-US" sz="1050" b="1" dirty="0" err="1">
                    <a:latin typeface="+mn-lt"/>
                    <a:ea typeface="+mn-ea"/>
                  </a:rPr>
                  <a:t>Ri</a:t>
                </a:r>
                <a:endParaRPr lang="en-US" sz="1050" b="1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58" name="Group 12"/>
            <p:cNvGrpSpPr>
              <a:grpSpLocks/>
            </p:cNvGrpSpPr>
            <p:nvPr/>
          </p:nvGrpSpPr>
          <p:grpSpPr bwMode="auto">
            <a:xfrm>
              <a:off x="96" y="2880"/>
              <a:ext cx="1146" cy="864"/>
              <a:chOff x="336" y="2880"/>
              <a:chExt cx="1146" cy="864"/>
            </a:xfrm>
          </p:grpSpPr>
          <p:pic>
            <p:nvPicPr>
              <p:cNvPr id="83" name="Picture 13" descr="sep2206_15zi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9" t="13200" r="1199" b="13200"/>
              <a:stretch>
                <a:fillRect/>
              </a:stretch>
            </p:blipFill>
            <p:spPr bwMode="auto">
              <a:xfrm>
                <a:off x="336" y="2880"/>
                <a:ext cx="1146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4" name="Text Box 14"/>
              <p:cNvSpPr txBox="1">
                <a:spLocks noChangeArrowheads="1"/>
              </p:cNvSpPr>
              <p:nvPr/>
            </p:nvSpPr>
            <p:spPr bwMode="auto">
              <a:xfrm>
                <a:off x="373" y="2917"/>
                <a:ext cx="625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050" b="1" dirty="0">
                    <a:latin typeface="+mn-lt"/>
                    <a:ea typeface="+mn-ea"/>
                  </a:rPr>
                  <a:t>EDRLUN</a:t>
                </a:r>
                <a:endParaRPr lang="en-US" sz="1050" b="1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59" name="Group 15"/>
            <p:cNvGrpSpPr>
              <a:grpSpLocks/>
            </p:cNvGrpSpPr>
            <p:nvPr/>
          </p:nvGrpSpPr>
          <p:grpSpPr bwMode="auto">
            <a:xfrm>
              <a:off x="1248" y="144"/>
              <a:ext cx="1146" cy="864"/>
              <a:chOff x="1536" y="144"/>
              <a:chExt cx="1146" cy="864"/>
            </a:xfrm>
          </p:grpSpPr>
          <p:pic>
            <p:nvPicPr>
              <p:cNvPr id="81" name="Picture 16" descr="sep2206_15zi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9" t="13200" r="1199" b="13200"/>
              <a:stretch>
                <a:fillRect/>
              </a:stretch>
            </p:blipFill>
            <p:spPr bwMode="auto">
              <a:xfrm>
                <a:off x="1536" y="144"/>
                <a:ext cx="1146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" name="Text Box 17"/>
              <p:cNvSpPr txBox="1">
                <a:spLocks noChangeArrowheads="1"/>
              </p:cNvSpPr>
              <p:nvPr/>
            </p:nvSpPr>
            <p:spPr bwMode="auto">
              <a:xfrm>
                <a:off x="1536" y="192"/>
                <a:ext cx="442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50" b="1" dirty="0" err="1">
                    <a:latin typeface="+mn-lt"/>
                    <a:ea typeface="+mn-ea"/>
                  </a:rPr>
                  <a:t>Fth</a:t>
                </a:r>
                <a:r>
                  <a:rPr lang="en-US" sz="1050" b="1" dirty="0">
                    <a:latin typeface="+mn-lt"/>
                    <a:ea typeface="+mn-ea"/>
                  </a:rPr>
                  <a:t>/</a:t>
                </a:r>
                <a:r>
                  <a:rPr lang="en-US" sz="1050" b="1" dirty="0" err="1">
                    <a:latin typeface="+mn-lt"/>
                    <a:ea typeface="+mn-ea"/>
                  </a:rPr>
                  <a:t>Ri</a:t>
                </a:r>
                <a:endParaRPr lang="en-US" sz="1050" b="1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60" name="Group 18"/>
            <p:cNvGrpSpPr>
              <a:grpSpLocks/>
            </p:cNvGrpSpPr>
            <p:nvPr/>
          </p:nvGrpSpPr>
          <p:grpSpPr bwMode="auto">
            <a:xfrm>
              <a:off x="1248" y="1056"/>
              <a:ext cx="1146" cy="864"/>
              <a:chOff x="1536" y="1056"/>
              <a:chExt cx="1146" cy="864"/>
            </a:xfrm>
          </p:grpSpPr>
          <p:pic>
            <p:nvPicPr>
              <p:cNvPr id="79" name="Picture 19" descr="sep2206_15zi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9" t="13200" r="1199" b="13200"/>
              <a:stretch>
                <a:fillRect/>
              </a:stretch>
            </p:blipFill>
            <p:spPr bwMode="auto">
              <a:xfrm>
                <a:off x="1536" y="1056"/>
                <a:ext cx="1146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Text Box 20"/>
              <p:cNvSpPr txBox="1">
                <a:spLocks noChangeArrowheads="1"/>
              </p:cNvSpPr>
              <p:nvPr/>
            </p:nvSpPr>
            <p:spPr bwMode="auto">
              <a:xfrm>
                <a:off x="1536" y="1078"/>
                <a:ext cx="672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50" b="1" dirty="0">
                    <a:latin typeface="+mn-lt"/>
                    <a:ea typeface="+mn-ea"/>
                  </a:rPr>
                  <a:t>UBF/</a:t>
                </a:r>
                <a:r>
                  <a:rPr lang="en-US" sz="1050" b="1" dirty="0" err="1">
                    <a:latin typeface="+mn-lt"/>
                    <a:ea typeface="+mn-ea"/>
                  </a:rPr>
                  <a:t>Ri</a:t>
                </a:r>
                <a:endParaRPr lang="en-US" sz="1050" b="1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61" name="Group 21"/>
            <p:cNvGrpSpPr>
              <a:grpSpLocks/>
            </p:cNvGrpSpPr>
            <p:nvPr/>
          </p:nvGrpSpPr>
          <p:grpSpPr bwMode="auto">
            <a:xfrm>
              <a:off x="1248" y="1968"/>
              <a:ext cx="1146" cy="864"/>
              <a:chOff x="1536" y="1968"/>
              <a:chExt cx="1146" cy="864"/>
            </a:xfrm>
          </p:grpSpPr>
          <p:pic>
            <p:nvPicPr>
              <p:cNvPr id="77" name="Picture 22" descr="sep2206_15zi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9" t="13200" r="1199" b="13200"/>
              <a:stretch>
                <a:fillRect/>
              </a:stretch>
            </p:blipFill>
            <p:spPr bwMode="auto">
              <a:xfrm>
                <a:off x="1536" y="1968"/>
                <a:ext cx="1146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" name="Text Box 23"/>
              <p:cNvSpPr txBox="1">
                <a:spLocks noChangeArrowheads="1"/>
              </p:cNvSpPr>
              <p:nvPr/>
            </p:nvSpPr>
            <p:spPr bwMode="auto">
              <a:xfrm>
                <a:off x="1536" y="1990"/>
                <a:ext cx="52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50" b="1" dirty="0" err="1"/>
                  <a:t>wsq</a:t>
                </a:r>
                <a:r>
                  <a:rPr lang="en-US" sz="1050" b="1" dirty="0"/>
                  <a:t>/</a:t>
                </a:r>
                <a:r>
                  <a:rPr lang="en-US" sz="1050" b="1" dirty="0" err="1"/>
                  <a:t>Ri</a:t>
                </a:r>
                <a:endParaRPr lang="en-US" sz="1050" b="1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62" name="Group 24"/>
            <p:cNvGrpSpPr>
              <a:grpSpLocks/>
            </p:cNvGrpSpPr>
            <p:nvPr/>
          </p:nvGrpSpPr>
          <p:grpSpPr bwMode="auto">
            <a:xfrm>
              <a:off x="1248" y="2880"/>
              <a:ext cx="1146" cy="864"/>
              <a:chOff x="1536" y="2880"/>
              <a:chExt cx="1146" cy="864"/>
            </a:xfrm>
          </p:grpSpPr>
          <p:pic>
            <p:nvPicPr>
              <p:cNvPr id="75" name="Picture 74" descr="sep2206_15zi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9" t="13200" r="1199" b="13200"/>
              <a:stretch>
                <a:fillRect/>
              </a:stretch>
            </p:blipFill>
            <p:spPr bwMode="auto">
              <a:xfrm>
                <a:off x="1536" y="2880"/>
                <a:ext cx="1146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6" name="Text Box 26"/>
              <p:cNvSpPr txBox="1">
                <a:spLocks noChangeArrowheads="1"/>
              </p:cNvSpPr>
              <p:nvPr/>
            </p:nvSpPr>
            <p:spPr bwMode="auto">
              <a:xfrm>
                <a:off x="1536" y="2902"/>
                <a:ext cx="753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050" b="1" dirty="0">
                    <a:latin typeface="+mn-lt"/>
                    <a:ea typeface="+mn-ea"/>
                  </a:rPr>
                  <a:t>TEMPG/</a:t>
                </a:r>
                <a:r>
                  <a:rPr lang="en-US" sz="1050" b="1" dirty="0" err="1">
                    <a:latin typeface="+mn-lt"/>
                    <a:ea typeface="+mn-ea"/>
                  </a:rPr>
                  <a:t>Ri</a:t>
                </a:r>
                <a:endParaRPr lang="en-US" sz="1050" b="1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63" name="Group 27"/>
            <p:cNvGrpSpPr>
              <a:grpSpLocks/>
            </p:cNvGrpSpPr>
            <p:nvPr/>
          </p:nvGrpSpPr>
          <p:grpSpPr bwMode="auto">
            <a:xfrm>
              <a:off x="2400" y="144"/>
              <a:ext cx="1146" cy="864"/>
              <a:chOff x="2688" y="144"/>
              <a:chExt cx="1146" cy="864"/>
            </a:xfrm>
          </p:grpSpPr>
          <p:pic>
            <p:nvPicPr>
              <p:cNvPr id="73" name="Picture 28" descr="sep2206_15zi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9" t="13200" r="1199" b="13200"/>
              <a:stretch>
                <a:fillRect/>
              </a:stretch>
            </p:blipFill>
            <p:spPr bwMode="auto">
              <a:xfrm>
                <a:off x="2688" y="144"/>
                <a:ext cx="1146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Text Box 29"/>
              <p:cNvSpPr txBox="1">
                <a:spLocks noChangeArrowheads="1"/>
              </p:cNvSpPr>
              <p:nvPr/>
            </p:nvSpPr>
            <p:spPr bwMode="auto">
              <a:xfrm>
                <a:off x="2688" y="144"/>
                <a:ext cx="442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50" b="1" dirty="0"/>
                  <a:t>NGM1</a:t>
                </a:r>
                <a:endParaRPr lang="en-US" sz="1050" b="1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64" name="Group 30"/>
            <p:cNvGrpSpPr>
              <a:grpSpLocks/>
            </p:cNvGrpSpPr>
            <p:nvPr/>
          </p:nvGrpSpPr>
          <p:grpSpPr bwMode="auto">
            <a:xfrm>
              <a:off x="2400" y="1056"/>
              <a:ext cx="1146" cy="864"/>
              <a:chOff x="2688" y="1056"/>
              <a:chExt cx="1146" cy="864"/>
            </a:xfrm>
          </p:grpSpPr>
          <p:pic>
            <p:nvPicPr>
              <p:cNvPr id="71" name="Picture 31" descr="sep2206_15zi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9" t="13200" r="1199" b="13200"/>
              <a:stretch>
                <a:fillRect/>
              </a:stretch>
            </p:blipFill>
            <p:spPr bwMode="auto">
              <a:xfrm>
                <a:off x="2688" y="1056"/>
                <a:ext cx="1146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" name="Text Box 32"/>
              <p:cNvSpPr txBox="1">
                <a:spLocks noChangeArrowheads="1"/>
              </p:cNvSpPr>
              <p:nvPr/>
            </p:nvSpPr>
            <p:spPr bwMode="auto">
              <a:xfrm>
                <a:off x="2688" y="1078"/>
                <a:ext cx="624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50" b="1" dirty="0">
                    <a:latin typeface="+mn-lt"/>
                    <a:ea typeface="+mn-ea"/>
                  </a:rPr>
                  <a:t>DEFSQ</a:t>
                </a:r>
                <a:endParaRPr lang="en-US" sz="1050" b="1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65" name="Group 33"/>
            <p:cNvGrpSpPr>
              <a:grpSpLocks/>
            </p:cNvGrpSpPr>
            <p:nvPr/>
          </p:nvGrpSpPr>
          <p:grpSpPr bwMode="auto">
            <a:xfrm>
              <a:off x="2400" y="1968"/>
              <a:ext cx="1146" cy="864"/>
              <a:chOff x="2688" y="1968"/>
              <a:chExt cx="1146" cy="864"/>
            </a:xfrm>
          </p:grpSpPr>
          <p:pic>
            <p:nvPicPr>
              <p:cNvPr id="69" name="Picture 34" descr="sep2206_15zi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9" t="13200" r="1199" b="13200"/>
              <a:stretch>
                <a:fillRect/>
              </a:stretch>
            </p:blipFill>
            <p:spPr bwMode="auto">
              <a:xfrm>
                <a:off x="2688" y="1968"/>
                <a:ext cx="1146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" name="Text Box 35"/>
              <p:cNvSpPr txBox="1">
                <a:spLocks noChangeArrowheads="1"/>
              </p:cNvSpPr>
              <p:nvPr/>
            </p:nvSpPr>
            <p:spPr bwMode="auto">
              <a:xfrm>
                <a:off x="2688" y="1990"/>
                <a:ext cx="624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50" b="1" dirty="0">
                    <a:latin typeface="+mn-lt"/>
                    <a:ea typeface="+mn-ea"/>
                  </a:rPr>
                  <a:t>NCSU2/</a:t>
                </a:r>
                <a:r>
                  <a:rPr lang="en-US" sz="1050" b="1" dirty="0" err="1">
                    <a:latin typeface="+mn-lt"/>
                    <a:ea typeface="+mn-ea"/>
                  </a:rPr>
                  <a:t>Ri</a:t>
                </a:r>
                <a:endParaRPr lang="en-US" sz="1050" b="1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66" name="Group 36"/>
            <p:cNvGrpSpPr>
              <a:grpSpLocks/>
            </p:cNvGrpSpPr>
            <p:nvPr/>
          </p:nvGrpSpPr>
          <p:grpSpPr bwMode="auto">
            <a:xfrm>
              <a:off x="2400" y="2880"/>
              <a:ext cx="1146" cy="864"/>
              <a:chOff x="2688" y="2880"/>
              <a:chExt cx="1146" cy="864"/>
            </a:xfrm>
          </p:grpSpPr>
          <p:pic>
            <p:nvPicPr>
              <p:cNvPr id="67" name="Picture 37" descr="sep2206_15zi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9" t="13200" r="1199" b="13200"/>
              <a:stretch>
                <a:fillRect/>
              </a:stretch>
            </p:blipFill>
            <p:spPr bwMode="auto">
              <a:xfrm>
                <a:off x="2688" y="2880"/>
                <a:ext cx="1146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" name="Text Box 38"/>
              <p:cNvSpPr txBox="1">
                <a:spLocks noChangeArrowheads="1"/>
              </p:cNvSpPr>
              <p:nvPr/>
            </p:nvSpPr>
            <p:spPr bwMode="auto">
              <a:xfrm>
                <a:off x="2699" y="2902"/>
                <a:ext cx="76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50" b="1" dirty="0">
                    <a:latin typeface="+mn-lt"/>
                    <a:ea typeface="+mn-ea"/>
                  </a:rPr>
                  <a:t>EDR</a:t>
                </a:r>
                <a:endParaRPr lang="en-US" sz="1050" b="1" dirty="0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91" name="Group 39"/>
          <p:cNvGrpSpPr>
            <a:grpSpLocks/>
          </p:cNvGrpSpPr>
          <p:nvPr/>
        </p:nvGrpSpPr>
        <p:grpSpPr bwMode="auto">
          <a:xfrm>
            <a:off x="5606915" y="1952442"/>
            <a:ext cx="2276475" cy="1715691"/>
            <a:chOff x="3744" y="1056"/>
            <a:chExt cx="1912" cy="1441"/>
          </a:xfrm>
        </p:grpSpPr>
        <p:pic>
          <p:nvPicPr>
            <p:cNvPr id="92" name="Picture 40" descr="sep2206_15zi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" t="13200" r="1199" b="13200"/>
            <a:stretch>
              <a:fillRect/>
            </a:stretch>
          </p:blipFill>
          <p:spPr bwMode="auto">
            <a:xfrm>
              <a:off x="3744" y="1056"/>
              <a:ext cx="1912" cy="1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Text Box 41"/>
            <p:cNvSpPr txBox="1">
              <a:spLocks noChangeArrowheads="1"/>
            </p:cNvSpPr>
            <p:nvPr/>
          </p:nvSpPr>
          <p:spPr bwMode="auto">
            <a:xfrm>
              <a:off x="3792" y="2160"/>
              <a:ext cx="620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  <a:latin typeface="+mn-lt"/>
                  <a:ea typeface="+mn-ea"/>
                </a:rPr>
                <a:t>GTG</a:t>
              </a:r>
            </a:p>
          </p:txBody>
        </p:sp>
      </p:grpSp>
      <p:sp>
        <p:nvSpPr>
          <p:cNvPr id="94" name="AutoShape 42"/>
          <p:cNvSpPr>
            <a:spLocks noChangeArrowheads="1"/>
          </p:cNvSpPr>
          <p:nvPr/>
        </p:nvSpPr>
        <p:spPr bwMode="auto">
          <a:xfrm>
            <a:off x="1263515" y="714375"/>
            <a:ext cx="4743450" cy="4400550"/>
          </a:xfrm>
          <a:prstGeom prst="rightArrowCallout">
            <a:avLst>
              <a:gd name="adj1" fmla="val 9148"/>
              <a:gd name="adj2" fmla="val 8931"/>
              <a:gd name="adj3" fmla="val 7790"/>
              <a:gd name="adj4" fmla="val 89083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Text Box 43"/>
          <p:cNvSpPr txBox="1">
            <a:spLocks noChangeArrowheads="1"/>
          </p:cNvSpPr>
          <p:nvPr/>
        </p:nvSpPr>
        <p:spPr bwMode="auto">
          <a:xfrm>
            <a:off x="5606915" y="556232"/>
            <a:ext cx="23282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chemeClr val="accent1"/>
                </a:solidFill>
              </a:rPr>
              <a:t>* Probabilistic </a:t>
            </a:r>
            <a:r>
              <a:rPr lang="en-US" sz="1500" dirty="0" smtClean="0">
                <a:solidFill>
                  <a:schemeClr val="accent1"/>
                </a:solidFill>
              </a:rPr>
              <a:t>GTG: </a:t>
            </a:r>
            <a:br>
              <a:rPr lang="en-US" sz="1500" dirty="0" smtClean="0">
                <a:solidFill>
                  <a:schemeClr val="accent1"/>
                </a:solidFill>
              </a:rPr>
            </a:br>
            <a:r>
              <a:rPr lang="en-US" sz="1500" dirty="0" smtClean="0">
                <a:solidFill>
                  <a:schemeClr val="accent1"/>
                </a:solidFill>
              </a:rPr>
              <a:t>the percentage of </a:t>
            </a:r>
            <a:r>
              <a:rPr lang="en-US" sz="1500" dirty="0">
                <a:solidFill>
                  <a:schemeClr val="accent1"/>
                </a:solidFill>
              </a:rPr>
              <a:t>CAT and MWT diagnostics exceeding a certain threshold at given grid </a:t>
            </a:r>
            <a:r>
              <a:rPr lang="en-US" sz="1500" dirty="0" smtClean="0">
                <a:solidFill>
                  <a:schemeClr val="accent1"/>
                </a:solidFill>
              </a:rPr>
              <a:t>points.  </a:t>
            </a:r>
            <a:endParaRPr lang="en-US" sz="15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6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ck05.Comp.DET.PRB2.20160106i00f18.global-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19724" r="9197" b="17018"/>
          <a:stretch/>
        </p:blipFill>
        <p:spPr>
          <a:xfrm>
            <a:off x="1241966" y="571500"/>
            <a:ext cx="4493858" cy="4581175"/>
          </a:xfrm>
          <a:prstGeom prst="rect">
            <a:avLst/>
          </a:prstGeom>
        </p:spPr>
      </p:pic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1981712" y="57150"/>
            <a:ext cx="5044965" cy="5143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Deterministic </a:t>
            </a:r>
            <a:r>
              <a:rPr lang="en-US" sz="2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vs</a:t>
            </a:r>
            <a:r>
              <a:rPr 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Probabilistic</a:t>
            </a:r>
            <a:endParaRPr lang="en-US" sz="2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2444" y="735568"/>
            <a:ext cx="22573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Deterministic GTG</a:t>
            </a: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Ensemble mean of EDR</a:t>
            </a: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15 CAT and 15 MWT</a:t>
            </a: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Max EDR (CAT, MWT)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5097" y="2428792"/>
            <a:ext cx="2529282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srgbClr val="0000FF"/>
                </a:solidFill>
                <a:latin typeface="Calibri"/>
                <a:ea typeface="+mn-ea"/>
              </a:rPr>
              <a:t>The Best Probabilistic GTG</a:t>
            </a: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Frequency (%): 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The number of CAT and MWT 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exceeding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500" b="1" dirty="0">
                <a:solidFill>
                  <a:srgbClr val="FF0000"/>
                </a:solidFill>
                <a:latin typeface="Calibri"/>
                <a:ea typeface="+mn-ea"/>
              </a:rPr>
              <a:t>0.14 EDR 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value / 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15 CAT, 15 MWT at given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grid points</a:t>
            </a: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Max Prob. (CAT, MWT) </a:t>
            </a: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500" dirty="0">
              <a:solidFill>
                <a:prstClr val="black"/>
              </a:solidFill>
              <a:latin typeface="Calibri"/>
              <a:ea typeface="+mn-ea"/>
            </a:endParaRP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0000FF"/>
                </a:solidFill>
                <a:latin typeface="Calibri"/>
                <a:ea typeface="+mn-ea"/>
              </a:rPr>
              <a:t>** Definition: A chance of 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0000FF"/>
                </a:solidFill>
                <a:latin typeface="Calibri"/>
                <a:ea typeface="+mn-ea"/>
              </a:rPr>
              <a:t>having 10’s km size eddy 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0000FF"/>
                </a:solidFill>
                <a:latin typeface="Calibri"/>
                <a:ea typeface="+mn-ea"/>
              </a:rPr>
              <a:t>at the given grid box or area</a:t>
            </a:r>
          </a:p>
        </p:txBody>
      </p:sp>
    </p:spTree>
    <p:extLst>
      <p:ext uri="{BB962C8B-B14F-4D97-AF65-F5344CB8AC3E}">
        <p14:creationId xmlns:p14="http://schemas.microsoft.com/office/powerpoint/2010/main" val="231795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Next Steps for Global Turbulence 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32277271"/>
              </p:ext>
            </p:extLst>
          </p:nvPr>
        </p:nvGraphicFramePr>
        <p:xfrm>
          <a:off x="464950" y="976313"/>
          <a:ext cx="8321864" cy="3908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909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7844" r="8752" b="12505"/>
          <a:stretch/>
        </p:blipFill>
        <p:spPr>
          <a:xfrm>
            <a:off x="2980799" y="855664"/>
            <a:ext cx="6324792" cy="4287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Current WAFS Turbulence Product	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54550" y="918713"/>
          <a:ext cx="3099050" cy="3826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19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WAFS Improvement Schedule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32824403"/>
              </p:ext>
            </p:extLst>
          </p:nvPr>
        </p:nvGraphicFramePr>
        <p:xfrm>
          <a:off x="464950" y="976313"/>
          <a:ext cx="8321864" cy="3908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187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ROC Plots of GTG vs current WAFS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0" y="1748053"/>
            <a:ext cx="3471209" cy="2430239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67" y="1752814"/>
            <a:ext cx="3257618" cy="2365013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1935" y="4178292"/>
            <a:ext cx="8321864" cy="634484"/>
          </a:xfrm>
        </p:spPr>
        <p:txBody>
          <a:bodyPr/>
          <a:lstStyle/>
          <a:p>
            <a:r>
              <a:rPr lang="en-GB" dirty="0" smtClean="0"/>
              <a:t>GTG fractionally higher but this is lower resolution ensemble data (control).</a:t>
            </a:r>
          </a:p>
          <a:p>
            <a:r>
              <a:rPr lang="en-GB" dirty="0" smtClean="0"/>
              <a:t>Next trial (underway) uses (~10km) global deterministic data 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333842" y="855664"/>
            <a:ext cx="1794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WAFS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62246" y="905118"/>
            <a:ext cx="1374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GTG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785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Turbulence Climatology: AIM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Aft>
                <a:spcPts val="413"/>
              </a:spcAft>
            </a:pPr>
            <a:r>
              <a:rPr lang="en-US" dirty="0">
                <a:ea typeface="ＭＳ Ｐゴシック" pitchFamily="34" charset="-128"/>
              </a:rPr>
              <a:t>To generate MOG turbulence climatology using database of automated aircraft observations</a:t>
            </a:r>
          </a:p>
          <a:p>
            <a:pPr>
              <a:spcAft>
                <a:spcPts val="413"/>
              </a:spcAft>
            </a:pPr>
            <a:r>
              <a:rPr lang="en-US" dirty="0">
                <a:ea typeface="ＭＳ Ｐゴシック" pitchFamily="34" charset="-128"/>
              </a:rPr>
              <a:t>To attempt identification of turbulence events generated by convection and mountain waves, and start to build a climatology of these</a:t>
            </a:r>
          </a:p>
          <a:p>
            <a:pPr>
              <a:spcAft>
                <a:spcPts val="413"/>
              </a:spcAft>
            </a:pPr>
            <a:endParaRPr lang="en-US" dirty="0">
              <a:ea typeface="ＭＳ Ｐゴシック" pitchFamily="34" charset="-128"/>
            </a:endParaRPr>
          </a:p>
          <a:p>
            <a:pPr>
              <a:spcAft>
                <a:spcPts val="413"/>
              </a:spcAft>
              <a:buNone/>
            </a:pPr>
            <a:r>
              <a:rPr lang="en-US" dirty="0">
                <a:ea typeface="ＭＳ Ｐゴシック" pitchFamily="34" charset="-128"/>
              </a:rPr>
              <a:t>Study will ultimately aim:</a:t>
            </a:r>
          </a:p>
          <a:p>
            <a:pPr>
              <a:spcAft>
                <a:spcPts val="413"/>
              </a:spcAft>
            </a:pPr>
            <a:r>
              <a:rPr lang="en-US" dirty="0">
                <a:ea typeface="ＭＳ Ｐゴシック" pitchFamily="34" charset="-128"/>
              </a:rPr>
              <a:t>To identify areas where MOG turbulence is more likely, for use in the aviation community</a:t>
            </a:r>
          </a:p>
          <a:p>
            <a:pPr>
              <a:spcAft>
                <a:spcPts val="413"/>
              </a:spcAft>
            </a:pPr>
            <a:r>
              <a:rPr lang="en-US" dirty="0">
                <a:ea typeface="ＭＳ Ｐゴシック" pitchFamily="34" charset="-128"/>
              </a:rPr>
              <a:t>To provide a basis for future studies of turbulence</a:t>
            </a:r>
          </a:p>
          <a:p>
            <a:pPr>
              <a:spcAft>
                <a:spcPts val="413"/>
              </a:spcAft>
            </a:pPr>
            <a:r>
              <a:rPr lang="en-US" dirty="0">
                <a:ea typeface="ＭＳ Ｐゴシック" pitchFamily="34" charset="-128"/>
              </a:rPr>
              <a:t>To aid future development of turbulence indicators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0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Aircraft </a:t>
            </a:r>
            <a:r>
              <a:rPr lang="en-US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observational data used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Aft>
                <a:spcPts val="413"/>
              </a:spcAft>
            </a:pPr>
            <a:r>
              <a:rPr lang="en-US" dirty="0">
                <a:ea typeface="ＭＳ Ｐゴシック" pitchFamily="34" charset="-128"/>
              </a:rPr>
              <a:t>Archive of automated aircraft measurements</a:t>
            </a:r>
            <a:endParaRPr lang="en-GB" sz="1400" dirty="0"/>
          </a:p>
          <a:p>
            <a:pPr lvl="1">
              <a:lnSpc>
                <a:spcPct val="100000"/>
              </a:lnSpc>
            </a:pPr>
            <a:r>
              <a:rPr lang="en-US" sz="1400" dirty="0">
                <a:ea typeface="ＭＳ Ｐゴシック" pitchFamily="34" charset="-128"/>
              </a:rPr>
              <a:t>Global Aircraft Data Set (GADS) – aircraft observations</a:t>
            </a:r>
          </a:p>
          <a:p>
            <a:pPr lvl="1">
              <a:lnSpc>
                <a:spcPct val="100000"/>
              </a:lnSpc>
            </a:pPr>
            <a:r>
              <a:rPr lang="en-GB" sz="1400" dirty="0"/>
              <a:t>~13 years worth of data available, but need to re-quality control the data for use. Currently 7 years of data has been re-</a:t>
            </a:r>
            <a:r>
              <a:rPr lang="en-GB" sz="1400" dirty="0" err="1"/>
              <a:t>qc’ed</a:t>
            </a:r>
            <a:r>
              <a:rPr lang="en-GB" sz="1400" dirty="0"/>
              <a:t> </a:t>
            </a:r>
          </a:p>
          <a:p>
            <a:pPr lvl="1">
              <a:lnSpc>
                <a:spcPct val="100000"/>
              </a:lnSpc>
            </a:pPr>
            <a:r>
              <a:rPr lang="en-GB" sz="1400" dirty="0"/>
              <a:t>Data includes vertical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acceleration</a:t>
            </a:r>
            <a:r>
              <a:rPr lang="en-GB" sz="1400" dirty="0"/>
              <a:t>, from which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DEVG </a:t>
            </a:r>
            <a:r>
              <a:rPr lang="en-GB" sz="1400" dirty="0"/>
              <a:t>is calculated</a:t>
            </a:r>
          </a:p>
          <a:p>
            <a:pPr lvl="1">
              <a:lnSpc>
                <a:spcPct val="100000"/>
              </a:lnSpc>
            </a:pPr>
            <a:r>
              <a:rPr lang="en-GB" sz="1400" dirty="0"/>
              <a:t>Main area of coverage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indicated </a:t>
            </a:r>
            <a:r>
              <a:rPr lang="en-GB" sz="1400" dirty="0"/>
              <a:t>below:</a:t>
            </a:r>
          </a:p>
          <a:p>
            <a:endParaRPr lang="en-US" dirty="0"/>
          </a:p>
        </p:txBody>
      </p:sp>
      <p:pic>
        <p:nvPicPr>
          <p:cNvPr id="4" name="Picture 3" descr="GADS_data_coverage_cr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6221" y="1968418"/>
            <a:ext cx="5760640" cy="303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4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mFreq_jan_cr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5918" y="1637605"/>
            <a:ext cx="6400896" cy="3247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Percentage of Turbulence </a:t>
            </a:r>
            <a:r>
              <a:rPr lang="en-US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Obs</a:t>
            </a:r>
            <a:r>
              <a:rPr lang="en-US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that are</a:t>
            </a:r>
            <a:br>
              <a:rPr lang="en-US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Moderate or Greater (MOG)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Aft>
                <a:spcPts val="413"/>
              </a:spcAft>
            </a:pPr>
            <a:r>
              <a:rPr lang="en-US" dirty="0">
                <a:ea typeface="ＭＳ Ｐゴシック" pitchFamily="34" charset="-128"/>
              </a:rPr>
              <a:t>Calculation of (total number of MOG </a:t>
            </a:r>
            <a:r>
              <a:rPr lang="en-US" dirty="0" err="1">
                <a:ea typeface="ＭＳ Ｐゴシック" pitchFamily="34" charset="-128"/>
              </a:rPr>
              <a:t>obs</a:t>
            </a:r>
            <a:r>
              <a:rPr lang="en-US" dirty="0">
                <a:ea typeface="ＭＳ Ｐゴシック" pitchFamily="34" charset="-128"/>
              </a:rPr>
              <a:t>)/(total number of </a:t>
            </a:r>
            <a:r>
              <a:rPr lang="en-US" dirty="0" err="1">
                <a:ea typeface="ＭＳ Ｐゴシック" pitchFamily="34" charset="-128"/>
              </a:rPr>
              <a:t>obs</a:t>
            </a:r>
            <a:r>
              <a:rPr lang="en-US" dirty="0">
                <a:ea typeface="ＭＳ Ｐゴシック" pitchFamily="34" charset="-128"/>
              </a:rPr>
              <a:t>) in a 1</a:t>
            </a:r>
            <a:r>
              <a:rPr lang="en-GB" dirty="0"/>
              <a:t>º</a:t>
            </a:r>
            <a:r>
              <a:rPr lang="en-US" dirty="0">
                <a:ea typeface="ＭＳ Ｐゴシック" pitchFamily="34" charset="-128"/>
              </a:rPr>
              <a:t> x 1</a:t>
            </a:r>
            <a:r>
              <a:rPr lang="en-GB" dirty="0"/>
              <a:t>º</a:t>
            </a:r>
            <a:r>
              <a:rPr lang="en-US" dirty="0">
                <a:ea typeface="ＭＳ Ｐゴシック" pitchFamily="34" charset="-128"/>
              </a:rPr>
              <a:t> grid square</a:t>
            </a:r>
          </a:p>
          <a:p>
            <a:pPr>
              <a:spcAft>
                <a:spcPts val="413"/>
              </a:spcAft>
            </a:pPr>
            <a:r>
              <a:rPr lang="en-US" dirty="0">
                <a:ea typeface="ＭＳ Ｐゴシック" pitchFamily="34" charset="-128"/>
              </a:rPr>
              <a:t>For each month and season </a:t>
            </a:r>
            <a:r>
              <a:rPr lang="en-US" dirty="0" smtClean="0">
                <a:ea typeface="ＭＳ Ｐゴシック" pitchFamily="34" charset="-128"/>
              </a:rPr>
              <a:t/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for </a:t>
            </a:r>
            <a:r>
              <a:rPr lang="en-US" dirty="0">
                <a:ea typeface="ＭＳ Ｐゴシック" pitchFamily="34" charset="-128"/>
              </a:rPr>
              <a:t>7 years</a:t>
            </a:r>
          </a:p>
          <a:p>
            <a:pPr>
              <a:spcAft>
                <a:spcPts val="413"/>
              </a:spcAft>
            </a:pPr>
            <a:r>
              <a:rPr lang="en-US" dirty="0">
                <a:ea typeface="ＭＳ Ｐゴシック" pitchFamily="34" charset="-128"/>
              </a:rPr>
              <a:t>Initial results for </a:t>
            </a:r>
            <a:r>
              <a:rPr lang="en-US" dirty="0" smtClean="0">
                <a:ea typeface="ＭＳ Ｐゴシック" pitchFamily="34" charset="-128"/>
              </a:rPr>
              <a:t/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January </a:t>
            </a:r>
            <a:r>
              <a:rPr lang="en-US" dirty="0">
                <a:ea typeface="ＭＳ Ｐゴシック" pitchFamily="34" charset="-128"/>
              </a:rPr>
              <a:t>2010-2016: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645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Turbulence Hotspots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Greenland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r="6274" b="9348"/>
          <a:stretch/>
        </p:blipFill>
        <p:spPr>
          <a:xfrm>
            <a:off x="486469" y="976313"/>
            <a:ext cx="5006441" cy="395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Turbulence Hotspots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-Tropical Atlantic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r="8802" b="7581"/>
          <a:stretch/>
        </p:blipFill>
        <p:spPr>
          <a:xfrm>
            <a:off x="484747" y="976313"/>
            <a:ext cx="4856314" cy="41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7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03760"/>
      </a:dk2>
      <a:lt2>
        <a:srgbClr val="05658C"/>
      </a:lt2>
      <a:accent1>
        <a:srgbClr val="0097BD"/>
      </a:accent1>
      <a:accent2>
        <a:srgbClr val="DAEBFA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58C"/>
      </a:hlink>
      <a:folHlink>
        <a:srgbClr val="800080"/>
      </a:folHlink>
    </a:clrScheme>
    <a:fontScheme name="BOM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400" baseline="0" dirty="0" smtClean="0">
            <a:solidFill>
              <a:schemeClr val="bg1"/>
            </a:solidFill>
            <a:latin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32193</TotalTime>
  <Words>491</Words>
  <Application>Microsoft Office PowerPoint</Application>
  <PresentationFormat>On-screen Show (16:9)</PresentationFormat>
  <Paragraphs>100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MS PGothic</vt:lpstr>
      <vt:lpstr>Arial</vt:lpstr>
      <vt:lpstr>Open Sans</vt:lpstr>
      <vt:lpstr>Geneva</vt:lpstr>
      <vt:lpstr>Lucida Grande</vt:lpstr>
      <vt:lpstr>Wingdings</vt:lpstr>
      <vt:lpstr>Segoe UI</vt:lpstr>
      <vt:lpstr>Office Theme</vt:lpstr>
      <vt:lpstr>Custom Design</vt:lpstr>
      <vt:lpstr>1_Office Theme</vt:lpstr>
      <vt:lpstr>PowerPoint Presentation</vt:lpstr>
      <vt:lpstr> Current WAFS Turbulence Product </vt:lpstr>
      <vt:lpstr> WAFS Improvement Schedule</vt:lpstr>
      <vt:lpstr> ROC Plots of GTG vs current WAFS</vt:lpstr>
      <vt:lpstr> Turbulence Climatology: AIM</vt:lpstr>
      <vt:lpstr> Aircraft observational data used</vt:lpstr>
      <vt:lpstr> Percentage of Turbulence Obs that are  Moderate or Greater (MOG)</vt:lpstr>
      <vt:lpstr> Turbulence Hotspots  - Greenland</vt:lpstr>
      <vt:lpstr> Turbulence Hotspots  -Tropical Atlantic</vt:lpstr>
      <vt:lpstr> Next Steps</vt:lpstr>
      <vt:lpstr>  Issues on quality of AMDAR data</vt:lpstr>
      <vt:lpstr>  After Quality Control</vt:lpstr>
      <vt:lpstr>Importance of the EDR tuning</vt:lpstr>
      <vt:lpstr>GTG combination</vt:lpstr>
      <vt:lpstr>Deterministic vs Probabilistic</vt:lpstr>
      <vt:lpstr> Next Steps for Global Turbulence 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Harvey</dc:creator>
  <cp:lastModifiedBy>Matt Strahan</cp:lastModifiedBy>
  <cp:revision>741</cp:revision>
  <cp:lastPrinted>2017-11-10T00:50:48Z</cp:lastPrinted>
  <dcterms:created xsi:type="dcterms:W3CDTF">2013-02-07T00:58:52Z</dcterms:created>
  <dcterms:modified xsi:type="dcterms:W3CDTF">2018-08-31T22:06:38Z</dcterms:modified>
</cp:coreProperties>
</file>