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5" r:id="rId5"/>
  </p:sldMasterIdLst>
  <p:notesMasterIdLst>
    <p:notesMasterId r:id="rId21"/>
  </p:notesMasterIdLst>
  <p:handoutMasterIdLst>
    <p:handoutMasterId r:id="rId22"/>
  </p:handoutMasterIdLst>
  <p:sldIdLst>
    <p:sldId id="256" r:id="rId6"/>
    <p:sldId id="260" r:id="rId7"/>
    <p:sldId id="257" r:id="rId8"/>
    <p:sldId id="265" r:id="rId9"/>
    <p:sldId id="286" r:id="rId10"/>
    <p:sldId id="316" r:id="rId11"/>
    <p:sldId id="306" r:id="rId12"/>
    <p:sldId id="276" r:id="rId13"/>
    <p:sldId id="307" r:id="rId14"/>
    <p:sldId id="314" r:id="rId15"/>
    <p:sldId id="315" r:id="rId16"/>
    <p:sldId id="308" r:id="rId17"/>
    <p:sldId id="309" r:id="rId18"/>
    <p:sldId id="310" r:id="rId19"/>
    <p:sldId id="31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43" autoAdjust="0"/>
  </p:normalViewPr>
  <p:slideViewPr>
    <p:cSldViewPr snapToGrid="0">
      <p:cViewPr varScale="1">
        <p:scale>
          <a:sx n="42" d="100"/>
          <a:sy n="42" d="100"/>
        </p:scale>
        <p:origin x="1068" y="40"/>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1-6E5B-4554-87B8-0A7960A74D62}"/>
              </c:ext>
            </c:extLst>
          </c:dPt>
          <c:dPt>
            <c:idx val="1"/>
            <c:bubble3D val="0"/>
            <c:spPr>
              <a:solidFill>
                <a:srgbClr val="40A2C1">
                  <a:alpha val="100000"/>
                </a:srgbClr>
              </a:solidFill>
            </c:spPr>
            <c:extLst>
              <c:ext xmlns:c16="http://schemas.microsoft.com/office/drawing/2014/chart" uri="{C3380CC4-5D6E-409C-BE32-E72D297353CC}">
                <c16:uniqueId val="{00000003-6E5B-4554-87B8-0A7960A74D62}"/>
              </c:ext>
            </c:extLst>
          </c:dPt>
          <c:dPt>
            <c:idx val="2"/>
            <c:bubble3D val="0"/>
            <c:spPr>
              <a:solidFill>
                <a:srgbClr val="94C826">
                  <a:alpha val="100000"/>
                </a:srgbClr>
              </a:solidFill>
            </c:spPr>
            <c:extLst>
              <c:ext xmlns:c16="http://schemas.microsoft.com/office/drawing/2014/chart" uri="{C3380CC4-5D6E-409C-BE32-E72D297353CC}">
                <c16:uniqueId val="{00000005-6E5B-4554-87B8-0A7960A74D62}"/>
              </c:ext>
            </c:extLst>
          </c:dPt>
          <c:dPt>
            <c:idx val="3"/>
            <c:bubble3D val="0"/>
            <c:spPr>
              <a:solidFill>
                <a:srgbClr val="F5A417">
                  <a:alpha val="100000"/>
                </a:srgbClr>
              </a:solidFill>
            </c:spPr>
            <c:extLst>
              <c:ext xmlns:c16="http://schemas.microsoft.com/office/drawing/2014/chart" uri="{C3380CC4-5D6E-409C-BE32-E72D297353CC}">
                <c16:uniqueId val="{00000007-6E5B-4554-87B8-0A7960A74D62}"/>
              </c:ext>
            </c:extLst>
          </c:dPt>
          <c:dLbls>
            <c:dLbl>
              <c:idx val="0"/>
              <c:layout>
                <c:manualLayout>
                  <c:x val="-3.0828730357140746E-2"/>
                  <c:y val="9.8727870446696273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E5B-4554-87B8-0A7960A74D62}"/>
                </c:ext>
              </c:extLst>
            </c:dLbl>
            <c:dLbl>
              <c:idx val="1"/>
              <c:layout>
                <c:manualLayout>
                  <c:x val="-8.5116517624193949E-2"/>
                  <c:y val="0.13548194068006808"/>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E5B-4554-87B8-0A7960A74D62}"/>
                </c:ext>
              </c:extLst>
            </c:dLbl>
            <c:numFmt formatCode="#%" sourceLinked="0"/>
            <c:spPr>
              <a:noFill/>
              <a:ln>
                <a:noFill/>
              </a:ln>
              <a:effectLst/>
            </c:spPr>
            <c:txPr>
              <a:bodyPr/>
              <a:lstStyle/>
              <a:p>
                <a:pPr>
                  <a:defRPr sz="1400" b="1" i="0" u="none" strike="noStrike" baseline="0">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Sheet1!$A$2:$A$5</c:f>
              <c:strCache>
                <c:ptCount val="4"/>
                <c:pt idx="0">
                  <c:v>Early morning (0000 - 0600) </c:v>
                </c:pt>
                <c:pt idx="1">
                  <c:v>Morning (0600 - 1200) </c:v>
                </c:pt>
                <c:pt idx="2">
                  <c:v>Afternoon (1200-1800) </c:v>
                </c:pt>
                <c:pt idx="3">
                  <c:v>Night (1800 - 0000) </c:v>
                </c:pt>
              </c:strCache>
            </c:strRef>
          </c:cat>
          <c:val>
            <c:numRef>
              <c:f>Sheet1!$B$2:$B$5</c:f>
              <c:numCache>
                <c:formatCode>General</c:formatCode>
                <c:ptCount val="4"/>
                <c:pt idx="0">
                  <c:v>6.7</c:v>
                </c:pt>
                <c:pt idx="1">
                  <c:v>13.3</c:v>
                </c:pt>
                <c:pt idx="2">
                  <c:v>46.7</c:v>
                </c:pt>
                <c:pt idx="3">
                  <c:v>33.299999999999997</c:v>
                </c:pt>
              </c:numCache>
            </c:numRef>
          </c:val>
          <c:extLst>
            <c:ext xmlns:c16="http://schemas.microsoft.com/office/drawing/2014/chart" uri="{C3380CC4-5D6E-409C-BE32-E72D297353CC}">
              <c16:uniqueId val="{00000008-6E5B-4554-87B8-0A7960A74D62}"/>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0635717785510732"/>
          <c:y val="0.44459968091367724"/>
          <c:w val="0.28671209476505427"/>
          <c:h val="0.35173004871428187"/>
        </c:manualLayout>
      </c:layout>
      <c:overlay val="0"/>
      <c:spPr>
        <a:noFill/>
      </c:spPr>
      <c:txPr>
        <a:bodyPr/>
        <a:lstStyle/>
        <a:p>
          <a:pPr marL="0" marR="0" lvl="0" indent="0" algn="l" fontAlgn="base">
            <a:defRPr sz="1400" b="0" i="0" u="none" strike="noStrike" baseline="0">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94C826">
                  <a:alpha val="100000"/>
                </a:srgbClr>
              </a:solidFill>
            </c:spPr>
            <c:extLst>
              <c:ext xmlns:c16="http://schemas.microsoft.com/office/drawing/2014/chart" uri="{C3380CC4-5D6E-409C-BE32-E72D297353CC}">
                <c16:uniqueId val="{00000001-7B82-4F06-AC72-385035D57A83}"/>
              </c:ext>
            </c:extLst>
          </c:dPt>
          <c:dPt>
            <c:idx val="1"/>
            <c:bubble3D val="0"/>
            <c:spPr>
              <a:solidFill>
                <a:srgbClr val="F5A417">
                  <a:alpha val="100000"/>
                </a:srgbClr>
              </a:solidFill>
            </c:spPr>
            <c:extLst>
              <c:ext xmlns:c16="http://schemas.microsoft.com/office/drawing/2014/chart" uri="{C3380CC4-5D6E-409C-BE32-E72D297353CC}">
                <c16:uniqueId val="{00000003-7B82-4F06-AC72-385035D57A83}"/>
              </c:ext>
            </c:extLst>
          </c:dPt>
          <c:dPt>
            <c:idx val="2"/>
            <c:bubble3D val="0"/>
            <c:spPr>
              <a:solidFill>
                <a:srgbClr val="F06485">
                  <a:alpha val="100000"/>
                </a:srgbClr>
              </a:solidFill>
            </c:spPr>
            <c:extLst>
              <c:ext xmlns:c16="http://schemas.microsoft.com/office/drawing/2014/chart" uri="{C3380CC4-5D6E-409C-BE32-E72D297353CC}">
                <c16:uniqueId val="{00000005-7B82-4F06-AC72-385035D57A83}"/>
              </c:ext>
            </c:extLst>
          </c:dPt>
          <c:dPt>
            <c:idx val="3"/>
            <c:bubble3D val="0"/>
            <c:spPr>
              <a:solidFill>
                <a:srgbClr val="BF91DB">
                  <a:alpha val="100000"/>
                </a:srgbClr>
              </a:solidFill>
            </c:spPr>
            <c:extLst>
              <c:ext xmlns:c16="http://schemas.microsoft.com/office/drawing/2014/chart" uri="{C3380CC4-5D6E-409C-BE32-E72D297353CC}">
                <c16:uniqueId val="{00000007-7B82-4F06-AC72-385035D57A83}"/>
              </c:ext>
            </c:extLst>
          </c:dPt>
          <c:dPt>
            <c:idx val="4"/>
            <c:bubble3D val="0"/>
            <c:spPr>
              <a:solidFill>
                <a:srgbClr val="3C6DCD">
                  <a:alpha val="100000"/>
                </a:srgbClr>
              </a:solidFill>
            </c:spPr>
            <c:extLst>
              <c:ext xmlns:c16="http://schemas.microsoft.com/office/drawing/2014/chart" uri="{C3380CC4-5D6E-409C-BE32-E72D297353CC}">
                <c16:uniqueId val="{00000009-7B82-4F06-AC72-385035D57A83}"/>
              </c:ext>
            </c:extLst>
          </c:dPt>
          <c:dLbls>
            <c:dLbl>
              <c:idx val="0"/>
              <c:layout>
                <c:manualLayout>
                  <c:x val="-6.2612299503741906E-2"/>
                  <c:y val="0.13277640110116676"/>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B82-4F06-AC72-385035D57A83}"/>
                </c:ext>
              </c:extLst>
            </c:dLbl>
            <c:dLbl>
              <c:idx val="1"/>
              <c:layout>
                <c:manualLayout>
                  <c:x val="-7.5898734199308815E-2"/>
                  <c:y val="8.4925129300696234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B82-4F06-AC72-385035D57A83}"/>
                </c:ext>
              </c:extLst>
            </c:dLbl>
            <c:dLbl>
              <c:idx val="2"/>
              <c:layout>
                <c:manualLayout>
                  <c:x val="-0.10641487665981172"/>
                  <c:y val="-0.16224105498372215"/>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B82-4F06-AC72-385035D57A83}"/>
                </c:ext>
              </c:extLst>
            </c:dLbl>
            <c:dLbl>
              <c:idx val="3"/>
              <c:layout>
                <c:manualLayout>
                  <c:x val="8.3556372398222972E-2"/>
                  <c:y val="-0.1579449730795362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B82-4F06-AC72-385035D57A83}"/>
                </c:ext>
              </c:extLst>
            </c:dLbl>
            <c:dLbl>
              <c:idx val="4"/>
              <c:layout>
                <c:manualLayout>
                  <c:x val="0.10641409123416985"/>
                  <c:y val="0.10987299667372241"/>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B82-4F06-AC72-385035D57A83}"/>
                </c:ext>
              </c:extLst>
            </c:dLbl>
            <c:numFmt formatCode="#%" sourceLinked="0"/>
            <c:spPr>
              <a:noFill/>
              <a:ln>
                <a:noFill/>
              </a:ln>
              <a:effectLst/>
            </c:spPr>
            <c:txPr>
              <a:bodyPr/>
              <a:lstStyle/>
              <a:p>
                <a:pPr>
                  <a:defRPr sz="1400" b="0" i="0" u="none" strike="noStrike" baseline="0">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Sheet1!$A$2:$A$6</c:f>
              <c:strCache>
                <c:ptCount val="5"/>
                <c:pt idx="0">
                  <c:v>Turboprop </c:v>
                </c:pt>
                <c:pt idx="1">
                  <c:v>Light Jet (10,000  </c:v>
                </c:pt>
                <c:pt idx="2">
                  <c:v>Midsize Jet  (20,000  </c:v>
                </c:pt>
                <c:pt idx="3">
                  <c:v>Super Midsize Jet (45,000  </c:v>
                </c:pt>
                <c:pt idx="4">
                  <c:v>Large Jet (&gt; 80,000 MTOW) </c:v>
                </c:pt>
              </c:strCache>
            </c:strRef>
          </c:cat>
          <c:val>
            <c:numRef>
              <c:f>Sheet1!$B$2:$B$6</c:f>
              <c:numCache>
                <c:formatCode>General</c:formatCode>
                <c:ptCount val="5"/>
                <c:pt idx="0">
                  <c:v>13.3</c:v>
                </c:pt>
                <c:pt idx="1">
                  <c:v>6.7</c:v>
                </c:pt>
                <c:pt idx="2">
                  <c:v>33.299999999999997</c:v>
                </c:pt>
                <c:pt idx="3">
                  <c:v>20</c:v>
                </c:pt>
                <c:pt idx="4">
                  <c:v>26.7</c:v>
                </c:pt>
              </c:numCache>
            </c:numRef>
          </c:val>
          <c:extLst>
            <c:ext xmlns:c16="http://schemas.microsoft.com/office/drawing/2014/chart" uri="{C3380CC4-5D6E-409C-BE32-E72D297353CC}">
              <c16:uniqueId val="{0000000A-7B82-4F06-AC72-385035D57A83}"/>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220442360448408"/>
          <c:y val="0.42429714222880233"/>
          <c:w val="0.27130582685466265"/>
          <c:h val="0.42496730665766047"/>
        </c:manualLayout>
      </c:layout>
      <c:overlay val="0"/>
      <c:spPr>
        <a:noFill/>
      </c:spPr>
      <c:txPr>
        <a:bodyPr/>
        <a:lstStyle/>
        <a:p>
          <a:pPr marL="0" marR="0" lvl="0" indent="0" algn="l" fontAlgn="base">
            <a:defRPr sz="1400" b="0" i="0" u="none" strike="noStrike" baseline="0">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40A2C1">
                  <a:alpha val="100000"/>
                </a:srgbClr>
              </a:solidFill>
            </c:spPr>
            <c:extLst>
              <c:ext xmlns:c16="http://schemas.microsoft.com/office/drawing/2014/chart" uri="{C3380CC4-5D6E-409C-BE32-E72D297353CC}">
                <c16:uniqueId val="{00000001-6ECD-494D-AA20-66239DBA7A9B}"/>
              </c:ext>
            </c:extLst>
          </c:dPt>
          <c:dPt>
            <c:idx val="1"/>
            <c:bubble3D val="0"/>
            <c:spPr>
              <a:solidFill>
                <a:srgbClr val="94C826">
                  <a:alpha val="100000"/>
                </a:srgbClr>
              </a:solidFill>
            </c:spPr>
            <c:extLst>
              <c:ext xmlns:c16="http://schemas.microsoft.com/office/drawing/2014/chart" uri="{C3380CC4-5D6E-409C-BE32-E72D297353CC}">
                <c16:uniqueId val="{00000003-6ECD-494D-AA20-66239DBA7A9B}"/>
              </c:ext>
            </c:extLst>
          </c:dPt>
          <c:dPt>
            <c:idx val="2"/>
            <c:bubble3D val="0"/>
            <c:spPr>
              <a:solidFill>
                <a:srgbClr val="F5A417">
                  <a:alpha val="100000"/>
                </a:srgbClr>
              </a:solidFill>
            </c:spPr>
            <c:extLst>
              <c:ext xmlns:c16="http://schemas.microsoft.com/office/drawing/2014/chart" uri="{C3380CC4-5D6E-409C-BE32-E72D297353CC}">
                <c16:uniqueId val="{00000005-6ECD-494D-AA20-66239DBA7A9B}"/>
              </c:ext>
            </c:extLst>
          </c:dPt>
          <c:dLbls>
            <c:dLbl>
              <c:idx val="0"/>
              <c:layout>
                <c:manualLayout>
                  <c:x val="-8.0757358700473833E-2"/>
                  <c:y val="0.14298260883771427"/>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ECD-494D-AA20-66239DBA7A9B}"/>
                </c:ext>
              </c:extLst>
            </c:dLbl>
            <c:dLbl>
              <c:idx val="1"/>
              <c:layout>
                <c:manualLayout>
                  <c:x val="6.0012410380486242E-2"/>
                  <c:y val="-0.24629996745717747"/>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ECD-494D-AA20-66239DBA7A9B}"/>
                </c:ext>
              </c:extLst>
            </c:dLbl>
            <c:dLbl>
              <c:idx val="2"/>
              <c:layout>
                <c:manualLayout>
                  <c:x val="6.632292611233355E-2"/>
                  <c:y val="0.14636270581269639"/>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ECD-494D-AA20-66239DBA7A9B}"/>
                </c:ext>
              </c:extLst>
            </c:dLbl>
            <c:numFmt formatCode="#%" sourceLinked="0"/>
            <c:spPr>
              <a:noFill/>
              <a:ln>
                <a:noFill/>
              </a:ln>
              <a:effectLst/>
            </c:spPr>
            <c:txPr>
              <a:bodyPr/>
              <a:lstStyle/>
              <a:p>
                <a:pPr>
                  <a:defRPr sz="1500" b="0" i="0" u="none" strike="noStrike" baseline="0">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Sheet1!$A$2:$A$4</c:f>
              <c:strCache>
                <c:ptCount val="3"/>
                <c:pt idx="0">
                  <c:v>Moderate </c:v>
                </c:pt>
                <c:pt idx="1">
                  <c:v>Severe </c:v>
                </c:pt>
                <c:pt idx="2">
                  <c:v>Extreme </c:v>
                </c:pt>
              </c:strCache>
            </c:strRef>
          </c:cat>
          <c:val>
            <c:numRef>
              <c:f>Sheet1!$B$2:$B$4</c:f>
              <c:numCache>
                <c:formatCode>General</c:formatCode>
                <c:ptCount val="3"/>
                <c:pt idx="0">
                  <c:v>20</c:v>
                </c:pt>
                <c:pt idx="1">
                  <c:v>66.7</c:v>
                </c:pt>
                <c:pt idx="2">
                  <c:v>13.3</c:v>
                </c:pt>
              </c:numCache>
            </c:numRef>
          </c:val>
          <c:extLst>
            <c:ext xmlns:c16="http://schemas.microsoft.com/office/drawing/2014/chart" uri="{C3380CC4-5D6E-409C-BE32-E72D297353CC}">
              <c16:uniqueId val="{00000006-6ECD-494D-AA20-66239DBA7A9B}"/>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81143340729207913"/>
          <c:y val="0.47072751517241029"/>
          <c:w val="0.18220700297657175"/>
          <c:h val="0.37024436786646964"/>
        </c:manualLayout>
      </c:layout>
      <c:overlay val="0"/>
      <c:spPr>
        <a:noFill/>
      </c:spPr>
      <c:txPr>
        <a:bodyPr/>
        <a:lstStyle/>
        <a:p>
          <a:pPr marL="0" marR="0" lvl="0" indent="0" algn="l" fontAlgn="base">
            <a:defRPr sz="1600" b="0" i="0" u="none" strike="noStrike" baseline="0">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9/6/2018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CDFB8-CE1E-4CEA-A9A7-0392F69410F3}" type="slidenum">
              <a:rPr lang="en-US" smtClean="0"/>
              <a:t>3</a:t>
            </a:fld>
            <a:endParaRPr lang="en-US"/>
          </a:p>
        </p:txBody>
      </p:sp>
    </p:spTree>
    <p:extLst>
      <p:ext uri="{BB962C8B-B14F-4D97-AF65-F5344CB8AC3E}">
        <p14:creationId xmlns:p14="http://schemas.microsoft.com/office/powerpoint/2010/main" val="212091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4602163"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1" name="TextBox 10"/>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8187" y="5844746"/>
            <a:ext cx="5716854" cy="809367"/>
          </a:xfrm>
          <a:prstGeom prst="rect">
            <a:avLst/>
          </a:prstGeom>
        </p:spPr>
        <p:txBody>
          <a:bodyPr>
            <a:normAutofit/>
          </a:bodyPr>
          <a:lstStyle>
            <a:lvl1pPr marL="0" indent="0" algn="l">
              <a:buNone/>
              <a:defRPr sz="1200" b="1">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Presented By:</a:t>
            </a:r>
          </a:p>
        </p:txBody>
      </p:sp>
      <p:sp>
        <p:nvSpPr>
          <p:cNvPr id="6" name="Text Placeholder 5"/>
          <p:cNvSpPr>
            <a:spLocks noGrp="1"/>
          </p:cNvSpPr>
          <p:nvPr>
            <p:ph type="body" sz="quarter" idx="10" hasCustomPrompt="1"/>
          </p:nvPr>
        </p:nvSpPr>
        <p:spPr>
          <a:xfrm>
            <a:off x="317897" y="3778619"/>
            <a:ext cx="5390379" cy="804367"/>
          </a:xfrm>
          <a:prstGeom prst="rect">
            <a:avLst/>
          </a:prstGeom>
        </p:spPr>
        <p:txBody>
          <a:bodyPr anchor="b"/>
          <a:lstStyle>
            <a:lvl1pPr marL="0" marR="0" indent="0" algn="l" defTabSz="685800" rtl="0" eaLnBrk="1" fontAlgn="b" latinLnBrk="0" hangingPunct="1">
              <a:lnSpc>
                <a:spcPct val="90000"/>
              </a:lnSpc>
              <a:spcBef>
                <a:spcPts val="750"/>
              </a:spcBef>
              <a:spcAft>
                <a:spcPts val="0"/>
              </a:spcAft>
              <a:buClr>
                <a:schemeClr val="accent3"/>
              </a:buClr>
              <a:buSzTx/>
              <a:buFont typeface="Wingdings" charset="2"/>
              <a:buNone/>
              <a:tabLst/>
              <a:defRPr sz="3600" b="1">
                <a:solidFill>
                  <a:schemeClr val="bg1"/>
                </a:solidFill>
              </a:defRPr>
            </a:lvl1pPr>
          </a:lstStyle>
          <a:p>
            <a:pPr marL="0" marR="0" lvl="0" indent="0" algn="l" defTabSz="685800" rtl="0" eaLnBrk="1" fontAlgn="auto" latinLnBrk="0" hangingPunct="1">
              <a:lnSpc>
                <a:spcPct val="90000"/>
              </a:lnSpc>
              <a:spcBef>
                <a:spcPts val="750"/>
              </a:spcBef>
              <a:spcAft>
                <a:spcPts val="0"/>
              </a:spcAft>
              <a:buClr>
                <a:schemeClr val="accent3"/>
              </a:buClr>
              <a:buSzTx/>
              <a:buFont typeface="Wingdings" charset="2"/>
              <a:buNone/>
              <a:tabLst/>
              <a:defRPr/>
            </a:pPr>
            <a:r>
              <a:rPr lang="en-US" sz="3300" dirty="0"/>
              <a:t>Title</a:t>
            </a:r>
          </a:p>
        </p:txBody>
      </p:sp>
      <p:sp>
        <p:nvSpPr>
          <p:cNvPr id="9" name="Text Placeholder 8"/>
          <p:cNvSpPr>
            <a:spLocks noGrp="1"/>
          </p:cNvSpPr>
          <p:nvPr>
            <p:ph type="body" sz="quarter" idx="11" hasCustomPrompt="1"/>
          </p:nvPr>
        </p:nvSpPr>
        <p:spPr>
          <a:xfrm>
            <a:off x="317897" y="4682848"/>
            <a:ext cx="6005513" cy="655637"/>
          </a:xfrm>
          <a:prstGeom prst="rect">
            <a:avLst/>
          </a:prstGeom>
        </p:spPr>
        <p:txBody>
          <a:bodyPr/>
          <a:lstStyle>
            <a:lvl1pPr marL="0" marR="0" indent="0" algn="l" defTabSz="685800" rtl="0" eaLnBrk="1" fontAlgn="auto" latinLnBrk="0" hangingPunct="1">
              <a:lnSpc>
                <a:spcPct val="90000"/>
              </a:lnSpc>
              <a:spcBef>
                <a:spcPts val="750"/>
              </a:spcBef>
              <a:spcAft>
                <a:spcPts val="0"/>
              </a:spcAft>
              <a:buClr>
                <a:schemeClr val="accent3"/>
              </a:buClr>
              <a:buSzTx/>
              <a:buFont typeface="Wingdings" charset="2"/>
              <a:buNone/>
              <a:tabLst/>
              <a:defRPr sz="2100">
                <a:solidFill>
                  <a:schemeClr val="bg1"/>
                </a:solidFill>
              </a:defRPr>
            </a:lvl1pPr>
          </a:lstStyle>
          <a:p>
            <a:pPr marL="0" marR="0" lvl="0" indent="0" algn="l" defTabSz="685800" rtl="0" eaLnBrk="1" fontAlgn="auto" latinLnBrk="0" hangingPunct="1">
              <a:lnSpc>
                <a:spcPct val="90000"/>
              </a:lnSpc>
              <a:spcBef>
                <a:spcPts val="750"/>
              </a:spcBef>
              <a:spcAft>
                <a:spcPts val="0"/>
              </a:spcAft>
              <a:buClr>
                <a:schemeClr val="accent3"/>
              </a:buClr>
              <a:buSzTx/>
              <a:buFont typeface="Wingdings" charset="2"/>
              <a:buNone/>
              <a:tabLst/>
              <a:defRPr/>
            </a:pPr>
            <a:r>
              <a:rPr lang="en-US" sz="1800" b="0" dirty="0"/>
              <a:t>Date | City, State</a:t>
            </a:r>
          </a:p>
        </p:txBody>
      </p:sp>
    </p:spTree>
    <p:extLst>
      <p:ext uri="{BB962C8B-B14F-4D97-AF65-F5344CB8AC3E}">
        <p14:creationId xmlns:p14="http://schemas.microsoft.com/office/powerpoint/2010/main" val="358778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927416F4-ADF4-3D47-9DB4-0A658821FCD6}" type="slidenum">
              <a:rPr lang="en-US" smtClean="0"/>
              <a:pPr/>
              <a:t>‹#›</a:t>
            </a:fld>
            <a:endParaRPr lang="en-US" dirty="0"/>
          </a:p>
        </p:txBody>
      </p:sp>
      <p:sp>
        <p:nvSpPr>
          <p:cNvPr id="18" name="Text Placeholder 17"/>
          <p:cNvSpPr>
            <a:spLocks noGrp="1"/>
          </p:cNvSpPr>
          <p:nvPr>
            <p:ph type="body" sz="quarter" idx="14" hasCustomPrompt="1"/>
          </p:nvPr>
        </p:nvSpPr>
        <p:spPr>
          <a:xfrm>
            <a:off x="620640" y="1350338"/>
            <a:ext cx="7794280" cy="619125"/>
          </a:xfrm>
          <a:prstGeom prst="rect">
            <a:avLst/>
          </a:prstGeom>
        </p:spPr>
        <p:txBody>
          <a:bodyPr wrap="square" anchor="b" anchorCtr="0">
            <a:normAutofit/>
          </a:bodyPr>
          <a:lstStyle>
            <a:lvl1pPr marL="0" indent="0">
              <a:buNone/>
              <a:defRPr sz="2700" b="1">
                <a:solidFill>
                  <a:schemeClr val="tx1"/>
                </a:solidFill>
              </a:defRPr>
            </a:lvl1pPr>
          </a:lstStyle>
          <a:p>
            <a:pPr lvl="0"/>
            <a:r>
              <a:rPr lang="en-US" dirty="0"/>
              <a:t>Click to edit title copy</a:t>
            </a:r>
          </a:p>
        </p:txBody>
      </p:sp>
      <p:sp>
        <p:nvSpPr>
          <p:cNvPr id="19" name="Text Placeholder 17"/>
          <p:cNvSpPr>
            <a:spLocks noGrp="1"/>
          </p:cNvSpPr>
          <p:nvPr>
            <p:ph type="body" sz="quarter" idx="15" hasCustomPrompt="1"/>
          </p:nvPr>
        </p:nvSpPr>
        <p:spPr>
          <a:xfrm>
            <a:off x="630613" y="1991728"/>
            <a:ext cx="7784306" cy="619125"/>
          </a:xfrm>
          <a:prstGeom prst="rect">
            <a:avLst/>
          </a:prstGeom>
        </p:spPr>
        <p:txBody>
          <a:bodyPr wrap="square">
            <a:normAutofit/>
          </a:bodyPr>
          <a:lstStyle>
            <a:lvl1pPr marL="0" indent="0">
              <a:buNone/>
              <a:defRPr sz="1800" b="1">
                <a:solidFill>
                  <a:schemeClr val="accent3"/>
                </a:solidFill>
              </a:defRPr>
            </a:lvl1pPr>
          </a:lstStyle>
          <a:p>
            <a:pPr lvl="0"/>
            <a:r>
              <a:rPr lang="en-US" dirty="0"/>
              <a:t>Click to edit subtitle copy</a:t>
            </a:r>
          </a:p>
        </p:txBody>
      </p:sp>
      <p:sp>
        <p:nvSpPr>
          <p:cNvPr id="21" name="Content Placeholder 20"/>
          <p:cNvSpPr>
            <a:spLocks noGrp="1"/>
          </p:cNvSpPr>
          <p:nvPr>
            <p:ph sz="quarter" idx="16" hasCustomPrompt="1"/>
          </p:nvPr>
        </p:nvSpPr>
        <p:spPr>
          <a:xfrm>
            <a:off x="631032" y="5897864"/>
            <a:ext cx="2937272" cy="365125"/>
          </a:xfrm>
          <a:prstGeom prst="rect">
            <a:avLst/>
          </a:prstGeom>
        </p:spPr>
        <p:txBody>
          <a:bodyPr/>
          <a:lstStyle>
            <a:lvl1pPr marL="0" indent="0">
              <a:buNone/>
              <a:defRPr sz="675" baseline="0">
                <a:solidFill>
                  <a:schemeClr val="accent4"/>
                </a:solidFill>
              </a:defRPr>
            </a:lvl1pPr>
          </a:lstStyle>
          <a:p>
            <a:pPr lvl="0"/>
            <a:r>
              <a:rPr lang="en-US" dirty="0"/>
              <a:t>Sources: enter source here</a:t>
            </a:r>
          </a:p>
        </p:txBody>
      </p:sp>
      <p:sp>
        <p:nvSpPr>
          <p:cNvPr id="7" name="Text Placeholder 6"/>
          <p:cNvSpPr>
            <a:spLocks noGrp="1"/>
          </p:cNvSpPr>
          <p:nvPr>
            <p:ph type="body" sz="quarter" idx="17" hasCustomPrompt="1"/>
          </p:nvPr>
        </p:nvSpPr>
        <p:spPr>
          <a:xfrm>
            <a:off x="631032" y="2611439"/>
            <a:ext cx="7783888" cy="2917825"/>
          </a:xfrm>
          <a:prstGeom prst="rect">
            <a:avLst/>
          </a:prstGeom>
        </p:spPr>
        <p:txBody>
          <a:bodyPr/>
          <a:lstStyle>
            <a:lvl1pPr>
              <a:defRPr sz="1800"/>
            </a:lvl1pPr>
            <a:lvl2pPr>
              <a:defRPr sz="1500"/>
            </a:lvl2pPr>
            <a:lvl3pPr>
              <a:defRPr sz="1350"/>
            </a:lvl3pPr>
            <a:lvl4pPr>
              <a:defRPr sz="1200"/>
            </a:lvl4pPr>
            <a:lvl5pPr>
              <a:defRPr sz="1200"/>
            </a:lvl5pPr>
          </a:lstStyle>
          <a:p>
            <a:r>
              <a:rPr lang="en-US" dirty="0"/>
              <a:t>This is level 1 bullet</a:t>
            </a:r>
          </a:p>
          <a:p>
            <a:pPr lvl="1"/>
            <a:r>
              <a:rPr lang="en-US" dirty="0"/>
              <a:t>This is level 2 bullet</a:t>
            </a:r>
          </a:p>
          <a:p>
            <a:pPr lvl="2"/>
            <a:r>
              <a:rPr lang="en-US" dirty="0"/>
              <a:t>This is level 3 bullet</a:t>
            </a:r>
          </a:p>
          <a:p>
            <a:pPr lvl="3"/>
            <a:r>
              <a:rPr lang="en-US" dirty="0"/>
              <a:t>This is level 4 bullet</a:t>
            </a:r>
          </a:p>
          <a:p>
            <a:pPr lvl="4"/>
            <a:r>
              <a:rPr lang="en-US" dirty="0"/>
              <a:t>This is level 5 bullet</a:t>
            </a:r>
          </a:p>
        </p:txBody>
      </p:sp>
    </p:spTree>
    <p:extLst>
      <p:ext uri="{BB962C8B-B14F-4D97-AF65-F5344CB8AC3E}">
        <p14:creationId xmlns:p14="http://schemas.microsoft.com/office/powerpoint/2010/main" val="1806968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927416F4-ADF4-3D47-9DB4-0A658821FCD6}" type="slidenum">
              <a:rPr lang="en-US" smtClean="0"/>
              <a:pPr/>
              <a:t>‹#›</a:t>
            </a:fld>
            <a:endParaRPr lang="en-US" dirty="0"/>
          </a:p>
        </p:txBody>
      </p:sp>
      <p:sp>
        <p:nvSpPr>
          <p:cNvPr id="18" name="Text Placeholder 17"/>
          <p:cNvSpPr>
            <a:spLocks noGrp="1"/>
          </p:cNvSpPr>
          <p:nvPr>
            <p:ph type="body" sz="quarter" idx="14" hasCustomPrompt="1"/>
          </p:nvPr>
        </p:nvSpPr>
        <p:spPr>
          <a:xfrm>
            <a:off x="620640" y="1350338"/>
            <a:ext cx="7794280" cy="619125"/>
          </a:xfrm>
          <a:prstGeom prst="rect">
            <a:avLst/>
          </a:prstGeom>
        </p:spPr>
        <p:txBody>
          <a:bodyPr wrap="square" anchor="b" anchorCtr="0">
            <a:normAutofit/>
          </a:bodyPr>
          <a:lstStyle>
            <a:lvl1pPr marL="0" indent="0">
              <a:buNone/>
              <a:defRPr sz="2700" b="1">
                <a:solidFill>
                  <a:schemeClr val="tx1"/>
                </a:solidFill>
              </a:defRPr>
            </a:lvl1pPr>
          </a:lstStyle>
          <a:p>
            <a:pPr lvl="0"/>
            <a:r>
              <a:rPr lang="en-US" dirty="0"/>
              <a:t>Click to edit title copy</a:t>
            </a:r>
          </a:p>
        </p:txBody>
      </p:sp>
      <p:sp>
        <p:nvSpPr>
          <p:cNvPr id="19" name="Text Placeholder 17"/>
          <p:cNvSpPr>
            <a:spLocks noGrp="1"/>
          </p:cNvSpPr>
          <p:nvPr>
            <p:ph type="body" sz="quarter" idx="15" hasCustomPrompt="1"/>
          </p:nvPr>
        </p:nvSpPr>
        <p:spPr>
          <a:xfrm>
            <a:off x="630613" y="1991728"/>
            <a:ext cx="7784306" cy="619125"/>
          </a:xfrm>
          <a:prstGeom prst="rect">
            <a:avLst/>
          </a:prstGeom>
        </p:spPr>
        <p:txBody>
          <a:bodyPr wrap="square">
            <a:normAutofit/>
          </a:bodyPr>
          <a:lstStyle>
            <a:lvl1pPr marL="0" indent="0">
              <a:buNone/>
              <a:defRPr sz="1800" b="1">
                <a:solidFill>
                  <a:schemeClr val="accent3"/>
                </a:solidFill>
              </a:defRPr>
            </a:lvl1pPr>
          </a:lstStyle>
          <a:p>
            <a:pPr lvl="0"/>
            <a:r>
              <a:rPr lang="en-US" dirty="0"/>
              <a:t>Click to edit subtitle copy</a:t>
            </a:r>
          </a:p>
        </p:txBody>
      </p:sp>
      <p:sp>
        <p:nvSpPr>
          <p:cNvPr id="21" name="Content Placeholder 20"/>
          <p:cNvSpPr>
            <a:spLocks noGrp="1"/>
          </p:cNvSpPr>
          <p:nvPr>
            <p:ph sz="quarter" idx="16" hasCustomPrompt="1"/>
          </p:nvPr>
        </p:nvSpPr>
        <p:spPr>
          <a:xfrm>
            <a:off x="631032" y="5897864"/>
            <a:ext cx="2937272" cy="365125"/>
          </a:xfrm>
          <a:prstGeom prst="rect">
            <a:avLst/>
          </a:prstGeom>
        </p:spPr>
        <p:txBody>
          <a:bodyPr/>
          <a:lstStyle>
            <a:lvl1pPr marL="0" indent="0">
              <a:buNone/>
              <a:defRPr sz="675" baseline="0">
                <a:solidFill>
                  <a:schemeClr val="accent4"/>
                </a:solidFill>
              </a:defRPr>
            </a:lvl1pPr>
          </a:lstStyle>
          <a:p>
            <a:pPr lvl="0"/>
            <a:r>
              <a:rPr lang="en-US" dirty="0"/>
              <a:t>Sources: enter source here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613" y="2725119"/>
            <a:ext cx="3375170" cy="2998787"/>
          </a:xfrm>
          <a:prstGeom prst="rect">
            <a:avLst/>
          </a:prstGeom>
        </p:spPr>
      </p:pic>
    </p:spTree>
    <p:extLst>
      <p:ext uri="{BB962C8B-B14F-4D97-AF65-F5344CB8AC3E}">
        <p14:creationId xmlns:p14="http://schemas.microsoft.com/office/powerpoint/2010/main" val="195239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Layout">
    <p:spTree>
      <p:nvGrpSpPr>
        <p:cNvPr id="1" name=""/>
        <p:cNvGrpSpPr/>
        <p:nvPr/>
      </p:nvGrpSpPr>
      <p:grpSpPr>
        <a:xfrm>
          <a:off x="0" y="0"/>
          <a:ext cx="0" cy="0"/>
          <a:chOff x="0" y="0"/>
          <a:chExt cx="0" cy="0"/>
        </a:xfrm>
      </p:grpSpPr>
      <p:grpSp>
        <p:nvGrpSpPr>
          <p:cNvPr id="2" name="Group 1"/>
          <p:cNvGrpSpPr/>
          <p:nvPr userDrawn="1"/>
        </p:nvGrpSpPr>
        <p:grpSpPr>
          <a:xfrm>
            <a:off x="0" y="-2"/>
            <a:ext cx="407324" cy="6858002"/>
            <a:chOff x="0" y="-1"/>
            <a:chExt cx="407324" cy="6858001"/>
          </a:xfrm>
        </p:grpSpPr>
        <p:sp>
          <p:nvSpPr>
            <p:cNvPr id="17" name="Rectangle 16"/>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0" name="TextBox 19"/>
          <p:cNvSpPr txBox="1"/>
          <p:nvPr userDrawn="1"/>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4" name="Group 13"/>
          <p:cNvGrpSpPr/>
          <p:nvPr userDrawn="1"/>
        </p:nvGrpSpPr>
        <p:grpSpPr>
          <a:xfrm>
            <a:off x="8735292" y="-1"/>
            <a:ext cx="407324" cy="6858001"/>
            <a:chOff x="0" y="-1"/>
            <a:chExt cx="407324" cy="6858001"/>
          </a:xfrm>
        </p:grpSpPr>
        <p:sp>
          <p:nvSpPr>
            <p:cNvPr id="22" name="Rectangle 21"/>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3" name="Group 2"/>
          <p:cNvGrpSpPr/>
          <p:nvPr userDrawn="1"/>
        </p:nvGrpSpPr>
        <p:grpSpPr>
          <a:xfrm>
            <a:off x="803562" y="2057400"/>
            <a:ext cx="7536873"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923636" y="2424417"/>
            <a:ext cx="7333674"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spTree>
    <p:extLst>
      <p:ext uri="{BB962C8B-B14F-4D97-AF65-F5344CB8AC3E}">
        <p14:creationId xmlns:p14="http://schemas.microsoft.com/office/powerpoint/2010/main" val="3481841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236666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04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slide - large image">
    <p:spTree>
      <p:nvGrpSpPr>
        <p:cNvPr id="1" name=""/>
        <p:cNvGrpSpPr/>
        <p:nvPr/>
      </p:nvGrpSpPr>
      <p:grpSpPr>
        <a:xfrm>
          <a:off x="0" y="0"/>
          <a:ext cx="0" cy="0"/>
          <a:chOff x="0" y="0"/>
          <a:chExt cx="0" cy="0"/>
        </a:xfrm>
      </p:grpSpPr>
      <p:sp>
        <p:nvSpPr>
          <p:cNvPr id="2" name="TextBox 1"/>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4" name="Rectangle 3"/>
          <p:cNvSpPr/>
          <p:nvPr userDrawn="1"/>
        </p:nvSpPr>
        <p:spPr>
          <a:xfrm>
            <a:off x="627132" y="6609685"/>
            <a:ext cx="4572000" cy="123111"/>
          </a:xfrm>
          <a:prstGeom prst="rect">
            <a:avLst/>
          </a:prstGeom>
        </p:spPr>
        <p:txBody>
          <a:bodyPr lIns="0" tIns="0" rIns="0" bIns="0">
            <a:spAutoFit/>
          </a:bodyPr>
          <a:lstStyle/>
          <a:p>
            <a:r>
              <a:rPr lang="en-US" altLang="en-US" sz="800">
                <a:solidFill>
                  <a:schemeClr val="tx1">
                    <a:lumMod val="50000"/>
                    <a:lumOff val="50000"/>
                  </a:schemeClr>
                </a:solidFill>
              </a:rPr>
              <a:t>© 2017 The </a:t>
            </a:r>
            <a:r>
              <a:rPr lang="en-US" altLang="en-US" sz="800" dirty="0">
                <a:solidFill>
                  <a:schemeClr val="tx1">
                    <a:lumMod val="50000"/>
                    <a:lumOff val="50000"/>
                  </a:schemeClr>
                </a:solidFill>
              </a:rPr>
              <a:t>MITRE Corporation. All rights reserved. For Internal MITRE Use.</a:t>
            </a:r>
            <a:endParaRPr lang="en-US" sz="800" dirty="0">
              <a:solidFill>
                <a:schemeClr val="tx1">
                  <a:lumMod val="50000"/>
                  <a:lumOff val="50000"/>
                </a:schemeClr>
              </a:solidFill>
            </a:endParaRPr>
          </a:p>
        </p:txBody>
      </p:sp>
    </p:spTree>
    <p:extLst>
      <p:ext uri="{BB962C8B-B14F-4D97-AF65-F5344CB8AC3E}">
        <p14:creationId xmlns:p14="http://schemas.microsoft.com/office/powerpoint/2010/main" val="246074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 name="Group 2"/>
          <p:cNvGrpSpPr/>
          <p:nvPr userDrawn="1"/>
        </p:nvGrpSpPr>
        <p:grpSpPr>
          <a:xfrm>
            <a:off x="2892387" y="4816914"/>
            <a:ext cx="3732451" cy="687607"/>
            <a:chOff x="2659017" y="4816914"/>
            <a:chExt cx="3732451" cy="687607"/>
          </a:xfrm>
        </p:grpSpPr>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5" name="Picture 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7" name="Picture 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8" name="Picture 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9" name="TextBox 8"/>
          <p:cNvSpPr txBox="1"/>
          <p:nvPr userDrawn="1"/>
        </p:nvSpPr>
        <p:spPr>
          <a:xfrm>
            <a:off x="1866123" y="2453953"/>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93878" y="1352972"/>
            <a:ext cx="1729468" cy="791415"/>
          </a:xfrm>
          <a:prstGeom prst="rect">
            <a:avLst/>
          </a:prstGeom>
        </p:spPr>
      </p:pic>
    </p:spTree>
    <p:extLst>
      <p:ext uri="{BB962C8B-B14F-4D97-AF65-F5344CB8AC3E}">
        <p14:creationId xmlns:p14="http://schemas.microsoft.com/office/powerpoint/2010/main" val="30573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8.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447800"/>
            <a:ext cx="8229600" cy="467836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 id="2147483664" r:id="rId5"/>
    <p:sldLayoutId id="2147483655" r:id="rId6"/>
    <p:sldLayoutId id="2147483662" r:id="rId7"/>
    <p:sldLayoutId id="2147483661" r:id="rId8"/>
    <p:sldLayoutId id="2147483660" r:id="rId9"/>
  </p:sldLayoutIdLst>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4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1"/>
            <a:ext cx="2364774" cy="365125"/>
          </a:xfrm>
          <a:prstGeom prst="rect">
            <a:avLst/>
          </a:prstGeom>
        </p:spPr>
        <p:txBody>
          <a:bodyPr vert="horz" lIns="91440" tIns="45720" rIns="91440" bIns="45720" rtlCol="0" anchor="ctr"/>
          <a:lstStyle>
            <a:lvl1pPr algn="r">
              <a:defRPr sz="900" b="1">
                <a:solidFill>
                  <a:schemeClr val="bg1"/>
                </a:solidFill>
              </a:defRPr>
            </a:lvl1pPr>
          </a:lstStyle>
          <a:p>
            <a:fld id="{927416F4-ADF4-3D47-9DB4-0A658821FCD6}" type="slidenum">
              <a:rPr lang="en-US" smtClean="0"/>
              <a:pPr/>
              <a:t>‹#›</a:t>
            </a:fld>
            <a:endParaRPr lang="en-US" dirty="0"/>
          </a:p>
        </p:txBody>
      </p:sp>
      <p:sp>
        <p:nvSpPr>
          <p:cNvPr id="13" name="Title 1"/>
          <p:cNvSpPr txBox="1">
            <a:spLocks/>
          </p:cNvSpPr>
          <p:nvPr userDrawn="1"/>
        </p:nvSpPr>
        <p:spPr>
          <a:xfrm>
            <a:off x="628650" y="1375650"/>
            <a:ext cx="8194074" cy="793622"/>
          </a:xfrm>
          <a:prstGeom prst="rect">
            <a:avLst/>
          </a:prstGeom>
        </p:spPr>
        <p:txBody>
          <a:bodyPr wrap="square">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sz="2700" dirty="0"/>
              <a:t>Click to edit Master title style</a:t>
            </a:r>
          </a:p>
        </p:txBody>
      </p:sp>
      <p:sp>
        <p:nvSpPr>
          <p:cNvPr id="14" name="Content Placeholder 2"/>
          <p:cNvSpPr txBox="1">
            <a:spLocks/>
          </p:cNvSpPr>
          <p:nvPr userDrawn="1"/>
        </p:nvSpPr>
        <p:spPr>
          <a:xfrm>
            <a:off x="628650" y="2603513"/>
            <a:ext cx="8194074" cy="2942849"/>
          </a:xfrm>
          <a:prstGeom prst="rect">
            <a:avLst/>
          </a:prstGeom>
        </p:spPr>
        <p:txBody>
          <a:bodyPr>
            <a:normAutofit/>
          </a:bodyPr>
          <a:lstStyle>
            <a:lvl1pPr marL="228600" indent="-228600" algn="l" defTabSz="914400" rtl="0" eaLnBrk="1" latinLnBrk="0" hangingPunct="1">
              <a:lnSpc>
                <a:spcPct val="90000"/>
              </a:lnSpc>
              <a:spcBef>
                <a:spcPts val="1000"/>
              </a:spcBef>
              <a:buClr>
                <a:schemeClr val="accent3"/>
              </a:buClr>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800" dirty="0"/>
              <a:t>Click to edit Master text styles</a:t>
            </a:r>
          </a:p>
          <a:p>
            <a:pPr lvl="1"/>
            <a:r>
              <a:rPr lang="en-US" sz="1800" dirty="0"/>
              <a:t>Second level</a:t>
            </a:r>
          </a:p>
          <a:p>
            <a:pPr lvl="2"/>
            <a:r>
              <a:rPr lang="en-US" sz="1500" dirty="0"/>
              <a:t>Third level</a:t>
            </a:r>
          </a:p>
          <a:p>
            <a:pPr lvl="3"/>
            <a:r>
              <a:rPr lang="en-US" sz="1350" dirty="0"/>
              <a:t>Fourth level</a:t>
            </a:r>
          </a:p>
          <a:p>
            <a:pPr lvl="4"/>
            <a:r>
              <a:rPr lang="en-US" sz="1350" dirty="0"/>
              <a:t>Fifth level</a:t>
            </a:r>
          </a:p>
        </p:txBody>
      </p:sp>
      <p:sp>
        <p:nvSpPr>
          <p:cNvPr id="15" name="Content Placeholder 11"/>
          <p:cNvSpPr txBox="1">
            <a:spLocks/>
          </p:cNvSpPr>
          <p:nvPr userDrawn="1"/>
        </p:nvSpPr>
        <p:spPr>
          <a:xfrm>
            <a:off x="628651" y="1954225"/>
            <a:ext cx="8193881" cy="604838"/>
          </a:xfrm>
          <a:prstGeom prst="rect">
            <a:avLst/>
          </a:prstGeom>
        </p:spPr>
        <p:txBody>
          <a:bodyPr wrap="square">
            <a:normAutofit/>
          </a:bodyPr>
          <a:lstStyle>
            <a:lvl1pPr marL="0" indent="0" algn="l" defTabSz="914400" rtl="0" eaLnBrk="1" latinLnBrk="0" hangingPunct="1">
              <a:lnSpc>
                <a:spcPct val="90000"/>
              </a:lnSpc>
              <a:spcBef>
                <a:spcPts val="1000"/>
              </a:spcBef>
              <a:buClr>
                <a:schemeClr val="accent3"/>
              </a:buClr>
              <a:buFontTx/>
              <a:buNone/>
              <a:defRPr sz="2800" b="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100" dirty="0"/>
              <a:t>Click to enter subtitle</a:t>
            </a:r>
          </a:p>
        </p:txBody>
      </p:sp>
    </p:spTree>
    <p:extLst>
      <p:ext uri="{BB962C8B-B14F-4D97-AF65-F5344CB8AC3E}">
        <p14:creationId xmlns:p14="http://schemas.microsoft.com/office/powerpoint/2010/main" val="137603400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685800"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accent3"/>
        </a:buClr>
        <a:buFont typeface="Wingdings"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3"/>
        </a:buClr>
        <a:buFont typeface="Arial"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3"/>
        </a:buClr>
        <a:buFont typeface="Arial"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3"/>
        </a:buClr>
        <a:buFont typeface="Arial"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3"/>
        </a:buClr>
        <a:buFont typeface="Arial"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50843" y="3251272"/>
            <a:ext cx="7220650" cy="2693045"/>
          </a:xfrm>
        </p:spPr>
        <p:txBody>
          <a:bodyPr wrap="square">
            <a:spAutoFit/>
          </a:bodyPr>
          <a:lstStyle/>
          <a:p>
            <a:pPr>
              <a:buClr>
                <a:srgbClr val="80A644"/>
              </a:buClr>
              <a:buSzPct val="85000"/>
              <a:defRPr/>
            </a:pPr>
            <a:r>
              <a:rPr lang="en-US" spc="140" dirty="0"/>
              <a:t>Matt Fronzak</a:t>
            </a:r>
          </a:p>
          <a:p>
            <a:pPr>
              <a:buClr>
                <a:srgbClr val="80A644"/>
              </a:buClr>
              <a:buSzPct val="85000"/>
              <a:defRPr/>
            </a:pPr>
            <a:r>
              <a:rPr lang="en-US" i="1" spc="140" dirty="0"/>
              <a:t>	MITRE</a:t>
            </a:r>
          </a:p>
          <a:p>
            <a:pPr>
              <a:buClr>
                <a:srgbClr val="80A644"/>
              </a:buClr>
              <a:buSzPct val="85000"/>
              <a:defRPr/>
            </a:pPr>
            <a:r>
              <a:rPr lang="en-US" spc="140" dirty="0"/>
              <a:t>Dr. Bob Sharman</a:t>
            </a:r>
          </a:p>
          <a:p>
            <a:pPr>
              <a:buClr>
                <a:srgbClr val="80A644"/>
              </a:buClr>
              <a:buSzPct val="85000"/>
              <a:defRPr/>
            </a:pPr>
            <a:r>
              <a:rPr lang="en-US" i="1" spc="140" dirty="0"/>
              <a:t>	NCAR</a:t>
            </a:r>
          </a:p>
          <a:p>
            <a:pPr>
              <a:buClr>
                <a:srgbClr val="80A644"/>
              </a:buClr>
              <a:buSzPct val="85000"/>
              <a:defRPr/>
            </a:pPr>
            <a:r>
              <a:rPr lang="en-US" spc="140" dirty="0"/>
              <a:t>Tammy </a:t>
            </a:r>
            <a:r>
              <a:rPr lang="en-US" spc="140" dirty="0" err="1"/>
              <a:t>Flowe</a:t>
            </a:r>
            <a:endParaRPr lang="en-US" spc="140" dirty="0"/>
          </a:p>
          <a:p>
            <a:pPr>
              <a:buClr>
                <a:srgbClr val="80A644"/>
              </a:buClr>
              <a:buSzPct val="85000"/>
              <a:defRPr/>
            </a:pPr>
            <a:r>
              <a:rPr lang="en-US" i="1" spc="140" dirty="0"/>
              <a:t>	FAA</a:t>
            </a:r>
          </a:p>
        </p:txBody>
      </p:sp>
      <p:sp>
        <p:nvSpPr>
          <p:cNvPr id="4" name="Title 3"/>
          <p:cNvSpPr>
            <a:spLocks noGrp="1"/>
          </p:cNvSpPr>
          <p:nvPr>
            <p:ph type="ctrTitle" sz="quarter"/>
          </p:nvPr>
        </p:nvSpPr>
        <p:spPr>
          <a:xfrm>
            <a:off x="550843" y="546567"/>
            <a:ext cx="8372820" cy="1737463"/>
          </a:xfrm>
        </p:spPr>
        <p:txBody>
          <a:bodyPr wrap="square">
            <a:spAutoFit/>
          </a:bodyPr>
          <a:lstStyle/>
          <a:p>
            <a:r>
              <a:rPr lang="en-US" sz="3200" dirty="0"/>
              <a:t>Turbulence Impact Mitigation Workshop 3</a:t>
            </a:r>
            <a:br>
              <a:rPr lang="en-US" sz="3200" dirty="0"/>
            </a:br>
            <a:r>
              <a:rPr lang="en-US" sz="3200" dirty="0"/>
              <a:t>September 5-6, 2018</a:t>
            </a:r>
            <a:br>
              <a:rPr lang="en-US" dirty="0"/>
            </a:br>
            <a:r>
              <a:rPr lang="en-US" sz="3200" dirty="0"/>
              <a:t>Welcome and Logistics</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10</a:t>
            </a:fld>
            <a:endParaRPr lang="en-US" dirty="0">
              <a:solidFill>
                <a:srgbClr val="FFFFFF"/>
              </a:solidFill>
              <a:latin typeface="Arial"/>
            </a:endParaRPr>
          </a:p>
        </p:txBody>
      </p:sp>
      <p:sp>
        <p:nvSpPr>
          <p:cNvPr id="3" name="Text Placeholder 2"/>
          <p:cNvSpPr>
            <a:spLocks noGrp="1"/>
          </p:cNvSpPr>
          <p:nvPr>
            <p:ph type="body" sz="quarter" idx="14"/>
          </p:nvPr>
        </p:nvSpPr>
        <p:spPr>
          <a:xfrm>
            <a:off x="630613" y="1221285"/>
            <a:ext cx="7794280" cy="464344"/>
          </a:xfrm>
        </p:spPr>
        <p:txBody>
          <a:bodyPr/>
          <a:lstStyle/>
          <a:p>
            <a:r>
              <a:rPr lang="en-US" dirty="0"/>
              <a:t>Business Aircraft Turbulence Survey</a:t>
            </a:r>
          </a:p>
        </p:txBody>
      </p:sp>
      <p:sp>
        <p:nvSpPr>
          <p:cNvPr id="6" name="Text Placeholder 5"/>
          <p:cNvSpPr>
            <a:spLocks noGrp="1"/>
          </p:cNvSpPr>
          <p:nvPr>
            <p:ph type="body" sz="quarter" idx="15"/>
          </p:nvPr>
        </p:nvSpPr>
        <p:spPr>
          <a:xfrm>
            <a:off x="630613" y="1637831"/>
            <a:ext cx="7784306" cy="464344"/>
          </a:xfrm>
        </p:spPr>
        <p:txBody>
          <a:bodyPr/>
          <a:lstStyle/>
          <a:p>
            <a:r>
              <a:rPr lang="en-US" dirty="0"/>
              <a:t>4.Which option best describes the aircraft?</a:t>
            </a:r>
          </a:p>
        </p:txBody>
      </p:sp>
      <p:graphicFrame>
        <p:nvGraphicFramePr>
          <p:cNvPr id="7" name="5b8ed8f7f41bd"/>
          <p:cNvGraphicFramePr/>
          <p:nvPr>
            <p:extLst/>
          </p:nvPr>
        </p:nvGraphicFramePr>
        <p:xfrm>
          <a:off x="230719" y="1804928"/>
          <a:ext cx="8594066" cy="3819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5190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5b8ed8f805a0b"/>
          <p:cNvGraphicFramePr/>
          <p:nvPr>
            <p:extLst/>
          </p:nvPr>
        </p:nvGraphicFramePr>
        <p:xfrm>
          <a:off x="142875" y="1630545"/>
          <a:ext cx="8986429" cy="3993968"/>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11</a:t>
            </a:fld>
            <a:endParaRPr lang="en-US" dirty="0">
              <a:solidFill>
                <a:srgbClr val="FFFFFF"/>
              </a:solidFill>
              <a:latin typeface="Arial"/>
            </a:endParaRPr>
          </a:p>
        </p:txBody>
      </p:sp>
      <p:sp>
        <p:nvSpPr>
          <p:cNvPr id="3" name="Text Placeholder 2"/>
          <p:cNvSpPr>
            <a:spLocks noGrp="1"/>
          </p:cNvSpPr>
          <p:nvPr>
            <p:ph type="body" sz="quarter" idx="14"/>
          </p:nvPr>
        </p:nvSpPr>
        <p:spPr>
          <a:xfrm>
            <a:off x="630613" y="1215229"/>
            <a:ext cx="7794280" cy="464344"/>
          </a:xfrm>
        </p:spPr>
        <p:txBody>
          <a:bodyPr/>
          <a:lstStyle/>
          <a:p>
            <a:r>
              <a:rPr lang="en-US" dirty="0"/>
              <a:t>Business Aircraft Turbulence Survey</a:t>
            </a:r>
          </a:p>
        </p:txBody>
      </p:sp>
      <p:sp>
        <p:nvSpPr>
          <p:cNvPr id="6" name="Text Placeholder 5"/>
          <p:cNvSpPr>
            <a:spLocks noGrp="1"/>
          </p:cNvSpPr>
          <p:nvPr>
            <p:ph type="body" sz="quarter" idx="15"/>
          </p:nvPr>
        </p:nvSpPr>
        <p:spPr>
          <a:xfrm>
            <a:off x="640587" y="1667051"/>
            <a:ext cx="7784306" cy="464344"/>
          </a:xfrm>
        </p:spPr>
        <p:txBody>
          <a:bodyPr>
            <a:normAutofit/>
          </a:bodyPr>
          <a:lstStyle/>
          <a:p>
            <a:r>
              <a:rPr lang="en-US" dirty="0"/>
              <a:t>5.What was the severity of the turbulence? (Based on FAA/AIM levels)</a:t>
            </a:r>
          </a:p>
        </p:txBody>
      </p:sp>
    </p:spTree>
    <p:extLst>
      <p:ext uri="{BB962C8B-B14F-4D97-AF65-F5344CB8AC3E}">
        <p14:creationId xmlns:p14="http://schemas.microsoft.com/office/powerpoint/2010/main" val="172572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12</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6.What were the weather conditions at the time of the incident?</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VFR</a:t>
            </a:r>
          </a:p>
          <a:p>
            <a:r>
              <a:rPr lang="en-US" dirty="0"/>
              <a:t>IFR</a:t>
            </a:r>
          </a:p>
          <a:p>
            <a:r>
              <a:rPr lang="en-US" dirty="0"/>
              <a:t>Clear Air</a:t>
            </a:r>
          </a:p>
          <a:p>
            <a:r>
              <a:rPr lang="en-US" dirty="0"/>
              <a:t>Thunderstorms</a:t>
            </a:r>
          </a:p>
          <a:p>
            <a:endParaRPr lang="en-US" dirty="0"/>
          </a:p>
        </p:txBody>
      </p:sp>
    </p:spTree>
    <p:extLst>
      <p:ext uri="{BB962C8B-B14F-4D97-AF65-F5344CB8AC3E}">
        <p14:creationId xmlns:p14="http://schemas.microsoft.com/office/powerpoint/2010/main" val="229422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13</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7.(Please check all that apply) The turbulence resulted in a need for:</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All boxes checked</a:t>
            </a:r>
          </a:p>
          <a:p>
            <a:pPr lvl="1"/>
            <a:r>
              <a:rPr lang="en-US" dirty="0"/>
              <a:t>Appreciably Changed Altitude (86.7%)</a:t>
            </a:r>
          </a:p>
          <a:p>
            <a:pPr lvl="1"/>
            <a:r>
              <a:rPr lang="en-US" dirty="0"/>
              <a:t>Change in Mission Plans (6.7%)</a:t>
            </a:r>
          </a:p>
          <a:p>
            <a:pPr lvl="2"/>
            <a:r>
              <a:rPr lang="en-US" dirty="0"/>
              <a:t>Early Landing, Diversion, Emergency Declared</a:t>
            </a:r>
          </a:p>
          <a:p>
            <a:pPr lvl="1"/>
            <a:r>
              <a:rPr lang="en-US" dirty="0"/>
              <a:t>Significantly Changed Route of Flight (20%)</a:t>
            </a:r>
          </a:p>
          <a:p>
            <a:pPr lvl="1"/>
            <a:r>
              <a:rPr lang="en-US" dirty="0"/>
              <a:t>Medical Services Required (6.7%)</a:t>
            </a:r>
          </a:p>
          <a:p>
            <a:endParaRPr lang="en-US" dirty="0"/>
          </a:p>
        </p:txBody>
      </p:sp>
    </p:spTree>
    <p:extLst>
      <p:ext uri="{BB962C8B-B14F-4D97-AF65-F5344CB8AC3E}">
        <p14:creationId xmlns:p14="http://schemas.microsoft.com/office/powerpoint/2010/main" val="2995177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14</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8.Number of cabin crewmember injuries?</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Zero?</a:t>
            </a:r>
          </a:p>
          <a:p>
            <a:pPr lvl="1"/>
            <a:r>
              <a:rPr lang="en-US" dirty="0"/>
              <a:t>How do we encourage crews to report these incidents?</a:t>
            </a:r>
          </a:p>
          <a:p>
            <a:endParaRPr lang="en-US" dirty="0"/>
          </a:p>
        </p:txBody>
      </p:sp>
    </p:spTree>
    <p:extLst>
      <p:ext uri="{BB962C8B-B14F-4D97-AF65-F5344CB8AC3E}">
        <p14:creationId xmlns:p14="http://schemas.microsoft.com/office/powerpoint/2010/main" val="154235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15</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9.Number of passenger injuries?</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One</a:t>
            </a:r>
          </a:p>
          <a:p>
            <a:pPr lvl="1"/>
            <a:r>
              <a:rPr lang="en-US" dirty="0"/>
              <a:t>How do we get owners/operators to report these incidents?</a:t>
            </a:r>
          </a:p>
          <a:p>
            <a:endParaRPr lang="en-US" dirty="0"/>
          </a:p>
        </p:txBody>
      </p:sp>
    </p:spTree>
    <p:extLst>
      <p:ext uri="{BB962C8B-B14F-4D97-AF65-F5344CB8AC3E}">
        <p14:creationId xmlns:p14="http://schemas.microsoft.com/office/powerpoint/2010/main" val="22346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9F21-E19F-4174-A3D7-18A5EAED33D1}"/>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E5A7FAD1-E08A-4055-B204-74C38D523992}"/>
              </a:ext>
            </a:extLst>
          </p:cNvPr>
          <p:cNvSpPr>
            <a:spLocks noGrp="1"/>
          </p:cNvSpPr>
          <p:nvPr>
            <p:ph idx="1"/>
          </p:nvPr>
        </p:nvSpPr>
        <p:spPr>
          <a:xfrm>
            <a:off x="609600" y="1447800"/>
            <a:ext cx="8229600" cy="5135562"/>
          </a:xfrm>
        </p:spPr>
        <p:txBody>
          <a:bodyPr>
            <a:normAutofit/>
          </a:bodyPr>
          <a:lstStyle/>
          <a:p>
            <a:pPr lvl="0"/>
            <a:r>
              <a:rPr lang="en-US" dirty="0"/>
              <a:t>Badges and lanyards</a:t>
            </a:r>
          </a:p>
          <a:p>
            <a:pPr lvl="1"/>
            <a:r>
              <a:rPr lang="en-US" dirty="0"/>
              <a:t>Worn and visible while in the building</a:t>
            </a:r>
          </a:p>
          <a:p>
            <a:pPr lvl="1"/>
            <a:r>
              <a:rPr lang="en-US" dirty="0"/>
              <a:t>Drop them off at the front desk when leaving the building, even if you plan to return </a:t>
            </a:r>
          </a:p>
          <a:p>
            <a:pPr lvl="0"/>
            <a:r>
              <a:rPr lang="en-US" dirty="0"/>
              <a:t>9-1-1</a:t>
            </a:r>
          </a:p>
          <a:p>
            <a:pPr lvl="1"/>
            <a:r>
              <a:rPr lang="en-US" dirty="0"/>
              <a:t>Please do not call 9-1-1</a:t>
            </a:r>
          </a:p>
          <a:p>
            <a:pPr lvl="1"/>
            <a:r>
              <a:rPr lang="en-US" dirty="0"/>
              <a:t>MITRE Security will work all emergency events and facilitate coordination with external organizations</a:t>
            </a:r>
          </a:p>
          <a:p>
            <a:r>
              <a:rPr lang="en-US" dirty="0"/>
              <a:t>Emergency exits</a:t>
            </a:r>
          </a:p>
          <a:p>
            <a:r>
              <a:rPr lang="en-US" dirty="0"/>
              <a:t>Bathrooms</a:t>
            </a:r>
          </a:p>
          <a:p>
            <a:r>
              <a:rPr lang="en-US" dirty="0"/>
              <a:t>Sign-in and lunch payment</a:t>
            </a:r>
          </a:p>
          <a:p>
            <a:r>
              <a:rPr lang="en-US" dirty="0"/>
              <a:t>Shout outs</a:t>
            </a:r>
          </a:p>
        </p:txBody>
      </p:sp>
    </p:spTree>
    <p:extLst>
      <p:ext uri="{BB962C8B-B14F-4D97-AF65-F5344CB8AC3E}">
        <p14:creationId xmlns:p14="http://schemas.microsoft.com/office/powerpoint/2010/main" val="142879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Internet Connectivity</a:t>
            </a:r>
          </a:p>
        </p:txBody>
      </p:sp>
      <p:sp>
        <p:nvSpPr>
          <p:cNvPr id="13" name="Content Placeholder 12"/>
          <p:cNvSpPr>
            <a:spLocks noGrp="1"/>
          </p:cNvSpPr>
          <p:nvPr>
            <p:ph idx="1"/>
          </p:nvPr>
        </p:nvSpPr>
        <p:spPr/>
        <p:txBody>
          <a:bodyPr>
            <a:normAutofit/>
          </a:bodyPr>
          <a:lstStyle/>
          <a:p>
            <a:r>
              <a:rPr lang="en-US" sz="3200" dirty="0"/>
              <a:t>SSID = Outernet</a:t>
            </a:r>
          </a:p>
          <a:p>
            <a:r>
              <a:rPr lang="en-US" sz="3200" dirty="0"/>
              <a:t>Password = respect mark brush fast</a:t>
            </a:r>
          </a:p>
        </p:txBody>
      </p:sp>
    </p:spTree>
    <p:extLst>
      <p:ext uri="{BB962C8B-B14F-4D97-AF65-F5344CB8AC3E}">
        <p14:creationId xmlns:p14="http://schemas.microsoft.com/office/powerpoint/2010/main" val="139922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0" dirty="0"/>
              <a:t>Presented by: NBAA Weather Subcommittee</a:t>
            </a:r>
          </a:p>
        </p:txBody>
      </p:sp>
      <p:sp>
        <p:nvSpPr>
          <p:cNvPr id="3" name="Text Placeholder 2"/>
          <p:cNvSpPr>
            <a:spLocks noGrp="1"/>
          </p:cNvSpPr>
          <p:nvPr>
            <p:ph type="body" sz="quarter" idx="10"/>
          </p:nvPr>
        </p:nvSpPr>
        <p:spPr>
          <a:xfrm>
            <a:off x="317897" y="2864225"/>
            <a:ext cx="5390379" cy="1430265"/>
          </a:xfrm>
        </p:spPr>
        <p:txBody>
          <a:bodyPr/>
          <a:lstStyle/>
          <a:p>
            <a:r>
              <a:rPr lang="en-US" sz="3300" dirty="0"/>
              <a:t>Business Aircraft Turbulence Survey</a:t>
            </a:r>
          </a:p>
        </p:txBody>
      </p:sp>
      <p:sp>
        <p:nvSpPr>
          <p:cNvPr id="4" name="Text Placeholder 3"/>
          <p:cNvSpPr>
            <a:spLocks noGrp="1"/>
          </p:cNvSpPr>
          <p:nvPr>
            <p:ph type="body" sz="quarter" idx="11"/>
          </p:nvPr>
        </p:nvSpPr>
        <p:spPr>
          <a:xfrm>
            <a:off x="317897" y="4369386"/>
            <a:ext cx="6489677" cy="491728"/>
          </a:xfrm>
        </p:spPr>
        <p:txBody>
          <a:bodyPr/>
          <a:lstStyle/>
          <a:p>
            <a:r>
              <a:rPr lang="en-US" sz="1800" dirty="0"/>
              <a:t>Fall 2018 | Turbulence Impact Mitigation Workshop 3</a:t>
            </a:r>
          </a:p>
        </p:txBody>
      </p:sp>
    </p:spTree>
    <p:extLst>
      <p:ext uri="{BB962C8B-B14F-4D97-AF65-F5344CB8AC3E}">
        <p14:creationId xmlns:p14="http://schemas.microsoft.com/office/powerpoint/2010/main" val="40609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5</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Details</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Short Duration</a:t>
            </a:r>
          </a:p>
          <a:p>
            <a:pPr lvl="1"/>
            <a:r>
              <a:rPr lang="en-US" dirty="0"/>
              <a:t>Summer FPAW until Labor Day weekend to prep and distribute</a:t>
            </a:r>
          </a:p>
          <a:p>
            <a:pPr lvl="1"/>
            <a:r>
              <a:rPr lang="en-US" dirty="0"/>
              <a:t>Ran for just over 2 weeks</a:t>
            </a:r>
          </a:p>
          <a:p>
            <a:r>
              <a:rPr lang="en-US" dirty="0"/>
              <a:t>Targeted specific participants</a:t>
            </a:r>
          </a:p>
          <a:p>
            <a:pPr lvl="1"/>
            <a:r>
              <a:rPr lang="en-US" dirty="0"/>
              <a:t>Pilots</a:t>
            </a:r>
          </a:p>
          <a:p>
            <a:pPr lvl="1"/>
            <a:r>
              <a:rPr lang="en-US" dirty="0"/>
              <a:t>Flight Attendants</a:t>
            </a:r>
          </a:p>
          <a:p>
            <a:pPr lvl="1"/>
            <a:r>
              <a:rPr lang="en-US" dirty="0"/>
              <a:t>Schedulers or Dispatchers</a:t>
            </a:r>
          </a:p>
          <a:p>
            <a:pPr lvl="1"/>
            <a:r>
              <a:rPr lang="en-US" dirty="0"/>
              <a:t>Department Managers</a:t>
            </a:r>
          </a:p>
          <a:p>
            <a:endParaRPr lang="en-US" dirty="0"/>
          </a:p>
        </p:txBody>
      </p:sp>
    </p:spTree>
    <p:extLst>
      <p:ext uri="{BB962C8B-B14F-4D97-AF65-F5344CB8AC3E}">
        <p14:creationId xmlns:p14="http://schemas.microsoft.com/office/powerpoint/2010/main" val="298409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6</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Details</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Outreach via </a:t>
            </a:r>
          </a:p>
          <a:p>
            <a:pPr lvl="1"/>
            <a:r>
              <a:rPr lang="en-US" dirty="0"/>
              <a:t>Targeted emails to NBAA membership</a:t>
            </a:r>
          </a:p>
          <a:p>
            <a:pPr lvl="1"/>
            <a:r>
              <a:rPr lang="en-US" dirty="0"/>
              <a:t>Social media (Facebook and Twitter)</a:t>
            </a:r>
          </a:p>
          <a:p>
            <a:endParaRPr lang="en-US" dirty="0"/>
          </a:p>
        </p:txBody>
      </p:sp>
    </p:spTree>
    <p:extLst>
      <p:ext uri="{BB962C8B-B14F-4D97-AF65-F5344CB8AC3E}">
        <p14:creationId xmlns:p14="http://schemas.microsoft.com/office/powerpoint/2010/main" val="168496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7</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1.When did the incident occur? (MM/DD/YYYY)</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We received reports from as far back as 1990.</a:t>
            </a:r>
          </a:p>
          <a:p>
            <a:endParaRPr lang="en-US" dirty="0"/>
          </a:p>
        </p:txBody>
      </p:sp>
    </p:spTree>
    <p:extLst>
      <p:ext uri="{BB962C8B-B14F-4D97-AF65-F5344CB8AC3E}">
        <p14:creationId xmlns:p14="http://schemas.microsoft.com/office/powerpoint/2010/main" val="1712144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8</a:t>
            </a:fld>
            <a:endParaRPr lang="en-US" dirty="0">
              <a:solidFill>
                <a:srgbClr val="FFFFFF"/>
              </a:solidFill>
              <a:latin typeface="Arial"/>
            </a:endParaRPr>
          </a:p>
        </p:txBody>
      </p:sp>
      <p:sp>
        <p:nvSpPr>
          <p:cNvPr id="3" name="Text Placeholder 2"/>
          <p:cNvSpPr>
            <a:spLocks noGrp="1"/>
          </p:cNvSpPr>
          <p:nvPr>
            <p:ph type="body" sz="quarter" idx="14"/>
          </p:nvPr>
        </p:nvSpPr>
        <p:spPr>
          <a:xfrm>
            <a:off x="630613" y="1215229"/>
            <a:ext cx="7794280" cy="464344"/>
          </a:xfrm>
        </p:spPr>
        <p:txBody>
          <a:bodyPr/>
          <a:lstStyle/>
          <a:p>
            <a:r>
              <a:rPr lang="en-US" dirty="0"/>
              <a:t>Business Aircraft Turbulence Survey</a:t>
            </a:r>
          </a:p>
        </p:txBody>
      </p:sp>
      <p:sp>
        <p:nvSpPr>
          <p:cNvPr id="10" name="Up Arrow 9"/>
          <p:cNvSpPr/>
          <p:nvPr/>
        </p:nvSpPr>
        <p:spPr>
          <a:xfrm>
            <a:off x="2702650" y="3571095"/>
            <a:ext cx="363474" cy="733806"/>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srgbClr val="FFFFFF"/>
              </a:solidFill>
              <a:latin typeface="Arial"/>
            </a:endParaRPr>
          </a:p>
        </p:txBody>
      </p:sp>
      <p:graphicFrame>
        <p:nvGraphicFramePr>
          <p:cNvPr id="9" name="5b8ed8f7e66b7"/>
          <p:cNvGraphicFramePr/>
          <p:nvPr>
            <p:extLst/>
          </p:nvPr>
        </p:nvGraphicFramePr>
        <p:xfrm>
          <a:off x="456529" y="1959674"/>
          <a:ext cx="8245888" cy="366483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15"/>
          </p:nvPr>
        </p:nvSpPr>
        <p:spPr>
          <a:xfrm>
            <a:off x="630613" y="1667051"/>
            <a:ext cx="7784306" cy="464344"/>
          </a:xfrm>
        </p:spPr>
        <p:txBody>
          <a:bodyPr/>
          <a:lstStyle/>
          <a:p>
            <a:r>
              <a:rPr lang="en-US" dirty="0"/>
              <a:t>2.What time of day did the incident occur?</a:t>
            </a:r>
          </a:p>
        </p:txBody>
      </p:sp>
    </p:spTree>
    <p:extLst>
      <p:ext uri="{BB962C8B-B14F-4D97-AF65-F5344CB8AC3E}">
        <p14:creationId xmlns:p14="http://schemas.microsoft.com/office/powerpoint/2010/main" val="591758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685800"/>
            <a:fld id="{927416F4-ADF4-3D47-9DB4-0A658821FCD6}" type="slidenum">
              <a:rPr lang="en-US">
                <a:solidFill>
                  <a:srgbClr val="FFFFFF"/>
                </a:solidFill>
                <a:latin typeface="Arial"/>
              </a:rPr>
              <a:pPr defTabSz="685800"/>
              <a:t>9</a:t>
            </a:fld>
            <a:endParaRPr lang="en-US" dirty="0">
              <a:solidFill>
                <a:srgbClr val="FFFFFF"/>
              </a:solidFill>
              <a:latin typeface="Arial"/>
            </a:endParaRPr>
          </a:p>
        </p:txBody>
      </p:sp>
      <p:sp>
        <p:nvSpPr>
          <p:cNvPr id="3" name="Text Placeholder 2"/>
          <p:cNvSpPr>
            <a:spLocks noGrp="1"/>
          </p:cNvSpPr>
          <p:nvPr>
            <p:ph type="body" sz="quarter" idx="14"/>
          </p:nvPr>
        </p:nvSpPr>
        <p:spPr/>
        <p:txBody>
          <a:bodyPr/>
          <a:lstStyle/>
          <a:p>
            <a:r>
              <a:rPr lang="en-US" dirty="0"/>
              <a:t>Business Aircraft Turbulence Survey</a:t>
            </a:r>
          </a:p>
        </p:txBody>
      </p:sp>
      <p:sp>
        <p:nvSpPr>
          <p:cNvPr id="4" name="Text Placeholder 3"/>
          <p:cNvSpPr>
            <a:spLocks noGrp="1"/>
          </p:cNvSpPr>
          <p:nvPr>
            <p:ph type="body" sz="quarter" idx="15"/>
          </p:nvPr>
        </p:nvSpPr>
        <p:spPr/>
        <p:txBody>
          <a:bodyPr/>
          <a:lstStyle/>
          <a:p>
            <a:r>
              <a:rPr lang="en-US" dirty="0"/>
              <a:t>3. Aircraft Position at Time of Incident</a:t>
            </a:r>
          </a:p>
        </p:txBody>
      </p:sp>
      <p:sp>
        <p:nvSpPr>
          <p:cNvPr id="5" name="Content Placeholder 4"/>
          <p:cNvSpPr>
            <a:spLocks noGrp="1"/>
          </p:cNvSpPr>
          <p:nvPr>
            <p:ph sz="quarter" idx="16"/>
          </p:nvPr>
        </p:nvSpPr>
        <p:spPr/>
        <p:txBody>
          <a:bodyPr/>
          <a:lstStyle/>
          <a:p>
            <a:endParaRPr lang="en-US"/>
          </a:p>
        </p:txBody>
      </p:sp>
      <p:sp>
        <p:nvSpPr>
          <p:cNvPr id="6" name="Text Placeholder 5"/>
          <p:cNvSpPr>
            <a:spLocks noGrp="1"/>
          </p:cNvSpPr>
          <p:nvPr>
            <p:ph type="body" sz="quarter" idx="17"/>
          </p:nvPr>
        </p:nvSpPr>
        <p:spPr/>
        <p:txBody>
          <a:bodyPr/>
          <a:lstStyle/>
          <a:p>
            <a:r>
              <a:rPr lang="en-US" dirty="0"/>
              <a:t>General Location</a:t>
            </a:r>
          </a:p>
          <a:p>
            <a:pPr lvl="1"/>
            <a:r>
              <a:rPr lang="en-US" dirty="0"/>
              <a:t>Around the world, from southern California to the South China Sea</a:t>
            </a:r>
          </a:p>
          <a:p>
            <a:r>
              <a:rPr lang="en-US" dirty="0"/>
              <a:t>Direction of flight</a:t>
            </a:r>
          </a:p>
          <a:p>
            <a:r>
              <a:rPr lang="en-US" dirty="0"/>
              <a:t>Altitude</a:t>
            </a:r>
          </a:p>
          <a:p>
            <a:pPr lvl="1"/>
            <a:r>
              <a:rPr lang="en-US" dirty="0"/>
              <a:t>From 14000 MSL and 2000 AGL, to FL470</a:t>
            </a:r>
          </a:p>
          <a:p>
            <a:endParaRPr lang="en-US" dirty="0"/>
          </a:p>
        </p:txBody>
      </p:sp>
    </p:spTree>
    <p:extLst>
      <p:ext uri="{BB962C8B-B14F-4D97-AF65-F5344CB8AC3E}">
        <p14:creationId xmlns:p14="http://schemas.microsoft.com/office/powerpoint/2010/main" val="243371107"/>
      </p:ext>
    </p:extLst>
  </p:cSld>
  <p:clrMapOvr>
    <a:masterClrMapping/>
  </p:clrMapOvr>
</p:sld>
</file>

<file path=ppt/theme/theme1.xml><?xml version="1.0" encoding="utf-8"?>
<a:theme xmlns:a="http://schemas.openxmlformats.org/drawingml/2006/main" name="mitrebriefing">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1" id="{3A3E2528-1EAF-41B4-BFD8-CEC85EC322F6}" vid="{24B72719-44C9-40DF-91E1-7DDCBC0DAD2B}"/>
    </a:ext>
  </a:extLst>
</a:theme>
</file>

<file path=ppt/theme/theme2.xml><?xml version="1.0" encoding="utf-8"?>
<a:theme xmlns:a="http://schemas.openxmlformats.org/drawingml/2006/main" name="Office Theme">
  <a:themeElements>
    <a:clrScheme name="Custom 4">
      <a:dk1>
        <a:srgbClr val="004280"/>
      </a:dk1>
      <a:lt1>
        <a:srgbClr val="FFFFFF"/>
      </a:lt1>
      <a:dk2>
        <a:srgbClr val="11396A"/>
      </a:dk2>
      <a:lt2>
        <a:srgbClr val="FFFEFE"/>
      </a:lt2>
      <a:accent1>
        <a:srgbClr val="11396A"/>
      </a:accent1>
      <a:accent2>
        <a:srgbClr val="FEBE10"/>
      </a:accent2>
      <a:accent3>
        <a:srgbClr val="699AC5"/>
      </a:accent3>
      <a:accent4>
        <a:srgbClr val="72655B"/>
      </a:accent4>
      <a:accent5>
        <a:srgbClr val="11396A"/>
      </a:accent5>
      <a:accent6>
        <a:srgbClr val="FEBE10"/>
      </a:accent6>
      <a:hlink>
        <a:srgbClr val="004280"/>
      </a:hlink>
      <a:folHlink>
        <a:srgbClr val="0042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ITRE Work" ma:contentTypeID="0x010100823A99C636F7423283FB0D200866C61300ED7B95B9F3884348B31FF9A448CD4B00" ma:contentTypeVersion="12" ma:contentTypeDescription="Materials and documents that contain MITRE authored content and other content directly attributable to MITRE and its work" ma:contentTypeScope="" ma:versionID="4c300fd0175ab4bb33b1854ea5312191">
  <xsd:schema xmlns:xsd="http://www.w3.org/2001/XMLSchema" xmlns:xs="http://www.w3.org/2001/XMLSchema" xmlns:p="http://schemas.microsoft.com/office/2006/metadata/properties" xmlns:ns1="http://schemas.microsoft.com/sharepoint/v3" xmlns:ns2="http://schemas.microsoft.com/sharepoint/v3/fields" xmlns:ns3="ae7241bb-316f-43d3-a81e-64ec0fc1fc73" xmlns:ns4="http://schemas.microsoft.com/sharepoint/v4" targetNamespace="http://schemas.microsoft.com/office/2006/metadata/properties" ma:root="true" ma:fieldsID="8a5054c4affde81919734fc787b26e5c" ns1:_="" ns2:_="" ns3:_="" ns4:_="">
    <xsd:import namespace="http://schemas.microsoft.com/sharepoint/v3"/>
    <xsd:import namespace="http://schemas.microsoft.com/sharepoint/v3/fields"/>
    <xsd:import namespace="ae7241bb-316f-43d3-a81e-64ec0fc1fc73"/>
    <xsd:import namespace="http://schemas.microsoft.com/sharepoint/v4"/>
    <xsd:element name="properties">
      <xsd:complexType>
        <xsd:sequence>
          <xsd:element name="documentManagement">
            <xsd:complexType>
              <xsd:all>
                <xsd:element ref="ns2:_Contributor" minOccurs="0"/>
                <xsd:element ref="ns1:MITRE_x0020_Sensitivity"/>
                <xsd:element ref="ns1:Release_x0020_Statement"/>
                <xsd:element ref="ns3:DocType" minOccurs="0"/>
                <xsd:element ref="ns3:SortOrder" minOccurs="0"/>
                <xsd:element ref="ns3:Site_x0020_Page" minOccurs="0"/>
                <xsd:element ref="ns4:IconOverlay"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7241bb-316f-43d3-a81e-64ec0fc1fc73" elementFormDefault="qualified">
    <xsd:import namespace="http://schemas.microsoft.com/office/2006/documentManagement/types"/>
    <xsd:import namespace="http://schemas.microsoft.com/office/infopath/2007/PartnerControls"/>
    <xsd:element name="DocType" ma:index="12" nillable="true" ma:displayName="DocType" ma:format="Dropdown" ma:internalName="DocType">
      <xsd:simpleType>
        <xsd:restriction base="dms:Choice">
          <xsd:enumeration value="Board of Trustee Bio"/>
          <xsd:enumeration value="Executive Bio"/>
          <xsd:enumeration value="Event Planning"/>
          <xsd:enumeration value="MPG Reference"/>
          <xsd:enumeration value="Template"/>
          <xsd:enumeration value="Other"/>
          <xsd:enumeration value="How-Tos"/>
          <xsd:enumeration value="BOT Program Highlights"/>
        </xsd:restriction>
      </xsd:simpleType>
    </xsd:element>
    <xsd:element name="SortOrder" ma:index="13" nillable="true" ma:displayName="SortOrder" ma:decimals="1" ma:internalName="SortOrder" ma:percentage="FALSE">
      <xsd:simpleType>
        <xsd:restriction base="dms:Number"/>
      </xsd:simpleType>
    </xsd:element>
    <xsd:element name="Site_x0020_Page" ma:index="14" nillable="true" ma:displayName="Site Pages" ma:description="On which pages of this site should this page appear as a &quot;related resource&quot; on the right." ma:list="{0e6e1ef9-95cd-4525-a4f0-68190b9baa13}" ma:internalName="Site_x0020_Page" ma:showField="Title">
      <xsd:complexType>
        <xsd:complexContent>
          <xsd:extension base="dms:MultiChoiceLookup">
            <xsd:sequence>
              <xsd:element name="Value" type="dms:Lookup" maxOccurs="unbounded" minOccurs="0" nillable="true"/>
            </xsd:sequence>
          </xsd:extension>
        </xsd:complexContent>
      </xsd:complexType>
    </xsd:element>
    <xsd:element name="Date" ma:index="16" nillable="true" ma:displayName="Date" ma:description="If applicable for items such as the Program Highlights."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IconOverlay xmlns="http://schemas.microsoft.com/sharepoint/v4" xsi:nil="true"/>
    <_Contributor xmlns="http://schemas.microsoft.com/sharepoint/v3/fields" xsi:nil="true"/>
    <DocType xmlns="ae7241bb-316f-43d3-a81e-64ec0fc1fc73">Template</DocType>
    <Release_x0020_Statement xmlns="http://schemas.microsoft.com/sharepoint/v3">For Internal MITRE Use</Release_x0020_Statement>
    <Site_x0020_Page xmlns="ae7241bb-316f-43d3-a81e-64ec0fc1fc73">
      <Value>36</Value>
      <Value>56</Value>
      <Value>57</Value>
    </Site_x0020_Page>
    <SortOrder xmlns="ae7241bb-316f-43d3-a81e-64ec0fc1fc73">3</SortOrder>
    <Date xmlns="ae7241bb-316f-43d3-a81e-64ec0fc1fc73">2017-01-01T05:00:00+00:00</Date>
  </documentManagement>
</p:properties>
</file>

<file path=customXml/itemProps1.xml><?xml version="1.0" encoding="utf-8"?>
<ds:datastoreItem xmlns:ds="http://schemas.openxmlformats.org/officeDocument/2006/customXml" ds:itemID="{7C2F6CF8-2CFA-41A2-8EAC-4F6DCA2F109F}">
  <ds:schemaRefs>
    <ds:schemaRef ds:uri="http://schemas.microsoft.com/sharepoint/v3/contenttype/forms"/>
  </ds:schemaRefs>
</ds:datastoreItem>
</file>

<file path=customXml/itemProps2.xml><?xml version="1.0" encoding="utf-8"?>
<ds:datastoreItem xmlns:ds="http://schemas.openxmlformats.org/officeDocument/2006/customXml" ds:itemID="{E7927794-4539-4C23-9089-48716F12D8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ae7241bb-316f-43d3-a81e-64ec0fc1fc7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149EB5-F1DC-4579-844A-2EC0C9AD93A9}">
  <ds:schemaRefs>
    <ds:schemaRef ds:uri="http://purl.org/dc/elements/1.1/"/>
    <ds:schemaRef ds:uri="http://schemas.microsoft.com/office/2006/metadata/properties"/>
    <ds:schemaRef ds:uri="http://schemas.microsoft.com/office/2006/documentManagement/types"/>
    <ds:schemaRef ds:uri="http://schemas.microsoft.com/sharepoint/v3"/>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ae7241bb-316f-43d3-a81e-64ec0fc1fc73"/>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MITRE Briefing Template 4x3</Template>
  <TotalTime>52</TotalTime>
  <Words>405</Words>
  <Application>Microsoft Office PowerPoint</Application>
  <PresentationFormat>On-screen Show (4:3)</PresentationFormat>
  <Paragraphs>89</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Helvetica LT Std</vt:lpstr>
      <vt:lpstr>Times New Roman</vt:lpstr>
      <vt:lpstr>Verdana</vt:lpstr>
      <vt:lpstr>Wingdings</vt:lpstr>
      <vt:lpstr>mitrebriefing</vt:lpstr>
      <vt:lpstr>Office Theme</vt:lpstr>
      <vt:lpstr>Turbulence Impact Mitigation Workshop 3 September 5-6, 2018 Welcome and Logistics</vt:lpstr>
      <vt:lpstr>General Information</vt:lpstr>
      <vt:lpstr>Internet Connectivity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MITRE Welcome and Logistics</dc:title>
  <dc:creator>Fronzak, Matt</dc:creator>
  <dc:description>For internal MITRE use</dc:description>
  <cp:lastModifiedBy>Fronzak, Matt</cp:lastModifiedBy>
  <cp:revision>5</cp:revision>
  <dcterms:created xsi:type="dcterms:W3CDTF">2018-09-05T09:52:00Z</dcterms:created>
  <dcterms:modified xsi:type="dcterms:W3CDTF">2018-09-06T12:00:59Z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0x010100823A99C636F7423283FB0D200866C61300ED7B95B9F3884348B31FF9A448CD4B00</vt:lpwstr>
  </property>
  <property fmtid="{D5CDD505-2E9C-101B-9397-08002B2CF9AE}" pid="3" name="Order">
    <vt:r8>27900</vt:r8>
  </property>
</Properties>
</file>