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5" r:id="rId5"/>
  </p:sldMasterIdLst>
  <p:notesMasterIdLst>
    <p:notesMasterId r:id="rId31"/>
  </p:notesMasterIdLst>
  <p:sldIdLst>
    <p:sldId id="259" r:id="rId6"/>
    <p:sldId id="273" r:id="rId7"/>
    <p:sldId id="270" r:id="rId8"/>
    <p:sldId id="274" r:id="rId9"/>
    <p:sldId id="275" r:id="rId10"/>
    <p:sldId id="271" r:id="rId11"/>
    <p:sldId id="272" r:id="rId12"/>
    <p:sldId id="276" r:id="rId13"/>
    <p:sldId id="277" r:id="rId14"/>
    <p:sldId id="282" r:id="rId15"/>
    <p:sldId id="281" r:id="rId16"/>
    <p:sldId id="279" r:id="rId17"/>
    <p:sldId id="280"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4010" autoAdjust="0"/>
  </p:normalViewPr>
  <p:slideViewPr>
    <p:cSldViewPr snapToGrid="0">
      <p:cViewPr varScale="1">
        <p:scale>
          <a:sx n="62" d="100"/>
          <a:sy n="62" d="100"/>
        </p:scale>
        <p:origin x="5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A9FC3C-309C-428B-A812-D1FC2A19C89D}" type="datetimeFigureOut">
              <a:rPr lang="en-US" smtClean="0"/>
              <a:t>9/5/2018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57B786-584F-4090-9D41-53CCAD229A33}" type="slidenum">
              <a:rPr lang="en-US" smtClean="0"/>
              <a:t>‹#›</a:t>
            </a:fld>
            <a:endParaRPr lang="en-US" dirty="0"/>
          </a:p>
        </p:txBody>
      </p:sp>
    </p:spTree>
    <p:extLst>
      <p:ext uri="{BB962C8B-B14F-4D97-AF65-F5344CB8AC3E}">
        <p14:creationId xmlns:p14="http://schemas.microsoft.com/office/powerpoint/2010/main" val="333726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anose="02020603050405020304" pitchFamily="18" charset="0"/>
                <a:ea typeface="MS PGothic" panose="020B0600070205080204" pitchFamily="34" charset="-128"/>
              </a:defRPr>
            </a:lvl1pPr>
            <a:lvl2pPr marL="757066" indent="-291179">
              <a:defRPr sz="1400">
                <a:solidFill>
                  <a:schemeClr val="tx1"/>
                </a:solidFill>
                <a:latin typeface="Times New Roman" panose="02020603050405020304" pitchFamily="18" charset="0"/>
                <a:ea typeface="MS PGothic" panose="020B0600070205080204" pitchFamily="34" charset="-128"/>
              </a:defRPr>
            </a:lvl2pPr>
            <a:lvl3pPr marL="1164717" indent="-232943">
              <a:defRPr sz="1400">
                <a:solidFill>
                  <a:schemeClr val="tx1"/>
                </a:solidFill>
                <a:latin typeface="Times New Roman" panose="02020603050405020304" pitchFamily="18" charset="0"/>
                <a:ea typeface="MS PGothic" panose="020B0600070205080204" pitchFamily="34" charset="-128"/>
              </a:defRPr>
            </a:lvl3pPr>
            <a:lvl4pPr marL="1630604" indent="-232943">
              <a:defRPr sz="1400">
                <a:solidFill>
                  <a:schemeClr val="tx1"/>
                </a:solidFill>
                <a:latin typeface="Times New Roman" panose="02020603050405020304" pitchFamily="18" charset="0"/>
                <a:ea typeface="MS PGothic" panose="020B0600070205080204" pitchFamily="34" charset="-128"/>
              </a:defRPr>
            </a:lvl4pPr>
            <a:lvl5pPr marL="2096491" indent="-232943">
              <a:defRPr sz="1400">
                <a:solidFill>
                  <a:schemeClr val="tx1"/>
                </a:solidFill>
                <a:latin typeface="Times New Roman"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defTabSz="931774" fontAlgn="base">
              <a:spcBef>
                <a:spcPct val="0"/>
              </a:spcBef>
              <a:spcAft>
                <a:spcPct val="0"/>
              </a:spcAft>
            </a:pPr>
            <a:fld id="{240763AC-D15A-423B-84D6-9FB9788B49DD}" type="slidenum">
              <a:rPr lang="en-US" altLang="en-US" sz="1200">
                <a:solidFill>
                  <a:srgbClr val="000000"/>
                </a:solidFill>
                <a:latin typeface="Arial" panose="020B0604020202020204" pitchFamily="34" charset="0"/>
              </a:rPr>
              <a:pPr defTabSz="931774" fontAlgn="base">
                <a:spcBef>
                  <a:spcPct val="0"/>
                </a:spcBef>
                <a:spcAft>
                  <a:spcPct val="0"/>
                </a:spcAft>
              </a:pPr>
              <a:t>1</a:t>
            </a:fld>
            <a:endParaRPr lang="en-US" altLang="en-US" sz="1200" dirty="0">
              <a:solidFill>
                <a:srgbClr val="000000"/>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6951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Aviation Administration (FAA) Next Generation (NextGen) Weather Technology in the Cockpit (WTIC) program is sponsoring </a:t>
            </a:r>
            <a:r>
              <a:rPr lang="en-US" dirty="0" smtClean="0"/>
              <a:t>this </a:t>
            </a:r>
            <a:r>
              <a:rPr lang="en-US" dirty="0"/>
              <a:t>operational </a:t>
            </a:r>
            <a:r>
              <a:rPr lang="en-US" dirty="0" smtClean="0"/>
              <a:t>demonstration, </a:t>
            </a:r>
            <a:r>
              <a:rPr lang="en-US" dirty="0"/>
              <a:t>called the Remote Oceanic Meteorology Information Operational (ROMIO) </a:t>
            </a:r>
            <a:r>
              <a:rPr lang="en-US" dirty="0" smtClean="0"/>
              <a:t>demonstration.</a:t>
            </a:r>
          </a:p>
          <a:p>
            <a:r>
              <a:rPr lang="en-US" dirty="0" smtClean="0"/>
              <a:t>The  ROMIO Demo </a:t>
            </a:r>
            <a:r>
              <a:rPr lang="en-US" dirty="0"/>
              <a:t>is a collaborative effort between the FAA, the weather research community, the </a:t>
            </a:r>
            <a:r>
              <a:rPr lang="en-US" dirty="0" smtClean="0"/>
              <a:t>airlines; </a:t>
            </a:r>
            <a:r>
              <a:rPr lang="en-US" dirty="0"/>
              <a:t>and airlines inflight entertainment communications (IFEC) providers</a:t>
            </a:r>
            <a:r>
              <a:rPr lang="en-US" dirty="0" smtClean="0"/>
              <a:t>.</a:t>
            </a:r>
          </a:p>
          <a:p>
            <a:endParaRPr lang="en-US" dirty="0"/>
          </a:p>
          <a:p>
            <a:r>
              <a:rPr lang="en-US" dirty="0"/>
              <a:t>The ROMIO demonstration will begin in spring of 2018 and continue for  approximately 9 months. During the demonstration, feedback from pilots, AOC dispatchers and Oceanic ARTCC controllers will be solicited to ascertain the benefits associated with providing  near real-time, rapidly updated graphical information on convective structure.</a:t>
            </a:r>
          </a:p>
          <a:p>
            <a:endParaRPr lang="en-US" dirty="0"/>
          </a:p>
          <a:p>
            <a:r>
              <a:rPr lang="en-US" dirty="0" smtClean="0"/>
              <a:t>The Cloud Top Height and Convective Diagnosis Oceanic </a:t>
            </a:r>
            <a:r>
              <a:rPr lang="en-US" dirty="0" smtClean="0"/>
              <a:t>information </a:t>
            </a:r>
            <a:r>
              <a:rPr lang="en-US" dirty="0" smtClean="0"/>
              <a:t>will be provided to the flight deck, the airline operations center flight dispatch operations, the Miami, Houston, and Oakland and the center weather service units co-located with the aforementioned ARTCCs.</a:t>
            </a:r>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84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320351-EB6E-423D-8142-1AFDB333CA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8642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399" y="4183063"/>
            <a:ext cx="5353291" cy="4416425"/>
          </a:xfrm>
        </p:spPr>
        <p:txBody>
          <a:bodyPr/>
          <a:lstStyle/>
          <a:p>
            <a:r>
              <a:rPr lang="en-US" dirty="0"/>
              <a:t>The ROMIO demonstration will use the NOAA GOES-East and GOES-West satellites to define the ROMIO demonstration domain</a:t>
            </a:r>
            <a:endParaRPr lang="en-US" dirty="0" smtClean="0"/>
          </a:p>
          <a:p>
            <a:r>
              <a:rPr lang="en-US" dirty="0" smtClean="0"/>
              <a:t>The </a:t>
            </a:r>
            <a:r>
              <a:rPr lang="en-US" dirty="0"/>
              <a:t>domain for storm </a:t>
            </a:r>
            <a:r>
              <a:rPr lang="en-US" dirty="0" smtClean="0"/>
              <a:t>information </a:t>
            </a:r>
            <a:r>
              <a:rPr lang="en-US" dirty="0"/>
              <a:t>creation is contained by the scanning area of the Geostationary Operational Environmental Satellite (GOES)-East and GOES-West satellites. Routes to be flown are between the continental United States (CONUS) and South America, Caribbean, Australia, and South Africa, among others. A select number of airline line check pilots will participate in the demonstration. The ROMIO demonstration will begin in spring of 2018 and continue for  approximately 9 months. During the demonstration, feedback from pilots, AOC dispatchers and Oceanic ARTCC controllers will be solicited to ascertain the benefits associated with providing  near real-time, rapidly updated graphical information on convective structure.</a:t>
            </a:r>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558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Center for Atmospheric Research </a:t>
            </a:r>
            <a:r>
              <a:rPr lang="en-US" dirty="0" smtClean="0"/>
              <a:t>(NCAR) </a:t>
            </a:r>
            <a:r>
              <a:rPr lang="en-US" dirty="0"/>
              <a:t>has a Terascan satellite receiver that reads the GOES-West data directly from the satellite while the GOES-East data are provided by the </a:t>
            </a:r>
            <a:r>
              <a:rPr lang="en-US" dirty="0" smtClean="0"/>
              <a:t>University Corporation for Atmosphere Research (UCAR) </a:t>
            </a:r>
            <a:r>
              <a:rPr lang="en-US" dirty="0"/>
              <a:t>Unidata program. The GOES-West receiver and associated servers are maintained by NCAR Research Applications </a:t>
            </a:r>
            <a:r>
              <a:rPr lang="en-US" dirty="0" smtClean="0"/>
              <a:t>Laboratory (RAL). </a:t>
            </a:r>
            <a:r>
              <a:rPr lang="en-US" dirty="0"/>
              <a:t>The GOES-East receiver and associated servers are maintained by Unidata with data flowing to Research Applications Laboratory </a:t>
            </a:r>
            <a:r>
              <a:rPr lang="en-US" dirty="0" smtClean="0"/>
              <a:t>(RAL) </a:t>
            </a:r>
            <a:r>
              <a:rPr lang="en-US" dirty="0"/>
              <a:t>via their Local Data Manager (LDM). The GOES-East satellite was recently replaced with a new, state-of-the-art satellite, called GOES-16, that represents a significant advance in capability over the previous satellite and the current GOES-West satellite. The new GOES-East scans the full hemisphere (i.e., also called full disk) at 15 min intervals, a significant improvement over the 3 hr interval of the old satellite, and thus simplifies the processing needed for that satellite. The GOES-West satellite uses the old technology and scans particular sectors (or sub-domains) at regular intervals following a pre-determined sequence. For GOES-West, the sectors are: the full disk, the sub-CONUS, the Pacific US (PACUS), the Northern Hemisphere, and the Southern Hemisphere. These scanning sectors are shown in Figure 1. Further, in areas only covered by the full disk scan, the ROMIO system performs an extrapolation of the storms within the full disk scan to 1hr and 2 hr to provide an estimated storm position. The replacement for the current GOES-West satellite, called GOES-17, was successfully launched on 1 March 2018 and is expected to be operational near the end of the ROMIO demonstration. </a:t>
            </a:r>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5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C867F9-23BD-4628-8551-B537A45E17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115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83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83064"/>
            <a:ext cx="5537200" cy="4989873"/>
          </a:xfrm>
        </p:spPr>
        <p:txBody>
          <a:bodyPr/>
          <a:lstStyle/>
          <a:p>
            <a:r>
              <a:rPr lang="en-US" dirty="0"/>
              <a:t>I flew last night (3-7/8) from Chicago-Sao Paulo viewing the ROMIO products.  They were very useful!  I had a chance to compare them to the WSI PilotBrief Optima </a:t>
            </a:r>
            <a:r>
              <a:rPr lang="en-US" dirty="0" smtClean="0"/>
              <a:t>information </a:t>
            </a:r>
            <a:r>
              <a:rPr lang="en-US" dirty="0"/>
              <a:t>we currently have.</a:t>
            </a:r>
          </a:p>
          <a:p>
            <a:r>
              <a:rPr lang="en-US" dirty="0" smtClean="0"/>
              <a:t>First </a:t>
            </a:r>
            <a:r>
              <a:rPr lang="en-US" dirty="0"/>
              <a:t>comment is that the ROMIO </a:t>
            </a:r>
            <a:r>
              <a:rPr lang="en-US" dirty="0" smtClean="0"/>
              <a:t>information </a:t>
            </a:r>
            <a:r>
              <a:rPr lang="en-US" dirty="0"/>
              <a:t>were mostly available.  I always thought that we were concerned about bandwidth due to cost, but when the Wi-Fi system is relatively low bandwidth, it matters for reception that the </a:t>
            </a:r>
            <a:r>
              <a:rPr lang="en-US" dirty="0" smtClean="0"/>
              <a:t>information </a:t>
            </a:r>
            <a:r>
              <a:rPr lang="en-US" dirty="0"/>
              <a:t>uses low bandwidth.  There were several times during the flight where I didn’t have the bandwidth available to download WSI PilotBrief Optima </a:t>
            </a:r>
            <a:r>
              <a:rPr lang="en-US" dirty="0" smtClean="0"/>
              <a:t>information </a:t>
            </a:r>
            <a:r>
              <a:rPr lang="en-US" dirty="0"/>
              <a:t>(such as their SATrad </a:t>
            </a:r>
            <a:r>
              <a:rPr lang="en-US" dirty="0" smtClean="0"/>
              <a:t>information), </a:t>
            </a:r>
            <a:r>
              <a:rPr lang="en-US" dirty="0"/>
              <a:t>but the ROMIO </a:t>
            </a:r>
            <a:r>
              <a:rPr lang="en-US" dirty="0" smtClean="0"/>
              <a:t>informations </a:t>
            </a:r>
            <a:r>
              <a:rPr lang="en-US" dirty="0"/>
              <a:t>were working fine.  There were also several times when there was no Wi-Fi available, and no updating was possible from any source.  Some of these outages lasted 30-45 minutes.</a:t>
            </a:r>
          </a:p>
          <a:p>
            <a:r>
              <a:rPr lang="en-US" dirty="0" smtClean="0"/>
              <a:t>I </a:t>
            </a:r>
            <a:r>
              <a:rPr lang="en-US" dirty="0"/>
              <a:t>only went through one area of depicted convection on ROMIO.  See the attached picture.  Although CDO displayed medium convection, we didn’t encounter any storms that required deviation.  However, the information was useful, as we did encounter light turbulence throughout the area depicted as having moderate convection.  The CDO </a:t>
            </a:r>
            <a:r>
              <a:rPr lang="en-US" dirty="0" smtClean="0"/>
              <a:t>information </a:t>
            </a:r>
            <a:r>
              <a:rPr lang="en-US" dirty="0"/>
              <a:t>allowed me to pre-brief our flight attendants to plan on being seated while we were in this area, and it worked very well for this purpose.</a:t>
            </a:r>
          </a:p>
          <a:p>
            <a:r>
              <a:rPr lang="en-US" dirty="0" smtClean="0"/>
              <a:t>The </a:t>
            </a:r>
            <a:r>
              <a:rPr lang="en-US" dirty="0"/>
              <a:t>CTH </a:t>
            </a:r>
            <a:r>
              <a:rPr lang="en-US" dirty="0" smtClean="0"/>
              <a:t>information </a:t>
            </a:r>
            <a:r>
              <a:rPr lang="en-US" dirty="0"/>
              <a:t>seemed to be displaying tops accurately.</a:t>
            </a:r>
          </a:p>
          <a:p>
            <a:r>
              <a:rPr lang="en-US" dirty="0" smtClean="0"/>
              <a:t>There </a:t>
            </a:r>
            <a:r>
              <a:rPr lang="en-US" dirty="0"/>
              <a:t>was one instance when the display only had information on it when I touched the screen.  If I tried to pan and zoom, it worked, but as soon as removing my finger from the display, the information went blank.  This only occurred once, and after I exited and reentered the app, it worked fine.</a:t>
            </a:r>
          </a:p>
          <a:p>
            <a:r>
              <a:rPr lang="en-US" dirty="0" smtClean="0"/>
              <a:t>I </a:t>
            </a:r>
            <a:r>
              <a:rPr lang="en-US" dirty="0"/>
              <a:t>will provide another report on ROMIO performance after completing my return flight </a:t>
            </a:r>
            <a:r>
              <a:rPr lang="en-US" dirty="0" smtClean="0"/>
              <a:t>tonight</a:t>
            </a:r>
            <a:r>
              <a:rPr lang="en-US" dirty="0"/>
              <a:t>.</a:t>
            </a:r>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27595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901" y="0"/>
            <a:ext cx="473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7831667" y="269876"/>
            <a:ext cx="3206750" cy="911225"/>
            <a:chOff x="3700" y="170"/>
            <a:chExt cx="1515" cy="574"/>
          </a:xfrm>
        </p:grpSpPr>
        <p:pic>
          <p:nvPicPr>
            <p:cNvPr id="6" name="Picture 4"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userDrawn="1"/>
          </p:nvSpPr>
          <p:spPr bwMode="ltGray">
            <a:xfrm>
              <a:off x="4288" y="288"/>
              <a:ext cx="92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lnSpc>
                  <a:spcPct val="85000"/>
                </a:lnSpc>
                <a:defRPr/>
              </a:pPr>
              <a:r>
                <a:rPr lang="en-US" sz="1800" b="1" dirty="0" smtClean="0">
                  <a:solidFill>
                    <a:schemeClr val="bg1"/>
                  </a:solidFill>
                  <a:latin typeface="Arial" charset="0"/>
                </a:rPr>
                <a:t>Federal Aviation</a:t>
              </a:r>
            </a:p>
            <a:p>
              <a:pPr eaLnBrk="1" hangingPunct="1">
                <a:lnSpc>
                  <a:spcPct val="85000"/>
                </a:lnSpc>
                <a:defRPr/>
              </a:pPr>
              <a:r>
                <a:rPr lang="en-US" sz="1800" b="1" dirty="0" smtClean="0">
                  <a:solidFill>
                    <a:schemeClr val="bg1"/>
                  </a:solidFill>
                  <a:latin typeface="Arial" charset="0"/>
                </a:rPr>
                <a:t>Administration</a:t>
              </a:r>
            </a:p>
          </p:txBody>
        </p:sp>
      </p:grpSp>
      <p:sp>
        <p:nvSpPr>
          <p:cNvPr id="8" name="Text Box 8"/>
          <p:cNvSpPr txBox="1">
            <a:spLocks noChangeArrowheads="1"/>
          </p:cNvSpPr>
          <p:nvPr/>
        </p:nvSpPr>
        <p:spPr bwMode="auto">
          <a:xfrm>
            <a:off x="594784" y="2710656"/>
            <a:ext cx="64304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spcBef>
                <a:spcPct val="50000"/>
              </a:spcBef>
              <a:defRPr/>
            </a:pPr>
            <a:r>
              <a:rPr lang="en-US" sz="1600" dirty="0" smtClean="0">
                <a:latin typeface="Arial" charset="0"/>
              </a:rPr>
              <a:t>Provided to:</a:t>
            </a:r>
          </a:p>
          <a:p>
            <a:pPr eaLnBrk="1" hangingPunct="1">
              <a:spcBef>
                <a:spcPct val="50000"/>
              </a:spcBef>
              <a:defRPr/>
            </a:pPr>
            <a:r>
              <a:rPr lang="en-US" sz="1600" dirty="0" smtClean="0">
                <a:latin typeface="Arial" charset="0"/>
              </a:rPr>
              <a:t>By:</a:t>
            </a:r>
          </a:p>
          <a:p>
            <a:pPr eaLnBrk="1" hangingPunct="1">
              <a:spcBef>
                <a:spcPct val="50000"/>
              </a:spcBef>
              <a:defRPr/>
            </a:pPr>
            <a:r>
              <a:rPr lang="en-US" sz="1600" dirty="0" smtClean="0">
                <a:latin typeface="Arial" charset="0"/>
              </a:rPr>
              <a:t>Date</a:t>
            </a:r>
            <a:r>
              <a:rPr lang="en-US" sz="1600" dirty="0" smtClean="0">
                <a:latin typeface="Arial" charset="0"/>
              </a:rPr>
              <a:t>:</a:t>
            </a:r>
          </a:p>
        </p:txBody>
      </p:sp>
      <p:sp>
        <p:nvSpPr>
          <p:cNvPr id="8198" name="Rectangle 6"/>
          <p:cNvSpPr>
            <a:spLocks noGrp="1" noChangeArrowheads="1"/>
          </p:cNvSpPr>
          <p:nvPr>
            <p:ph type="ctrTitle"/>
          </p:nvPr>
        </p:nvSpPr>
        <p:spPr>
          <a:xfrm>
            <a:off x="594784" y="312738"/>
            <a:ext cx="6644216" cy="1395412"/>
          </a:xfrm>
        </p:spPr>
        <p:txBody>
          <a:bodyPr anchor="t"/>
          <a:lstStyle>
            <a:lvl1pPr algn="l">
              <a:defRPr sz="4000"/>
            </a:lvl1pPr>
          </a:lstStyle>
          <a:p>
            <a:r>
              <a:rPr lang="en-US"/>
              <a:t>Select to edit master title</a:t>
            </a:r>
          </a:p>
        </p:txBody>
      </p:sp>
    </p:spTree>
    <p:extLst>
      <p:ext uri="{BB962C8B-B14F-4D97-AF65-F5344CB8AC3E}">
        <p14:creationId xmlns:p14="http://schemas.microsoft.com/office/powerpoint/2010/main" val="41960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6828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2618" y="100014"/>
            <a:ext cx="2982383"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1" y="100014"/>
            <a:ext cx="8746067"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868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363574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901" y="0"/>
            <a:ext cx="473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7831667" y="269876"/>
            <a:ext cx="3206750" cy="911225"/>
            <a:chOff x="3700" y="170"/>
            <a:chExt cx="1515" cy="574"/>
          </a:xfrm>
        </p:grpSpPr>
        <p:pic>
          <p:nvPicPr>
            <p:cNvPr id="6" name="Picture 4"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userDrawn="1"/>
          </p:nvSpPr>
          <p:spPr bwMode="ltGray">
            <a:xfrm>
              <a:off x="4288" y="288"/>
              <a:ext cx="92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lnSpc>
                  <a:spcPct val="85000"/>
                </a:lnSpc>
                <a:defRPr/>
              </a:pPr>
              <a:r>
                <a:rPr lang="en-US" sz="1800" b="1" dirty="0" smtClean="0">
                  <a:solidFill>
                    <a:schemeClr val="bg1"/>
                  </a:solidFill>
                  <a:latin typeface="Arial" charset="0"/>
                </a:rPr>
                <a:t>Federal Aviation</a:t>
              </a:r>
            </a:p>
            <a:p>
              <a:pPr eaLnBrk="1" hangingPunct="1">
                <a:lnSpc>
                  <a:spcPct val="85000"/>
                </a:lnSpc>
                <a:defRPr/>
              </a:pPr>
              <a:r>
                <a:rPr lang="en-US" sz="1800" b="1" dirty="0" smtClean="0">
                  <a:solidFill>
                    <a:schemeClr val="bg1"/>
                  </a:solidFill>
                  <a:latin typeface="Arial" charset="0"/>
                </a:rPr>
                <a:t>Administration</a:t>
              </a:r>
            </a:p>
          </p:txBody>
        </p:sp>
      </p:grpSp>
      <p:sp>
        <p:nvSpPr>
          <p:cNvPr id="8" name="Text Box 8"/>
          <p:cNvSpPr txBox="1">
            <a:spLocks noChangeArrowheads="1"/>
          </p:cNvSpPr>
          <p:nvPr/>
        </p:nvSpPr>
        <p:spPr bwMode="auto">
          <a:xfrm>
            <a:off x="245534" y="4497389"/>
            <a:ext cx="643043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spcBef>
                <a:spcPct val="50000"/>
              </a:spcBef>
              <a:defRPr/>
            </a:pPr>
            <a:r>
              <a:rPr lang="en-US" sz="1600" dirty="0" smtClean="0">
                <a:latin typeface="Arial" charset="0"/>
              </a:rPr>
              <a:t>Provided to:</a:t>
            </a:r>
          </a:p>
          <a:p>
            <a:pPr eaLnBrk="1" hangingPunct="1">
              <a:spcBef>
                <a:spcPct val="50000"/>
              </a:spcBef>
              <a:defRPr/>
            </a:pPr>
            <a:r>
              <a:rPr lang="en-US" sz="1600" dirty="0" smtClean="0">
                <a:latin typeface="Arial" charset="0"/>
              </a:rPr>
              <a:t>By:</a:t>
            </a:r>
          </a:p>
          <a:p>
            <a:pPr eaLnBrk="1" hangingPunct="1">
              <a:spcBef>
                <a:spcPct val="50000"/>
              </a:spcBef>
              <a:defRPr/>
            </a:pPr>
            <a:endParaRPr lang="en-US" sz="1600" dirty="0" smtClean="0">
              <a:latin typeface="Arial" charset="0"/>
            </a:endParaRPr>
          </a:p>
          <a:p>
            <a:pPr eaLnBrk="1" hangingPunct="1">
              <a:spcBef>
                <a:spcPct val="50000"/>
              </a:spcBef>
              <a:defRPr/>
            </a:pPr>
            <a:r>
              <a:rPr lang="en-US" sz="1600" dirty="0" smtClean="0">
                <a:latin typeface="Arial" charset="0"/>
              </a:rPr>
              <a:t>Date:</a:t>
            </a:r>
          </a:p>
        </p:txBody>
      </p:sp>
      <p:sp>
        <p:nvSpPr>
          <p:cNvPr id="8198" name="Rectangle 6"/>
          <p:cNvSpPr>
            <a:spLocks noGrp="1" noChangeArrowheads="1"/>
          </p:cNvSpPr>
          <p:nvPr>
            <p:ph type="ctrTitle"/>
          </p:nvPr>
        </p:nvSpPr>
        <p:spPr>
          <a:xfrm>
            <a:off x="594784" y="312738"/>
            <a:ext cx="6644216" cy="1395412"/>
          </a:xfrm>
        </p:spPr>
        <p:txBody>
          <a:bodyPr anchor="t"/>
          <a:lstStyle>
            <a:lvl1pPr algn="l">
              <a:defRPr sz="4000"/>
            </a:lvl1pPr>
          </a:lstStyle>
          <a:p>
            <a:r>
              <a:rPr lang="en-US"/>
              <a:t>Select to edit master title</a:t>
            </a:r>
          </a:p>
        </p:txBody>
      </p:sp>
      <p:sp>
        <p:nvSpPr>
          <p:cNvPr id="8199" name="Rectangle 7"/>
          <p:cNvSpPr>
            <a:spLocks noGrp="1" noChangeArrowheads="1"/>
          </p:cNvSpPr>
          <p:nvPr>
            <p:ph type="subTitle" idx="1"/>
          </p:nvPr>
        </p:nvSpPr>
        <p:spPr>
          <a:xfrm>
            <a:off x="599017" y="1754188"/>
            <a:ext cx="6601883"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40337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0090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01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166814"/>
            <a:ext cx="5264151" cy="473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166814"/>
            <a:ext cx="5266267" cy="473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3986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0616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3376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6192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7056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44402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686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632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2618" y="100014"/>
            <a:ext cx="2982383"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1" y="100014"/>
            <a:ext cx="8746067"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2440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eaLnBrk="0" hangingPunct="0">
              <a:defRPr>
                <a:latin typeface="Times New Roman" panose="02020603050405020304" pitchFamily="18" charset="0"/>
              </a:defRPr>
            </a:lvl1pPr>
          </a:lstStyle>
          <a:p>
            <a:fld id="{B5CF7BD2-8197-4BAD-8E7C-945DB6BF1F50}"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6"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340251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eaLnBrk="0" hangingPunct="0">
              <a:defRPr>
                <a:latin typeface="Times New Roman" panose="02020603050405020304" pitchFamily="18" charset="0"/>
              </a:defRPr>
            </a:lvl1pPr>
          </a:lstStyle>
          <a:p>
            <a:fld id="{1E026688-6379-4B66-9ED8-9584D623B58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FAA WTIC Oceanic Demonstration </a:t>
            </a:r>
          </a:p>
          <a:p>
            <a:pPr>
              <a:defRPr/>
            </a:pPr>
            <a:r>
              <a:rPr lang="en-US" dirty="0"/>
              <a:t>Telecon w/ American/USAir Airlines</a:t>
            </a:r>
          </a:p>
        </p:txBody>
      </p:sp>
      <p:sp>
        <p:nvSpPr>
          <p:cNvPr id="6"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1627555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eaLnBrk="0" hangingPunct="0">
              <a:defRPr>
                <a:latin typeface="Times New Roman" panose="02020603050405020304" pitchFamily="18" charset="0"/>
              </a:defRPr>
            </a:lvl1pPr>
          </a:lstStyle>
          <a:p>
            <a:fld id="{816E96CA-D373-413C-A692-188BF13E2115}"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6"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1609344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eaLnBrk="0" hangingPunct="0">
              <a:defRPr>
                <a:latin typeface="Times New Roman" panose="02020603050405020304" pitchFamily="18" charset="0"/>
              </a:defRPr>
            </a:lvl1pPr>
          </a:lstStyle>
          <a:p>
            <a:fld id="{91EB7DDE-1B10-4AE8-8F65-8DDA22237B7D}" type="slidenum">
              <a:rPr lang="en-US" altLang="en-US"/>
              <a:pPr/>
              <a:t>‹#›</a:t>
            </a:fld>
            <a:endParaRPr lang="en-US" altLang="en-US" dirty="0"/>
          </a:p>
        </p:txBody>
      </p:sp>
      <p:sp>
        <p:nvSpPr>
          <p:cNvPr id="6"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7"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1981699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eaLnBrk="0" hangingPunct="0">
              <a:defRPr>
                <a:latin typeface="Times New Roman" panose="02020603050405020304" pitchFamily="18" charset="0"/>
              </a:defRPr>
            </a:lvl1pPr>
          </a:lstStyle>
          <a:p>
            <a:fld id="{62935648-7B15-4668-9BB2-AD3D88DDDFB5}" type="slidenum">
              <a:rPr lang="en-US" altLang="en-US"/>
              <a:pPr/>
              <a:t>‹#›</a:t>
            </a:fld>
            <a:endParaRPr lang="en-US" altLang="en-US" dirty="0"/>
          </a:p>
        </p:txBody>
      </p:sp>
      <p:sp>
        <p:nvSpPr>
          <p:cNvPr id="8"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9"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2453353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eaLnBrk="0" hangingPunct="0">
              <a:defRPr>
                <a:latin typeface="Times New Roman" panose="02020603050405020304" pitchFamily="18" charset="0"/>
              </a:defRPr>
            </a:lvl1pPr>
          </a:lstStyle>
          <a:p>
            <a:fld id="{CC581624-C4E5-414D-89B7-06B08BD6CC0B}" type="slidenum">
              <a:rPr lang="en-US" altLang="en-US"/>
              <a:pPr/>
              <a:t>‹#›</a:t>
            </a:fld>
            <a:endParaRPr lang="en-US" altLang="en-US" dirty="0"/>
          </a:p>
        </p:txBody>
      </p:sp>
      <p:sp>
        <p:nvSpPr>
          <p:cNvPr id="4"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5"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369968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63649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0" hangingPunct="0">
              <a:defRPr>
                <a:latin typeface="Times New Roman" panose="02020603050405020304" pitchFamily="18" charset="0"/>
              </a:defRPr>
            </a:lvl1pPr>
          </a:lstStyle>
          <a:p>
            <a:fld id="{C10377AF-27C0-4632-BC7B-655A6A42CE74}" type="slidenum">
              <a:rPr lang="en-US" altLang="en-US"/>
              <a:pPr/>
              <a:t>‹#›</a:t>
            </a:fld>
            <a:endParaRPr lang="en-US" altLang="en-US" dirty="0"/>
          </a:p>
        </p:txBody>
      </p:sp>
      <p:sp>
        <p:nvSpPr>
          <p:cNvPr id="3"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4"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206708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eaLnBrk="0" hangingPunct="0">
              <a:defRPr>
                <a:latin typeface="Times New Roman" panose="02020603050405020304" pitchFamily="18" charset="0"/>
              </a:defRPr>
            </a:lvl1pPr>
          </a:lstStyle>
          <a:p>
            <a:fld id="{D22780B2-115F-4916-9024-8CF901281CD6}" type="slidenum">
              <a:rPr lang="en-US" altLang="en-US"/>
              <a:pPr/>
              <a:t>‹#›</a:t>
            </a:fld>
            <a:endParaRPr lang="en-US" altLang="en-US" dirty="0"/>
          </a:p>
        </p:txBody>
      </p:sp>
      <p:sp>
        <p:nvSpPr>
          <p:cNvPr id="6"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7"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3006039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eaLnBrk="0" hangingPunct="0">
              <a:defRPr>
                <a:latin typeface="Times New Roman" panose="02020603050405020304" pitchFamily="18" charset="0"/>
              </a:defRPr>
            </a:lvl1pPr>
          </a:lstStyle>
          <a:p>
            <a:fld id="{D5DBB14B-0250-4428-ADBC-123CFC45C490}" type="slidenum">
              <a:rPr lang="en-US" altLang="en-US"/>
              <a:pPr/>
              <a:t>‹#›</a:t>
            </a:fld>
            <a:endParaRPr lang="en-US" altLang="en-US" dirty="0"/>
          </a:p>
        </p:txBody>
      </p:sp>
      <p:sp>
        <p:nvSpPr>
          <p:cNvPr id="6"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7"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36736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eaLnBrk="0" hangingPunct="0">
              <a:defRPr>
                <a:latin typeface="Times New Roman" panose="02020603050405020304" pitchFamily="18" charset="0"/>
              </a:defRPr>
            </a:lvl1pPr>
          </a:lstStyle>
          <a:p>
            <a:fld id="{44FFAEF4-C85C-4DDF-95ED-14BDA77107FC}"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6"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29488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eaLnBrk="0" hangingPunct="0">
              <a:defRPr>
                <a:latin typeface="Times New Roman" panose="02020603050405020304" pitchFamily="18" charset="0"/>
              </a:defRPr>
            </a:lvl1pPr>
          </a:lstStyle>
          <a:p>
            <a:fld id="{84233DD8-E12D-488A-88FE-195DFB57B1C5}"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6" name="Date Placeholder 3"/>
          <p:cNvSpPr>
            <a:spLocks noGrp="1"/>
          </p:cNvSpPr>
          <p:nvPr>
            <p:ph type="dt" sz="half" idx="12"/>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493152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535113"/>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2174875"/>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267201" y="1535113"/>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267200" y="2174875"/>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4"/>
          <p:cNvSpPr>
            <a:spLocks noGrp="1"/>
          </p:cNvSpPr>
          <p:nvPr>
            <p:ph type="body" sz="quarter" idx="13"/>
          </p:nvPr>
        </p:nvSpPr>
        <p:spPr>
          <a:xfrm>
            <a:off x="8534403" y="1537640"/>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5"/>
          <p:cNvSpPr>
            <a:spLocks noGrp="1"/>
          </p:cNvSpPr>
          <p:nvPr>
            <p:ph sz="quarter" idx="14"/>
          </p:nvPr>
        </p:nvSpPr>
        <p:spPr>
          <a:xfrm>
            <a:off x="8534401" y="2177402"/>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5"/>
          </p:nvPr>
        </p:nvSpPr>
        <p:spPr/>
        <p:txBody>
          <a:bodyPr/>
          <a:lstStyle>
            <a:lvl1pPr eaLnBrk="0" hangingPunct="0">
              <a:defRPr>
                <a:latin typeface="Times New Roman" panose="02020603050405020304" pitchFamily="18" charset="0"/>
              </a:defRPr>
            </a:lvl1pPr>
          </a:lstStyle>
          <a:p>
            <a:fld id="{514ED353-9DAE-4BEE-A24E-EF67247C3D03}" type="slidenum">
              <a:rPr lang="en-US" altLang="en-US"/>
              <a:pPr/>
              <a:t>‹#›</a:t>
            </a:fld>
            <a:endParaRPr lang="en-US" altLang="en-US" dirty="0"/>
          </a:p>
        </p:txBody>
      </p:sp>
      <p:sp>
        <p:nvSpPr>
          <p:cNvPr id="12" name="Footer Placeholder 4"/>
          <p:cNvSpPr>
            <a:spLocks noGrp="1"/>
          </p:cNvSpPr>
          <p:nvPr>
            <p:ph type="ftr" sz="quarter" idx="16"/>
          </p:nvPr>
        </p:nvSpPr>
        <p:spPr/>
        <p:txBody>
          <a:bodyPr/>
          <a:lstStyle>
            <a:lvl1pPr algn="ctr"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Telecon w/ American/USAir Airlines</a:t>
            </a:r>
          </a:p>
        </p:txBody>
      </p:sp>
      <p:sp>
        <p:nvSpPr>
          <p:cNvPr id="13" name="Date Placeholder 3"/>
          <p:cNvSpPr>
            <a:spLocks noGrp="1"/>
          </p:cNvSpPr>
          <p:nvPr>
            <p:ph type="dt" sz="half" idx="17"/>
          </p:nvPr>
        </p:nvSpPr>
        <p:spPr/>
        <p:txBody>
          <a:bodyPr/>
          <a:lstStyle>
            <a:lvl1pPr algn="l" eaLnBrk="0" fontAlgn="base" hangingPunct="0">
              <a:spcBef>
                <a:spcPct val="0"/>
              </a:spcBef>
              <a:spcAft>
                <a:spcPct val="0"/>
              </a:spcAft>
              <a:defRPr sz="1200">
                <a:solidFill>
                  <a:prstClr val="black"/>
                </a:solidFill>
                <a:latin typeface="Times New Roman" pitchFamily="18" charset="0"/>
                <a:ea typeface="MS PGothic" pitchFamily="34" charset="-128"/>
              </a:defRPr>
            </a:lvl1pPr>
          </a:lstStyle>
          <a:p>
            <a:pPr>
              <a:defRPr/>
            </a:pPr>
            <a:r>
              <a:rPr lang="en-US" dirty="0"/>
              <a:t>26 September 2014</a:t>
            </a:r>
          </a:p>
        </p:txBody>
      </p:sp>
    </p:spTree>
    <p:extLst>
      <p:ext uri="{BB962C8B-B14F-4D97-AF65-F5344CB8AC3E}">
        <p14:creationId xmlns:p14="http://schemas.microsoft.com/office/powerpoint/2010/main" val="3169861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2031" y="10411"/>
            <a:ext cx="6349332" cy="6858000"/>
          </a:xfrm>
          <a:prstGeom prst="rect">
            <a:avLst/>
          </a:prstGeom>
        </p:spPr>
      </p:pic>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70469" y="177768"/>
            <a:ext cx="3206750" cy="909638"/>
            <a:chOff x="3700" y="171"/>
            <a:chExt cx="1515"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grpSp>
        <p:nvGrpSpPr>
          <p:cNvPr id="9" name="Group 25"/>
          <p:cNvGrpSpPr>
            <a:grpSpLocks/>
          </p:cNvGrpSpPr>
          <p:nvPr userDrawn="1"/>
        </p:nvGrpSpPr>
        <p:grpSpPr bwMode="auto">
          <a:xfrm>
            <a:off x="9329967" y="6097937"/>
            <a:ext cx="2275417" cy="660400"/>
            <a:chOff x="3596" y="3859"/>
            <a:chExt cx="1075"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extLst>
      <p:ext uri="{BB962C8B-B14F-4D97-AF65-F5344CB8AC3E}">
        <p14:creationId xmlns:p14="http://schemas.microsoft.com/office/powerpoint/2010/main" val="14663950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8060091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5207830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42453028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166814"/>
            <a:ext cx="5264151" cy="473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166814"/>
            <a:ext cx="5266267" cy="473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011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15254074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136394136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2491330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ctangle"/>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24" name="Title Text"/>
          <p:cNvSpPr txBox="1">
            <a:spLocks noGrp="1"/>
          </p:cNvSpPr>
          <p:nvPr>
            <p:ph type="title"/>
          </p:nvPr>
        </p:nvSpPr>
        <p:spPr>
          <a:xfrm>
            <a:off x="609599" y="469900"/>
            <a:ext cx="10972802" cy="673795"/>
          </a:xfrm>
          <a:prstGeom prst="rect">
            <a:avLst/>
          </a:prstGeom>
        </p:spPr>
        <p:txBody>
          <a:bodyPr lIns="65023" tIns="65023" rIns="65023" bIns="65023">
            <a:normAutofit/>
          </a:bodyPr>
          <a:lstStyle>
            <a:lvl1pPr defTabSz="914367">
              <a:defRPr sz="3094" spc="-96">
                <a:uFillTx/>
              </a:defRPr>
            </a:lvl1pPr>
          </a:lstStyle>
          <a:p>
            <a:r>
              <a:t>Title Text</a:t>
            </a:r>
          </a:p>
        </p:txBody>
      </p:sp>
      <p:sp>
        <p:nvSpPr>
          <p:cNvPr id="25" name="Body Level One…"/>
          <p:cNvSpPr txBox="1">
            <a:spLocks noGrp="1"/>
          </p:cNvSpPr>
          <p:nvPr>
            <p:ph type="body" idx="1"/>
          </p:nvPr>
        </p:nvSpPr>
        <p:spPr>
          <a:xfrm>
            <a:off x="609599" y="1651000"/>
            <a:ext cx="10972802" cy="4476916"/>
          </a:xfrm>
          <a:prstGeom prst="rect">
            <a:avLst/>
          </a:prstGeom>
          <a:ln>
            <a:solidFill>
              <a:srgbClr val="FFFFFF"/>
            </a:solidFill>
            <a:bevel/>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defRPr>
            </a:lvl1pPr>
            <a:lvl2pPr marL="411465" indent="-218591" defTabSz="914367">
              <a:spcBef>
                <a:spcPts val="562"/>
              </a:spcBef>
              <a:buClr>
                <a:srgbClr val="93A299"/>
              </a:buClr>
              <a:buSzPct val="85000"/>
              <a:defRPr sz="2391">
                <a:solidFill>
                  <a:srgbClr val="292934"/>
                </a:solidFill>
                <a:uFillTx/>
              </a:defRPr>
            </a:lvl2pPr>
            <a:lvl3pPr marL="628628" indent="-242879" defTabSz="914367">
              <a:spcBef>
                <a:spcPts val="562"/>
              </a:spcBef>
              <a:buClr>
                <a:srgbClr val="93A299"/>
              </a:buClr>
              <a:buSzPct val="90000"/>
              <a:defRPr sz="2391">
                <a:solidFill>
                  <a:srgbClr val="292934"/>
                </a:solidFill>
                <a:uFillTx/>
              </a:defRPr>
            </a:lvl3pPr>
            <a:lvl4pPr marL="851861" indent="-273238" defTabSz="914367">
              <a:spcBef>
                <a:spcPts val="562"/>
              </a:spcBef>
              <a:buClr>
                <a:srgbClr val="93A299"/>
              </a:buClr>
              <a:buSzPct val="100000"/>
              <a:defRPr sz="2391">
                <a:solidFill>
                  <a:srgbClr val="292934"/>
                </a:solidFill>
                <a:uFillTx/>
              </a:defRPr>
            </a:lvl4pPr>
            <a:lvl5pPr marL="973556" indent="-234204" defTabSz="914367">
              <a:spcBef>
                <a:spcPts val="562"/>
              </a:spcBef>
              <a:buClr>
                <a:srgbClr val="93A299"/>
              </a:buClr>
              <a:buSzPct val="100000"/>
              <a:defRPr sz="2391">
                <a:solidFill>
                  <a:srgbClr val="292934"/>
                </a:solidFill>
                <a:uFillTx/>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9256889" y="6549616"/>
            <a:ext cx="2844801" cy="326113"/>
          </a:xfrm>
          <a:prstGeom prst="rect">
            <a:avLst/>
          </a:prstGeom>
        </p:spPr>
        <p:txBody>
          <a:bodyPr wrap="square"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
        <p:nvSpPr>
          <p:cNvPr id="27" name="Air Transportation Systems Laboratory"/>
          <p:cNvSpPr txBox="1"/>
          <p:nvPr/>
        </p:nvSpPr>
        <p:spPr>
          <a:xfrm>
            <a:off x="4148507" y="6574403"/>
            <a:ext cx="2861359"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lvl1pPr marL="0" marR="0" defTabSz="650240">
              <a:defRPr sz="1800">
                <a:solidFill>
                  <a:srgbClr val="F6E64F"/>
                </a:solidFill>
                <a:uFillTx/>
                <a:latin typeface="+mn-lt"/>
                <a:ea typeface="+mn-ea"/>
                <a:cs typeface="+mn-cs"/>
                <a:sym typeface="Arial"/>
              </a:defRPr>
            </a:lvl1pPr>
          </a:lstStyle>
          <a:p>
            <a:r>
              <a:rPr sz="1266" dirty="0"/>
              <a:t>Air Transportation Systems Laboratory</a:t>
            </a:r>
          </a:p>
        </p:txBody>
      </p:sp>
      <p:pic>
        <p:nvPicPr>
          <p:cNvPr id="28" name="Image" descr="Image"/>
          <p:cNvPicPr>
            <a:picLocks noChangeAspect="1"/>
          </p:cNvPicPr>
          <p:nvPr/>
        </p:nvPicPr>
        <p:blipFill>
          <a:blip r:embed="rId2">
            <a:extLst/>
          </a:blip>
          <a:stretch>
            <a:fillRect/>
          </a:stretch>
        </p:blipFill>
        <p:spPr>
          <a:xfrm>
            <a:off x="106447" y="39206"/>
            <a:ext cx="11979107" cy="470185"/>
          </a:xfrm>
          <a:prstGeom prst="rect">
            <a:avLst/>
          </a:prstGeom>
          <a:ln w="25400"/>
        </p:spPr>
      </p:pic>
    </p:spTree>
    <p:extLst>
      <p:ext uri="{BB962C8B-B14F-4D97-AF65-F5344CB8AC3E}">
        <p14:creationId xmlns:p14="http://schemas.microsoft.com/office/powerpoint/2010/main" val="95976328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mp; Bullets copy">
    <p:spTree>
      <p:nvGrpSpPr>
        <p:cNvPr id="1" name=""/>
        <p:cNvGrpSpPr/>
        <p:nvPr/>
      </p:nvGrpSpPr>
      <p:grpSpPr>
        <a:xfrm>
          <a:off x="0" y="0"/>
          <a:ext cx="0" cy="0"/>
          <a:chOff x="0" y="0"/>
          <a:chExt cx="0" cy="0"/>
        </a:xfrm>
      </p:grpSpPr>
      <p:sp>
        <p:nvSpPr>
          <p:cNvPr id="35" name="Rectangle"/>
          <p:cNvSpPr/>
          <p:nvPr/>
        </p:nvSpPr>
        <p:spPr>
          <a:xfrm>
            <a:off x="-15637" y="6538415"/>
            <a:ext cx="12223273" cy="341753"/>
          </a:xfrm>
          <a:prstGeom prst="rect">
            <a:avLst/>
          </a:prstGeom>
          <a:solidFill>
            <a:schemeClr val="accent5">
              <a:hueOff val="-522602"/>
              <a:satOff val="-6700"/>
              <a:lumOff val="-22320"/>
            </a:schemeClr>
          </a:solidFill>
          <a:ln w="25400">
            <a:solidFill>
              <a:srgbClr val="000000"/>
            </a:solidFill>
          </a:ln>
        </p:spPr>
        <p:txBody>
          <a:bodyPr lIns="35719" tIns="35719" rIns="35719" bIns="35719" anchor="ctr"/>
          <a:lstStyle/>
          <a:p>
            <a:pPr>
              <a:defRPr>
                <a:solidFill>
                  <a:schemeClr val="accent5">
                    <a:hueOff val="-176146"/>
                    <a:satOff val="3665"/>
                    <a:lumOff val="-13986"/>
                  </a:schemeClr>
                </a:solidFill>
              </a:defRPr>
            </a:pPr>
            <a:endParaRPr sz="1266" dirty="0"/>
          </a:p>
        </p:txBody>
      </p:sp>
      <p:sp>
        <p:nvSpPr>
          <p:cNvPr id="36" name="Title Text"/>
          <p:cNvSpPr txBox="1">
            <a:spLocks noGrp="1"/>
          </p:cNvSpPr>
          <p:nvPr>
            <p:ph type="title"/>
          </p:nvPr>
        </p:nvSpPr>
        <p:spPr>
          <a:xfrm>
            <a:off x="1190625" y="169356"/>
            <a:ext cx="9810750" cy="1732975"/>
          </a:xfrm>
          <a:prstGeom prst="rect">
            <a:avLst/>
          </a:prstGeom>
        </p:spPr>
        <p:txBody>
          <a:bodyPr/>
          <a:lstStyle>
            <a:lvl1pPr>
              <a:defRPr>
                <a:latin typeface="+mj-lt"/>
                <a:ea typeface="+mj-ea"/>
                <a:cs typeface="+mj-cs"/>
                <a:sym typeface="Gill Sans"/>
              </a:defRPr>
            </a:lvl1pPr>
          </a:lstStyle>
          <a:p>
            <a:r>
              <a:t>Title Text</a:t>
            </a:r>
          </a:p>
        </p:txBody>
      </p:sp>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9" name="Image" descr="Image"/>
          <p:cNvPicPr>
            <a:picLocks noChangeAspect="1"/>
          </p:cNvPicPr>
          <p:nvPr/>
        </p:nvPicPr>
        <p:blipFill>
          <a:blip r:embed="rId2">
            <a:extLst/>
          </a:blip>
          <a:stretch>
            <a:fillRect/>
          </a:stretch>
        </p:blipFill>
        <p:spPr>
          <a:xfrm>
            <a:off x="106447" y="39206"/>
            <a:ext cx="11979107" cy="470185"/>
          </a:xfrm>
          <a:prstGeom prst="rect">
            <a:avLst/>
          </a:prstGeom>
          <a:ln w="25400"/>
        </p:spPr>
      </p:pic>
    </p:spTree>
    <p:extLst>
      <p:ext uri="{BB962C8B-B14F-4D97-AF65-F5344CB8AC3E}">
        <p14:creationId xmlns:p14="http://schemas.microsoft.com/office/powerpoint/2010/main" val="251772039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2_Title &amp; Bullets copy">
    <p:spTree>
      <p:nvGrpSpPr>
        <p:cNvPr id="1" name=""/>
        <p:cNvGrpSpPr/>
        <p:nvPr/>
      </p:nvGrpSpPr>
      <p:grpSpPr>
        <a:xfrm>
          <a:off x="0" y="0"/>
          <a:ext cx="0" cy="0"/>
          <a:chOff x="0" y="0"/>
          <a:chExt cx="0" cy="0"/>
        </a:xfrm>
      </p:grpSpPr>
      <p:sp>
        <p:nvSpPr>
          <p:cNvPr id="46" name="Rectangle"/>
          <p:cNvSpPr/>
          <p:nvPr/>
        </p:nvSpPr>
        <p:spPr>
          <a:xfrm>
            <a:off x="-15637" y="6538415"/>
            <a:ext cx="12223273" cy="341753"/>
          </a:xfrm>
          <a:prstGeom prst="rect">
            <a:avLst/>
          </a:prstGeom>
          <a:solidFill>
            <a:schemeClr val="accent5">
              <a:hueOff val="-522602"/>
              <a:satOff val="-6700"/>
              <a:lumOff val="-22320"/>
            </a:schemeClr>
          </a:solidFill>
          <a:ln w="25400">
            <a:solidFill>
              <a:srgbClr val="000000"/>
            </a:solidFill>
          </a:ln>
        </p:spPr>
        <p:txBody>
          <a:bodyPr lIns="35719" tIns="35719" rIns="35719" bIns="35719" anchor="ctr"/>
          <a:lstStyle/>
          <a:p>
            <a:pPr>
              <a:defRPr>
                <a:solidFill>
                  <a:schemeClr val="accent5">
                    <a:hueOff val="-176146"/>
                    <a:satOff val="3665"/>
                    <a:lumOff val="-13986"/>
                  </a:schemeClr>
                </a:solidFill>
              </a:defRPr>
            </a:pPr>
            <a:endParaRPr sz="1266" dirty="0"/>
          </a:p>
        </p:txBody>
      </p:sp>
      <p:sp>
        <p:nvSpPr>
          <p:cNvPr id="47" name="Title Text"/>
          <p:cNvSpPr txBox="1">
            <a:spLocks noGrp="1"/>
          </p:cNvSpPr>
          <p:nvPr>
            <p:ph type="title"/>
          </p:nvPr>
        </p:nvSpPr>
        <p:spPr>
          <a:xfrm>
            <a:off x="1190625" y="881699"/>
            <a:ext cx="9810750" cy="671738"/>
          </a:xfrm>
          <a:prstGeom prst="rect">
            <a:avLst/>
          </a:prstGeom>
        </p:spPr>
        <p:txBody>
          <a:bodyPr/>
          <a:lstStyle>
            <a:lvl1pPr>
              <a:defRPr>
                <a:latin typeface="+mj-lt"/>
                <a:ea typeface="+mj-ea"/>
                <a:cs typeface="+mj-cs"/>
                <a:sym typeface="Gill Sans"/>
              </a:defRPr>
            </a:lvl1pPr>
          </a:lstStyle>
          <a:p>
            <a:r>
              <a:t>Title Text</a:t>
            </a:r>
          </a:p>
        </p:txBody>
      </p:sp>
      <p:sp>
        <p:nvSpPr>
          <p:cNvPr id="48" name="Body Level One…"/>
          <p:cNvSpPr txBox="1">
            <a:spLocks noGrp="1"/>
          </p:cNvSpPr>
          <p:nvPr>
            <p:ph type="body" idx="1"/>
          </p:nvPr>
        </p:nvSpPr>
        <p:spPr>
          <a:xfrm>
            <a:off x="1190625" y="1885841"/>
            <a:ext cx="9810750" cy="42966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50" name="Air Transportation Systems Laboratory"/>
          <p:cNvSpPr txBox="1"/>
          <p:nvPr/>
        </p:nvSpPr>
        <p:spPr>
          <a:xfrm>
            <a:off x="4394863" y="6508014"/>
            <a:ext cx="3307765" cy="299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a:solidFill>
                  <a:schemeClr val="accent3">
                    <a:satOff val="18648"/>
                    <a:lumOff val="5971"/>
                  </a:schemeClr>
                </a:solidFill>
              </a:defRPr>
            </a:lvl1pPr>
          </a:lstStyle>
          <a:p>
            <a:r>
              <a:rPr sz="1477" dirty="0"/>
              <a:t>Air Transportation Systems Laboratory</a:t>
            </a:r>
          </a:p>
        </p:txBody>
      </p:sp>
      <p:pic>
        <p:nvPicPr>
          <p:cNvPr id="51" name="Image" descr="Image"/>
          <p:cNvPicPr>
            <a:picLocks noChangeAspect="1"/>
          </p:cNvPicPr>
          <p:nvPr/>
        </p:nvPicPr>
        <p:blipFill>
          <a:blip r:embed="rId2">
            <a:extLst/>
          </a:blip>
          <a:stretch>
            <a:fillRect/>
          </a:stretch>
        </p:blipFill>
        <p:spPr>
          <a:xfrm>
            <a:off x="106447" y="39206"/>
            <a:ext cx="11979107" cy="470185"/>
          </a:xfrm>
          <a:prstGeom prst="rect">
            <a:avLst/>
          </a:prstGeom>
          <a:ln w="25400"/>
        </p:spPr>
      </p:pic>
    </p:spTree>
    <p:extLst>
      <p:ext uri="{BB962C8B-B14F-4D97-AF65-F5344CB8AC3E}">
        <p14:creationId xmlns:p14="http://schemas.microsoft.com/office/powerpoint/2010/main" val="167762872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58" name="Rectangle 10"/>
          <p:cNvSpPr/>
          <p:nvPr/>
        </p:nvSpPr>
        <p:spPr>
          <a:xfrm>
            <a:off x="2647120" y="347472"/>
            <a:ext cx="7580615" cy="45719"/>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59" name="Rectangle 6"/>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pic>
        <p:nvPicPr>
          <p:cNvPr id="60" name="Picture 8" descr="Picture 8"/>
          <p:cNvPicPr>
            <a:picLocks noChangeAspect="1"/>
          </p:cNvPicPr>
          <p:nvPr/>
        </p:nvPicPr>
        <p:blipFill>
          <a:blip r:embed="rId2">
            <a:extLst/>
          </a:blip>
          <a:stretch>
            <a:fillRect/>
          </a:stretch>
        </p:blipFill>
        <p:spPr>
          <a:xfrm>
            <a:off x="135030" y="93726"/>
            <a:ext cx="2438401" cy="393192"/>
          </a:xfrm>
          <a:prstGeom prst="rect">
            <a:avLst/>
          </a:prstGeom>
          <a:ln w="12700">
            <a:miter lim="400000"/>
          </a:ln>
        </p:spPr>
      </p:pic>
      <p:pic>
        <p:nvPicPr>
          <p:cNvPr id="61" name="Picture 17" descr="Picture 17"/>
          <p:cNvPicPr>
            <a:picLocks noChangeAspect="1"/>
          </p:cNvPicPr>
          <p:nvPr/>
        </p:nvPicPr>
        <p:blipFill>
          <a:blip r:embed="rId3">
            <a:extLst/>
          </a:blip>
          <a:stretch>
            <a:fillRect/>
          </a:stretch>
        </p:blipFill>
        <p:spPr>
          <a:xfrm flipH="1">
            <a:off x="10272980" y="27431"/>
            <a:ext cx="1814811" cy="365761"/>
          </a:xfrm>
          <a:prstGeom prst="rect">
            <a:avLst/>
          </a:prstGeom>
          <a:ln w="12700">
            <a:miter lim="400000"/>
          </a:ln>
        </p:spPr>
      </p:pic>
      <p:sp>
        <p:nvSpPr>
          <p:cNvPr id="62" name="Title Text"/>
          <p:cNvSpPr txBox="1">
            <a:spLocks noGrp="1"/>
          </p:cNvSpPr>
          <p:nvPr>
            <p:ph type="title"/>
          </p:nvPr>
        </p:nvSpPr>
        <p:spPr>
          <a:xfrm>
            <a:off x="609599" y="609600"/>
            <a:ext cx="10972802" cy="723901"/>
          </a:xfrm>
          <a:prstGeom prst="rect">
            <a:avLst/>
          </a:prstGeom>
          <a:ln>
            <a:solidFill>
              <a:srgbClr val="FFFFFF"/>
            </a:solidFill>
            <a:round/>
          </a:ln>
        </p:spPr>
        <p:txBody>
          <a:bodyPr lIns="65023" tIns="65023" rIns="65023" bIns="65023">
            <a:normAutofit/>
          </a:bodyPr>
          <a:lstStyle>
            <a:lvl1pPr defTabSz="914367">
              <a:defRPr sz="3937" spc="-98">
                <a:solidFill>
                  <a:srgbClr val="808080"/>
                </a:solidFill>
                <a:uFillTx/>
                <a:latin typeface="Avenir Black"/>
                <a:ea typeface="Avenir Black"/>
                <a:cs typeface="Avenir Black"/>
                <a:sym typeface="Avenir Black"/>
              </a:defRPr>
            </a:lvl1pPr>
          </a:lstStyle>
          <a:p>
            <a:r>
              <a:t>Title Text</a:t>
            </a:r>
          </a:p>
        </p:txBody>
      </p:sp>
      <p:sp>
        <p:nvSpPr>
          <p:cNvPr id="63" name="Body Level One…"/>
          <p:cNvSpPr txBox="1">
            <a:spLocks noGrp="1"/>
          </p:cNvSpPr>
          <p:nvPr>
            <p:ph type="body" idx="1"/>
          </p:nvPr>
        </p:nvSpPr>
        <p:spPr>
          <a:xfrm>
            <a:off x="609599" y="1651000"/>
            <a:ext cx="10972802" cy="4749801"/>
          </a:xfrm>
          <a:prstGeom prst="rect">
            <a:avLst/>
          </a:prstGeom>
          <a:ln>
            <a:solidFill>
              <a:srgbClr val="FFFFFF"/>
            </a:solidFill>
            <a:round/>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latin typeface="Avenir Black"/>
                <a:ea typeface="Avenir Black"/>
                <a:cs typeface="Avenir Black"/>
                <a:sym typeface="Avenir Black"/>
              </a:defRPr>
            </a:lvl1pPr>
            <a:lvl2pPr marL="411465" indent="-218591" defTabSz="914367">
              <a:spcBef>
                <a:spcPts val="562"/>
              </a:spcBef>
              <a:buClr>
                <a:srgbClr val="93A299"/>
              </a:buClr>
              <a:buSzPct val="85000"/>
              <a:defRPr sz="2391">
                <a:solidFill>
                  <a:srgbClr val="292934"/>
                </a:solidFill>
                <a:uFillTx/>
                <a:latin typeface="Avenir Black"/>
                <a:ea typeface="Avenir Black"/>
                <a:cs typeface="Avenir Black"/>
                <a:sym typeface="Avenir Black"/>
              </a:defRPr>
            </a:lvl2pPr>
            <a:lvl3pPr marL="628628" indent="-242879" defTabSz="914367">
              <a:spcBef>
                <a:spcPts val="562"/>
              </a:spcBef>
              <a:buClr>
                <a:srgbClr val="93A299"/>
              </a:buClr>
              <a:buSzPct val="90000"/>
              <a:defRPr sz="2391">
                <a:solidFill>
                  <a:srgbClr val="292934"/>
                </a:solidFill>
                <a:uFillTx/>
                <a:latin typeface="Avenir Black"/>
                <a:ea typeface="Avenir Black"/>
                <a:cs typeface="Avenir Black"/>
                <a:sym typeface="Avenir Black"/>
              </a:defRPr>
            </a:lvl3pPr>
            <a:lvl4pPr marL="851861" indent="-273238"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4pPr>
            <a:lvl5pPr marL="973556" indent="-234204"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834338" y="6551705"/>
            <a:ext cx="330088" cy="326113"/>
          </a:xfrm>
          <a:prstGeom prst="rect">
            <a:avLst/>
          </a:prstGeom>
        </p:spPr>
        <p:txBody>
          <a:bodyPr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79595287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71" name="Rectangle 10"/>
          <p:cNvSpPr/>
          <p:nvPr/>
        </p:nvSpPr>
        <p:spPr>
          <a:xfrm>
            <a:off x="2647120" y="347472"/>
            <a:ext cx="7580615" cy="45719"/>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72" name="Rectangle 6"/>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pic>
        <p:nvPicPr>
          <p:cNvPr id="73" name="Picture 8" descr="Picture 8"/>
          <p:cNvPicPr>
            <a:picLocks noChangeAspect="1"/>
          </p:cNvPicPr>
          <p:nvPr/>
        </p:nvPicPr>
        <p:blipFill>
          <a:blip r:embed="rId2">
            <a:extLst/>
          </a:blip>
          <a:stretch>
            <a:fillRect/>
          </a:stretch>
        </p:blipFill>
        <p:spPr>
          <a:xfrm>
            <a:off x="135030" y="93726"/>
            <a:ext cx="2438401" cy="393192"/>
          </a:xfrm>
          <a:prstGeom prst="rect">
            <a:avLst/>
          </a:prstGeom>
          <a:ln w="12700">
            <a:miter lim="400000"/>
          </a:ln>
        </p:spPr>
      </p:pic>
      <p:pic>
        <p:nvPicPr>
          <p:cNvPr id="74" name="Picture 17" descr="Picture 17"/>
          <p:cNvPicPr>
            <a:picLocks noChangeAspect="1"/>
          </p:cNvPicPr>
          <p:nvPr/>
        </p:nvPicPr>
        <p:blipFill>
          <a:blip r:embed="rId3">
            <a:extLst/>
          </a:blip>
          <a:stretch>
            <a:fillRect/>
          </a:stretch>
        </p:blipFill>
        <p:spPr>
          <a:xfrm flipH="1">
            <a:off x="10272980" y="27431"/>
            <a:ext cx="1814811" cy="365761"/>
          </a:xfrm>
          <a:prstGeom prst="rect">
            <a:avLst/>
          </a:prstGeom>
          <a:ln w="12700">
            <a:miter lim="400000"/>
          </a:ln>
        </p:spPr>
      </p:pic>
      <p:sp>
        <p:nvSpPr>
          <p:cNvPr id="75" name="Title Text"/>
          <p:cNvSpPr txBox="1">
            <a:spLocks noGrp="1"/>
          </p:cNvSpPr>
          <p:nvPr>
            <p:ph type="title"/>
          </p:nvPr>
        </p:nvSpPr>
        <p:spPr>
          <a:xfrm>
            <a:off x="609599" y="609600"/>
            <a:ext cx="10972802" cy="723901"/>
          </a:xfrm>
          <a:prstGeom prst="rect">
            <a:avLst/>
          </a:prstGeom>
          <a:ln>
            <a:solidFill>
              <a:srgbClr val="FFFFFF"/>
            </a:solidFill>
            <a:round/>
          </a:ln>
        </p:spPr>
        <p:txBody>
          <a:bodyPr lIns="65023" tIns="65023" rIns="65023" bIns="65023">
            <a:normAutofit/>
          </a:bodyPr>
          <a:lstStyle>
            <a:lvl1pPr defTabSz="914367">
              <a:defRPr sz="3516" spc="-97">
                <a:solidFill>
                  <a:srgbClr val="808080"/>
                </a:solidFill>
                <a:uFillTx/>
              </a:defRPr>
            </a:lvl1pPr>
          </a:lstStyle>
          <a:p>
            <a:r>
              <a:t>Title Text</a:t>
            </a:r>
          </a:p>
        </p:txBody>
      </p:sp>
      <p:sp>
        <p:nvSpPr>
          <p:cNvPr id="76" name="Body Level One…"/>
          <p:cNvSpPr txBox="1">
            <a:spLocks noGrp="1"/>
          </p:cNvSpPr>
          <p:nvPr>
            <p:ph type="body" idx="1"/>
          </p:nvPr>
        </p:nvSpPr>
        <p:spPr>
          <a:xfrm>
            <a:off x="609599" y="1651000"/>
            <a:ext cx="10972802" cy="4749801"/>
          </a:xfrm>
          <a:prstGeom prst="rect">
            <a:avLst/>
          </a:prstGeom>
          <a:ln>
            <a:solidFill>
              <a:srgbClr val="FFFFFF"/>
            </a:solidFill>
            <a:round/>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defRPr>
            </a:lvl1pPr>
            <a:lvl2pPr marL="411465" indent="-218591" defTabSz="914367">
              <a:spcBef>
                <a:spcPts val="562"/>
              </a:spcBef>
              <a:buClr>
                <a:srgbClr val="93A299"/>
              </a:buClr>
              <a:buSzPct val="85000"/>
              <a:defRPr sz="2391">
                <a:solidFill>
                  <a:srgbClr val="292934"/>
                </a:solidFill>
                <a:uFillTx/>
              </a:defRPr>
            </a:lvl2pPr>
            <a:lvl3pPr marL="628628" indent="-242879" defTabSz="914367">
              <a:spcBef>
                <a:spcPts val="562"/>
              </a:spcBef>
              <a:buClr>
                <a:srgbClr val="93A299"/>
              </a:buClr>
              <a:buSzPct val="90000"/>
              <a:defRPr sz="2391">
                <a:solidFill>
                  <a:srgbClr val="292934"/>
                </a:solidFill>
                <a:uFillTx/>
              </a:defRPr>
            </a:lvl3pPr>
            <a:lvl4pPr marL="851861" indent="-273238" defTabSz="914367">
              <a:spcBef>
                <a:spcPts val="562"/>
              </a:spcBef>
              <a:buClr>
                <a:srgbClr val="93A299"/>
              </a:buClr>
              <a:buSzPct val="100000"/>
              <a:defRPr sz="2391">
                <a:solidFill>
                  <a:srgbClr val="292934"/>
                </a:solidFill>
                <a:uFillTx/>
              </a:defRPr>
            </a:lvl4pPr>
            <a:lvl5pPr marL="973556" indent="-234204" defTabSz="914367">
              <a:spcBef>
                <a:spcPts val="562"/>
              </a:spcBef>
              <a:buClr>
                <a:srgbClr val="93A299"/>
              </a:buClr>
              <a:buSzPct val="100000"/>
              <a:defRPr sz="2391">
                <a:solidFill>
                  <a:srgbClr val="292934"/>
                </a:solidFill>
                <a:uFillTx/>
              </a:defRPr>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xfrm>
            <a:off x="11834338" y="6551705"/>
            <a:ext cx="330088" cy="326113"/>
          </a:xfrm>
          <a:prstGeom prst="rect">
            <a:avLst/>
          </a:prstGeom>
        </p:spPr>
        <p:txBody>
          <a:bodyPr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318659960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84" name="Rectangle"/>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85" name="Title Text"/>
          <p:cNvSpPr txBox="1">
            <a:spLocks noGrp="1"/>
          </p:cNvSpPr>
          <p:nvPr>
            <p:ph type="title"/>
          </p:nvPr>
        </p:nvSpPr>
        <p:spPr>
          <a:xfrm>
            <a:off x="609599" y="469900"/>
            <a:ext cx="10972802" cy="673795"/>
          </a:xfrm>
          <a:prstGeom prst="rect">
            <a:avLst/>
          </a:prstGeom>
          <a:ln>
            <a:solidFill>
              <a:srgbClr val="FFFFFF"/>
            </a:solidFill>
            <a:bevel/>
          </a:ln>
        </p:spPr>
        <p:txBody>
          <a:bodyPr lIns="65023" tIns="65023" rIns="65023" bIns="65023">
            <a:normAutofit/>
          </a:bodyPr>
          <a:lstStyle>
            <a:lvl1pPr defTabSz="914367">
              <a:defRPr sz="3094" b="1" spc="-96">
                <a:solidFill>
                  <a:srgbClr val="808080"/>
                </a:solidFill>
                <a:uFillTx/>
              </a:defRPr>
            </a:lvl1pPr>
          </a:lstStyle>
          <a:p>
            <a:r>
              <a:t>Title Text</a:t>
            </a:r>
          </a:p>
        </p:txBody>
      </p:sp>
      <p:sp>
        <p:nvSpPr>
          <p:cNvPr id="86" name="Body Level One…"/>
          <p:cNvSpPr txBox="1">
            <a:spLocks noGrp="1"/>
          </p:cNvSpPr>
          <p:nvPr>
            <p:ph type="body" idx="1"/>
          </p:nvPr>
        </p:nvSpPr>
        <p:spPr>
          <a:xfrm>
            <a:off x="609599" y="1651000"/>
            <a:ext cx="10972802" cy="4476916"/>
          </a:xfrm>
          <a:prstGeom prst="rect">
            <a:avLst/>
          </a:prstGeom>
          <a:ln>
            <a:solidFill>
              <a:srgbClr val="FFFFFF"/>
            </a:solidFill>
            <a:bevel/>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defRPr>
            </a:lvl1pPr>
            <a:lvl2pPr marL="411465" indent="-218591" defTabSz="914367">
              <a:spcBef>
                <a:spcPts val="562"/>
              </a:spcBef>
              <a:buClr>
                <a:srgbClr val="93A299"/>
              </a:buClr>
              <a:buSzPct val="85000"/>
              <a:defRPr sz="2391">
                <a:solidFill>
                  <a:srgbClr val="292934"/>
                </a:solidFill>
                <a:uFillTx/>
              </a:defRPr>
            </a:lvl2pPr>
            <a:lvl3pPr marL="628628" indent="-242879" defTabSz="914367">
              <a:spcBef>
                <a:spcPts val="562"/>
              </a:spcBef>
              <a:buClr>
                <a:srgbClr val="93A299"/>
              </a:buClr>
              <a:buSzPct val="90000"/>
              <a:defRPr sz="2391">
                <a:solidFill>
                  <a:srgbClr val="292934"/>
                </a:solidFill>
                <a:uFillTx/>
              </a:defRPr>
            </a:lvl3pPr>
            <a:lvl4pPr marL="851861" indent="-273238" defTabSz="914367">
              <a:spcBef>
                <a:spcPts val="562"/>
              </a:spcBef>
              <a:buClr>
                <a:srgbClr val="93A299"/>
              </a:buClr>
              <a:buSzPct val="100000"/>
              <a:defRPr sz="2391">
                <a:solidFill>
                  <a:srgbClr val="292934"/>
                </a:solidFill>
                <a:uFillTx/>
              </a:defRPr>
            </a:lvl4pPr>
            <a:lvl5pPr marL="973556" indent="-234204" defTabSz="914367">
              <a:spcBef>
                <a:spcPts val="562"/>
              </a:spcBef>
              <a:buClr>
                <a:srgbClr val="93A299"/>
              </a:buClr>
              <a:buSzPct val="100000"/>
              <a:defRPr sz="2391">
                <a:solidFill>
                  <a:srgbClr val="292934"/>
                </a:solidFill>
                <a:uFillTx/>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9256889" y="6549616"/>
            <a:ext cx="2844801" cy="326113"/>
          </a:xfrm>
          <a:prstGeom prst="rect">
            <a:avLst/>
          </a:prstGeom>
        </p:spPr>
        <p:txBody>
          <a:bodyPr wrap="square"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
        <p:nvSpPr>
          <p:cNvPr id="88" name="Air Transportation Systems Laboratory"/>
          <p:cNvSpPr txBox="1"/>
          <p:nvPr/>
        </p:nvSpPr>
        <p:spPr>
          <a:xfrm>
            <a:off x="4148507" y="6574403"/>
            <a:ext cx="2861359"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lvl1pPr marL="0" marR="0" defTabSz="650240">
              <a:defRPr sz="1800">
                <a:solidFill>
                  <a:srgbClr val="F6E64F"/>
                </a:solidFill>
                <a:uFillTx/>
                <a:latin typeface="+mn-lt"/>
                <a:ea typeface="+mn-ea"/>
                <a:cs typeface="+mn-cs"/>
                <a:sym typeface="Arial"/>
              </a:defRPr>
            </a:lvl1pPr>
          </a:lstStyle>
          <a:p>
            <a:r>
              <a:rPr sz="1266" dirty="0"/>
              <a:t>Air Transportation Systems Laboratory</a:t>
            </a:r>
          </a:p>
        </p:txBody>
      </p:sp>
      <p:pic>
        <p:nvPicPr>
          <p:cNvPr id="89" name="Image" descr="Image"/>
          <p:cNvPicPr>
            <a:picLocks noChangeAspect="1"/>
          </p:cNvPicPr>
          <p:nvPr/>
        </p:nvPicPr>
        <p:blipFill>
          <a:blip r:embed="rId2">
            <a:extLst/>
          </a:blip>
          <a:stretch>
            <a:fillRect/>
          </a:stretch>
        </p:blipFill>
        <p:spPr>
          <a:xfrm>
            <a:off x="10945813" y="292275"/>
            <a:ext cx="1167215" cy="526016"/>
          </a:xfrm>
          <a:prstGeom prst="rect">
            <a:avLst/>
          </a:prstGeom>
          <a:ln w="25400"/>
        </p:spPr>
      </p:pic>
      <p:pic>
        <p:nvPicPr>
          <p:cNvPr id="90" name="Image" descr="Image"/>
          <p:cNvPicPr>
            <a:picLocks noChangeAspect="1"/>
          </p:cNvPicPr>
          <p:nvPr/>
        </p:nvPicPr>
        <p:blipFill>
          <a:blip r:embed="rId3">
            <a:extLst/>
          </a:blip>
          <a:stretch>
            <a:fillRect/>
          </a:stretch>
        </p:blipFill>
        <p:spPr>
          <a:xfrm>
            <a:off x="106447" y="39206"/>
            <a:ext cx="11979107" cy="470185"/>
          </a:xfrm>
          <a:prstGeom prst="rect">
            <a:avLst/>
          </a:prstGeom>
          <a:ln w="25400"/>
        </p:spPr>
      </p:pic>
    </p:spTree>
    <p:extLst>
      <p:ext uri="{BB962C8B-B14F-4D97-AF65-F5344CB8AC3E}">
        <p14:creationId xmlns:p14="http://schemas.microsoft.com/office/powerpoint/2010/main" val="348667889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Title &amp; Bullets copy">
    <p:spTree>
      <p:nvGrpSpPr>
        <p:cNvPr id="1" name=""/>
        <p:cNvGrpSpPr/>
        <p:nvPr/>
      </p:nvGrpSpPr>
      <p:grpSpPr>
        <a:xfrm>
          <a:off x="0" y="0"/>
          <a:ext cx="0" cy="0"/>
          <a:chOff x="0" y="0"/>
          <a:chExt cx="0" cy="0"/>
        </a:xfrm>
      </p:grpSpPr>
      <p:sp>
        <p:nvSpPr>
          <p:cNvPr id="97" name="Rectangle"/>
          <p:cNvSpPr/>
          <p:nvPr/>
        </p:nvSpPr>
        <p:spPr>
          <a:xfrm>
            <a:off x="-15636" y="6442926"/>
            <a:ext cx="12168189" cy="437241"/>
          </a:xfrm>
          <a:prstGeom prst="rect">
            <a:avLst/>
          </a:prstGeom>
          <a:solidFill>
            <a:schemeClr val="accent5">
              <a:hueOff val="-522602"/>
              <a:satOff val="-6700"/>
              <a:lumOff val="-22320"/>
            </a:schemeClr>
          </a:solidFill>
          <a:ln w="25400">
            <a:solidFill>
              <a:srgbClr val="000000"/>
            </a:solidFill>
          </a:ln>
        </p:spPr>
        <p:txBody>
          <a:bodyPr lIns="35719" tIns="35719" rIns="35719" bIns="35719" anchor="ctr"/>
          <a:lstStyle/>
          <a:p>
            <a:pPr>
              <a:defRPr>
                <a:solidFill>
                  <a:schemeClr val="accent5">
                    <a:hueOff val="-176146"/>
                    <a:satOff val="3665"/>
                    <a:lumOff val="-13986"/>
                  </a:schemeClr>
                </a:solidFill>
              </a:defRPr>
            </a:pPr>
            <a:endParaRPr sz="1266" dirty="0"/>
          </a:p>
        </p:txBody>
      </p:sp>
      <p:sp>
        <p:nvSpPr>
          <p:cNvPr id="98" name="Title Text"/>
          <p:cNvSpPr txBox="1">
            <a:spLocks noGrp="1"/>
          </p:cNvSpPr>
          <p:nvPr>
            <p:ph type="title"/>
          </p:nvPr>
        </p:nvSpPr>
        <p:spPr>
          <a:prstGeom prst="rect">
            <a:avLst/>
          </a:prstGeom>
        </p:spPr>
        <p:txBody>
          <a:bodyPr/>
          <a:lstStyle>
            <a:lvl1pPr>
              <a:defRPr>
                <a:latin typeface="+mj-lt"/>
                <a:ea typeface="+mj-ea"/>
                <a:cs typeface="+mj-cs"/>
                <a:sym typeface="Gill Sans"/>
              </a:defRPr>
            </a:lvl1pPr>
          </a:lstStyle>
          <a:p>
            <a:r>
              <a:t>Title Text</a:t>
            </a:r>
          </a:p>
        </p:txBody>
      </p:sp>
      <p:sp>
        <p:nvSpPr>
          <p:cNvPr id="9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01" name="Air Transportation Systems Laboratory"/>
          <p:cNvSpPr txBox="1"/>
          <p:nvPr/>
        </p:nvSpPr>
        <p:spPr>
          <a:xfrm>
            <a:off x="4020912" y="6511827"/>
            <a:ext cx="3307765" cy="299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a:solidFill>
                  <a:schemeClr val="accent3">
                    <a:satOff val="18648"/>
                    <a:lumOff val="5971"/>
                  </a:schemeClr>
                </a:solidFill>
              </a:defRPr>
            </a:lvl1pPr>
          </a:lstStyle>
          <a:p>
            <a:r>
              <a:rPr sz="1477" dirty="0"/>
              <a:t>Air Transportation Systems Laboratory</a:t>
            </a:r>
          </a:p>
        </p:txBody>
      </p:sp>
      <p:pic>
        <p:nvPicPr>
          <p:cNvPr id="102" name="Image" descr="Image"/>
          <p:cNvPicPr>
            <a:picLocks noChangeAspect="1"/>
          </p:cNvPicPr>
          <p:nvPr/>
        </p:nvPicPr>
        <p:blipFill>
          <a:blip r:embed="rId2">
            <a:extLst/>
          </a:blip>
          <a:stretch>
            <a:fillRect/>
          </a:stretch>
        </p:blipFill>
        <p:spPr>
          <a:xfrm>
            <a:off x="10945813" y="292275"/>
            <a:ext cx="1167215" cy="526016"/>
          </a:xfrm>
          <a:prstGeom prst="rect">
            <a:avLst/>
          </a:prstGeom>
          <a:ln w="25400"/>
        </p:spPr>
      </p:pic>
      <p:pic>
        <p:nvPicPr>
          <p:cNvPr id="103" name="Image" descr="Image"/>
          <p:cNvPicPr>
            <a:picLocks noChangeAspect="1"/>
          </p:cNvPicPr>
          <p:nvPr/>
        </p:nvPicPr>
        <p:blipFill>
          <a:blip r:embed="rId3">
            <a:extLst/>
          </a:blip>
          <a:stretch>
            <a:fillRect/>
          </a:stretch>
        </p:blipFill>
        <p:spPr>
          <a:xfrm>
            <a:off x="92097" y="13279"/>
            <a:ext cx="11982452" cy="470316"/>
          </a:xfrm>
          <a:prstGeom prst="rect">
            <a:avLst/>
          </a:prstGeom>
          <a:ln w="25400"/>
        </p:spPr>
      </p:pic>
    </p:spTree>
    <p:extLst>
      <p:ext uri="{BB962C8B-B14F-4D97-AF65-F5344CB8AC3E}">
        <p14:creationId xmlns:p14="http://schemas.microsoft.com/office/powerpoint/2010/main" val="436371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47680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110" name="Rectangle 10"/>
          <p:cNvSpPr/>
          <p:nvPr/>
        </p:nvSpPr>
        <p:spPr>
          <a:xfrm>
            <a:off x="2647120" y="347472"/>
            <a:ext cx="7580615" cy="45719"/>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111" name="Rectangle 6"/>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pic>
        <p:nvPicPr>
          <p:cNvPr id="112" name="Picture 8" descr="Picture 8"/>
          <p:cNvPicPr>
            <a:picLocks noChangeAspect="1"/>
          </p:cNvPicPr>
          <p:nvPr/>
        </p:nvPicPr>
        <p:blipFill>
          <a:blip r:embed="rId2">
            <a:extLst/>
          </a:blip>
          <a:stretch>
            <a:fillRect/>
          </a:stretch>
        </p:blipFill>
        <p:spPr>
          <a:xfrm>
            <a:off x="135030" y="93726"/>
            <a:ext cx="2438401" cy="393192"/>
          </a:xfrm>
          <a:prstGeom prst="rect">
            <a:avLst/>
          </a:prstGeom>
          <a:ln w="12700">
            <a:miter lim="400000"/>
          </a:ln>
        </p:spPr>
      </p:pic>
      <p:pic>
        <p:nvPicPr>
          <p:cNvPr id="113" name="Picture 17" descr="Picture 17"/>
          <p:cNvPicPr>
            <a:picLocks noChangeAspect="1"/>
          </p:cNvPicPr>
          <p:nvPr/>
        </p:nvPicPr>
        <p:blipFill>
          <a:blip r:embed="rId3">
            <a:extLst/>
          </a:blip>
          <a:stretch>
            <a:fillRect/>
          </a:stretch>
        </p:blipFill>
        <p:spPr>
          <a:xfrm flipH="1">
            <a:off x="10272980" y="27431"/>
            <a:ext cx="1814811" cy="365761"/>
          </a:xfrm>
          <a:prstGeom prst="rect">
            <a:avLst/>
          </a:prstGeom>
          <a:ln w="12700">
            <a:miter lim="400000"/>
          </a:ln>
        </p:spPr>
      </p:pic>
      <p:sp>
        <p:nvSpPr>
          <p:cNvPr id="114" name="Title Text"/>
          <p:cNvSpPr txBox="1">
            <a:spLocks noGrp="1"/>
          </p:cNvSpPr>
          <p:nvPr>
            <p:ph type="title"/>
          </p:nvPr>
        </p:nvSpPr>
        <p:spPr>
          <a:xfrm>
            <a:off x="609599" y="609600"/>
            <a:ext cx="10972802" cy="723901"/>
          </a:xfrm>
          <a:prstGeom prst="rect">
            <a:avLst/>
          </a:prstGeom>
          <a:ln>
            <a:solidFill>
              <a:srgbClr val="FFFFFF"/>
            </a:solidFill>
            <a:round/>
          </a:ln>
        </p:spPr>
        <p:txBody>
          <a:bodyPr lIns="65023" tIns="65023" rIns="65023" bIns="65023">
            <a:normAutofit/>
          </a:bodyPr>
          <a:lstStyle>
            <a:lvl1pPr defTabSz="914367">
              <a:defRPr sz="3937" spc="-98">
                <a:solidFill>
                  <a:srgbClr val="808080"/>
                </a:solidFill>
                <a:uFillTx/>
                <a:latin typeface="Avenir Black"/>
                <a:ea typeface="Avenir Black"/>
                <a:cs typeface="Avenir Black"/>
                <a:sym typeface="Avenir Black"/>
              </a:defRPr>
            </a:lvl1pPr>
          </a:lstStyle>
          <a:p>
            <a:r>
              <a:t>Title Text</a:t>
            </a:r>
          </a:p>
        </p:txBody>
      </p:sp>
      <p:sp>
        <p:nvSpPr>
          <p:cNvPr id="115" name="Body Level One…"/>
          <p:cNvSpPr txBox="1">
            <a:spLocks noGrp="1"/>
          </p:cNvSpPr>
          <p:nvPr>
            <p:ph type="body" idx="1"/>
          </p:nvPr>
        </p:nvSpPr>
        <p:spPr>
          <a:xfrm>
            <a:off x="609599" y="1651000"/>
            <a:ext cx="10972802" cy="4749801"/>
          </a:xfrm>
          <a:prstGeom prst="rect">
            <a:avLst/>
          </a:prstGeom>
          <a:ln>
            <a:solidFill>
              <a:srgbClr val="FFFFFF"/>
            </a:solidFill>
            <a:round/>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latin typeface="Avenir Black"/>
                <a:ea typeface="Avenir Black"/>
                <a:cs typeface="Avenir Black"/>
                <a:sym typeface="Avenir Black"/>
              </a:defRPr>
            </a:lvl1pPr>
            <a:lvl2pPr marL="411465" indent="-218591" defTabSz="914367">
              <a:spcBef>
                <a:spcPts val="562"/>
              </a:spcBef>
              <a:buClr>
                <a:srgbClr val="93A299"/>
              </a:buClr>
              <a:buSzPct val="85000"/>
              <a:defRPr sz="2391">
                <a:solidFill>
                  <a:srgbClr val="292934"/>
                </a:solidFill>
                <a:uFillTx/>
                <a:latin typeface="Avenir Black"/>
                <a:ea typeface="Avenir Black"/>
                <a:cs typeface="Avenir Black"/>
                <a:sym typeface="Avenir Black"/>
              </a:defRPr>
            </a:lvl2pPr>
            <a:lvl3pPr marL="628628" indent="-242879" defTabSz="914367">
              <a:spcBef>
                <a:spcPts val="562"/>
              </a:spcBef>
              <a:buClr>
                <a:srgbClr val="93A299"/>
              </a:buClr>
              <a:buSzPct val="90000"/>
              <a:defRPr sz="2391">
                <a:solidFill>
                  <a:srgbClr val="292934"/>
                </a:solidFill>
                <a:uFillTx/>
                <a:latin typeface="Avenir Black"/>
                <a:ea typeface="Avenir Black"/>
                <a:cs typeface="Avenir Black"/>
                <a:sym typeface="Avenir Black"/>
              </a:defRPr>
            </a:lvl3pPr>
            <a:lvl4pPr marL="851861" indent="-273238"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4pPr>
            <a:lvl5pPr marL="973556" indent="-234204"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834338" y="6551705"/>
            <a:ext cx="330088" cy="326113"/>
          </a:xfrm>
          <a:prstGeom prst="rect">
            <a:avLst/>
          </a:prstGeom>
        </p:spPr>
        <p:txBody>
          <a:bodyPr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135044954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4_Title &amp; Bullets copy">
    <p:spTree>
      <p:nvGrpSpPr>
        <p:cNvPr id="1" name=""/>
        <p:cNvGrpSpPr/>
        <p:nvPr/>
      </p:nvGrpSpPr>
      <p:grpSpPr>
        <a:xfrm>
          <a:off x="0" y="0"/>
          <a:ext cx="0" cy="0"/>
          <a:chOff x="0" y="0"/>
          <a:chExt cx="0" cy="0"/>
        </a:xfrm>
      </p:grpSpPr>
      <p:sp>
        <p:nvSpPr>
          <p:cNvPr id="123" name="Rectangle"/>
          <p:cNvSpPr/>
          <p:nvPr/>
        </p:nvSpPr>
        <p:spPr>
          <a:xfrm>
            <a:off x="-15637" y="6442926"/>
            <a:ext cx="12223273" cy="437241"/>
          </a:xfrm>
          <a:prstGeom prst="rect">
            <a:avLst/>
          </a:prstGeom>
          <a:solidFill>
            <a:schemeClr val="accent5">
              <a:hueOff val="-522602"/>
              <a:satOff val="-6700"/>
              <a:lumOff val="-22320"/>
            </a:schemeClr>
          </a:solidFill>
          <a:ln w="25400">
            <a:solidFill>
              <a:srgbClr val="000000"/>
            </a:solidFill>
          </a:ln>
        </p:spPr>
        <p:txBody>
          <a:bodyPr lIns="35719" tIns="35719" rIns="35719" bIns="35719" anchor="ctr"/>
          <a:lstStyle/>
          <a:p>
            <a:pPr>
              <a:defRPr>
                <a:solidFill>
                  <a:schemeClr val="accent5">
                    <a:hueOff val="-176146"/>
                    <a:satOff val="3665"/>
                    <a:lumOff val="-13986"/>
                  </a:schemeClr>
                </a:solidFill>
              </a:defRPr>
            </a:pPr>
            <a:endParaRPr sz="1266" dirty="0"/>
          </a:p>
        </p:txBody>
      </p:sp>
      <p:sp>
        <p:nvSpPr>
          <p:cNvPr id="124" name="Title Text"/>
          <p:cNvSpPr txBox="1">
            <a:spLocks noGrp="1"/>
          </p:cNvSpPr>
          <p:nvPr>
            <p:ph type="title"/>
          </p:nvPr>
        </p:nvSpPr>
        <p:spPr>
          <a:prstGeom prst="rect">
            <a:avLst/>
          </a:prstGeom>
        </p:spPr>
        <p:txBody>
          <a:bodyPr/>
          <a:lstStyle>
            <a:lvl1pPr>
              <a:defRPr>
                <a:latin typeface="+mj-lt"/>
                <a:ea typeface="+mj-ea"/>
                <a:cs typeface="+mj-cs"/>
                <a:sym typeface="Gill Sans"/>
              </a:defRPr>
            </a:lvl1pPr>
          </a:lstStyle>
          <a:p>
            <a:r>
              <a:t>Title Text</a:t>
            </a:r>
          </a:p>
        </p:txBody>
      </p:sp>
      <p:sp>
        <p:nvSpPr>
          <p:cNvPr id="1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27" name="Air Transportation Systems Laboratory"/>
          <p:cNvSpPr txBox="1"/>
          <p:nvPr/>
        </p:nvSpPr>
        <p:spPr>
          <a:xfrm>
            <a:off x="4020912" y="6511827"/>
            <a:ext cx="3307765" cy="299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a:solidFill>
                  <a:schemeClr val="accent3">
                    <a:satOff val="18648"/>
                    <a:lumOff val="5971"/>
                  </a:schemeClr>
                </a:solidFill>
              </a:defRPr>
            </a:lvl1pPr>
          </a:lstStyle>
          <a:p>
            <a:r>
              <a:rPr sz="1477" dirty="0"/>
              <a:t>Air Transportation Systems Laboratory</a:t>
            </a:r>
          </a:p>
        </p:txBody>
      </p:sp>
      <p:pic>
        <p:nvPicPr>
          <p:cNvPr id="128" name="Image" descr="Image"/>
          <p:cNvPicPr>
            <a:picLocks noChangeAspect="1"/>
          </p:cNvPicPr>
          <p:nvPr/>
        </p:nvPicPr>
        <p:blipFill>
          <a:blip r:embed="rId2">
            <a:extLst/>
          </a:blip>
          <a:stretch>
            <a:fillRect/>
          </a:stretch>
        </p:blipFill>
        <p:spPr>
          <a:xfrm>
            <a:off x="10945813" y="292275"/>
            <a:ext cx="1167215" cy="526016"/>
          </a:xfrm>
          <a:prstGeom prst="rect">
            <a:avLst/>
          </a:prstGeom>
          <a:ln w="25400"/>
        </p:spPr>
      </p:pic>
      <p:pic>
        <p:nvPicPr>
          <p:cNvPr id="129" name="Image" descr="Image"/>
          <p:cNvPicPr>
            <a:picLocks noChangeAspect="1"/>
          </p:cNvPicPr>
          <p:nvPr/>
        </p:nvPicPr>
        <p:blipFill>
          <a:blip r:embed="rId3">
            <a:extLst/>
          </a:blip>
          <a:stretch>
            <a:fillRect/>
          </a:stretch>
        </p:blipFill>
        <p:spPr>
          <a:xfrm>
            <a:off x="92097" y="13279"/>
            <a:ext cx="11982452" cy="470316"/>
          </a:xfrm>
          <a:prstGeom prst="rect">
            <a:avLst/>
          </a:prstGeom>
          <a:ln w="25400"/>
        </p:spPr>
      </p:pic>
    </p:spTree>
    <p:extLst>
      <p:ext uri="{BB962C8B-B14F-4D97-AF65-F5344CB8AC3E}">
        <p14:creationId xmlns:p14="http://schemas.microsoft.com/office/powerpoint/2010/main" val="115352978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136" name="Rectangle 10"/>
          <p:cNvSpPr/>
          <p:nvPr/>
        </p:nvSpPr>
        <p:spPr>
          <a:xfrm>
            <a:off x="2647120" y="347472"/>
            <a:ext cx="7580615" cy="45719"/>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sp>
        <p:nvSpPr>
          <p:cNvPr id="137" name="Rectangle 6"/>
          <p:cNvSpPr/>
          <p:nvPr/>
        </p:nvSpPr>
        <p:spPr>
          <a:xfrm>
            <a:off x="-1" y="6567343"/>
            <a:ext cx="12192001" cy="290658"/>
          </a:xfrm>
          <a:prstGeom prst="rect">
            <a:avLst/>
          </a:prstGeom>
          <a:solidFill>
            <a:srgbClr val="660000"/>
          </a:solidFill>
          <a:ln w="12700">
            <a:miter lim="400000"/>
          </a:ln>
        </p:spPr>
        <p:txBody>
          <a:bodyPr lIns="45719" tIns="45719" rIns="45719" bIns="45719" anchor="ctr"/>
          <a:lstStyle/>
          <a:p>
            <a:pPr marL="0" marR="0" algn="ctr" defTabSz="457184">
              <a:defRPr sz="2400">
                <a:solidFill>
                  <a:srgbClr val="FFFFFF"/>
                </a:solidFill>
                <a:uFillTx/>
                <a:latin typeface="+mn-lt"/>
                <a:ea typeface="+mn-ea"/>
                <a:cs typeface="+mn-cs"/>
                <a:sym typeface="Arial"/>
              </a:defRPr>
            </a:pPr>
            <a:endParaRPr sz="1687" dirty="0"/>
          </a:p>
        </p:txBody>
      </p:sp>
      <p:pic>
        <p:nvPicPr>
          <p:cNvPr id="138" name="Picture 8" descr="Picture 8"/>
          <p:cNvPicPr>
            <a:picLocks noChangeAspect="1"/>
          </p:cNvPicPr>
          <p:nvPr/>
        </p:nvPicPr>
        <p:blipFill>
          <a:blip r:embed="rId2">
            <a:extLst/>
          </a:blip>
          <a:stretch>
            <a:fillRect/>
          </a:stretch>
        </p:blipFill>
        <p:spPr>
          <a:xfrm>
            <a:off x="135030" y="93726"/>
            <a:ext cx="2438401" cy="393192"/>
          </a:xfrm>
          <a:prstGeom prst="rect">
            <a:avLst/>
          </a:prstGeom>
          <a:ln w="12700">
            <a:miter lim="400000"/>
          </a:ln>
        </p:spPr>
      </p:pic>
      <p:pic>
        <p:nvPicPr>
          <p:cNvPr id="139" name="Picture 17" descr="Picture 17"/>
          <p:cNvPicPr>
            <a:picLocks noChangeAspect="1"/>
          </p:cNvPicPr>
          <p:nvPr/>
        </p:nvPicPr>
        <p:blipFill>
          <a:blip r:embed="rId3">
            <a:extLst/>
          </a:blip>
          <a:stretch>
            <a:fillRect/>
          </a:stretch>
        </p:blipFill>
        <p:spPr>
          <a:xfrm flipH="1">
            <a:off x="10272980" y="27431"/>
            <a:ext cx="1814811" cy="365761"/>
          </a:xfrm>
          <a:prstGeom prst="rect">
            <a:avLst/>
          </a:prstGeom>
          <a:ln w="12700">
            <a:miter lim="400000"/>
          </a:ln>
        </p:spPr>
      </p:pic>
      <p:sp>
        <p:nvSpPr>
          <p:cNvPr id="140" name="Title Text"/>
          <p:cNvSpPr txBox="1">
            <a:spLocks noGrp="1"/>
          </p:cNvSpPr>
          <p:nvPr>
            <p:ph type="title"/>
          </p:nvPr>
        </p:nvSpPr>
        <p:spPr>
          <a:xfrm>
            <a:off x="609599" y="609600"/>
            <a:ext cx="10972802" cy="723901"/>
          </a:xfrm>
          <a:prstGeom prst="rect">
            <a:avLst/>
          </a:prstGeom>
          <a:ln>
            <a:solidFill>
              <a:srgbClr val="FFFFFF"/>
            </a:solidFill>
            <a:round/>
          </a:ln>
        </p:spPr>
        <p:txBody>
          <a:bodyPr lIns="65023" tIns="65023" rIns="65023" bIns="65023">
            <a:normAutofit/>
          </a:bodyPr>
          <a:lstStyle>
            <a:lvl1pPr defTabSz="914367">
              <a:defRPr sz="3937" spc="-98">
                <a:solidFill>
                  <a:srgbClr val="808080"/>
                </a:solidFill>
                <a:uFillTx/>
                <a:latin typeface="Avenir Black"/>
                <a:ea typeface="Avenir Black"/>
                <a:cs typeface="Avenir Black"/>
                <a:sym typeface="Avenir Black"/>
              </a:defRPr>
            </a:lvl1pPr>
          </a:lstStyle>
          <a:p>
            <a:r>
              <a:t>Title Text</a:t>
            </a:r>
          </a:p>
        </p:txBody>
      </p:sp>
      <p:sp>
        <p:nvSpPr>
          <p:cNvPr id="141" name="Body Level One…"/>
          <p:cNvSpPr txBox="1">
            <a:spLocks noGrp="1"/>
          </p:cNvSpPr>
          <p:nvPr>
            <p:ph type="body" idx="1"/>
          </p:nvPr>
        </p:nvSpPr>
        <p:spPr>
          <a:xfrm>
            <a:off x="609599" y="1651000"/>
            <a:ext cx="10972802" cy="4749801"/>
          </a:xfrm>
          <a:prstGeom prst="rect">
            <a:avLst/>
          </a:prstGeom>
          <a:ln>
            <a:solidFill>
              <a:srgbClr val="FFFFFF"/>
            </a:solidFill>
            <a:round/>
          </a:ln>
        </p:spPr>
        <p:txBody>
          <a:bodyPr lIns="65023" tIns="65023" rIns="65023" bIns="65023" anchor="t">
            <a:normAutofit/>
          </a:bodyPr>
          <a:lstStyle>
            <a:lvl1pPr marL="182158" indent="-182158" defTabSz="914367">
              <a:spcBef>
                <a:spcPts val="562"/>
              </a:spcBef>
              <a:buClr>
                <a:srgbClr val="93A299"/>
              </a:buClr>
              <a:buSzPct val="85000"/>
              <a:defRPr sz="2391">
                <a:solidFill>
                  <a:srgbClr val="292934"/>
                </a:solidFill>
                <a:uFillTx/>
                <a:latin typeface="Avenir Black"/>
                <a:ea typeface="Avenir Black"/>
                <a:cs typeface="Avenir Black"/>
                <a:sym typeface="Avenir Black"/>
              </a:defRPr>
            </a:lvl1pPr>
            <a:lvl2pPr marL="411465" indent="-218591" defTabSz="914367">
              <a:spcBef>
                <a:spcPts val="562"/>
              </a:spcBef>
              <a:buClr>
                <a:srgbClr val="93A299"/>
              </a:buClr>
              <a:buSzPct val="85000"/>
              <a:defRPr sz="2391">
                <a:solidFill>
                  <a:srgbClr val="292934"/>
                </a:solidFill>
                <a:uFillTx/>
                <a:latin typeface="Avenir Black"/>
                <a:ea typeface="Avenir Black"/>
                <a:cs typeface="Avenir Black"/>
                <a:sym typeface="Avenir Black"/>
              </a:defRPr>
            </a:lvl2pPr>
            <a:lvl3pPr marL="628628" indent="-242879" defTabSz="914367">
              <a:spcBef>
                <a:spcPts val="562"/>
              </a:spcBef>
              <a:buClr>
                <a:srgbClr val="93A299"/>
              </a:buClr>
              <a:buSzPct val="90000"/>
              <a:defRPr sz="2391">
                <a:solidFill>
                  <a:srgbClr val="292934"/>
                </a:solidFill>
                <a:uFillTx/>
                <a:latin typeface="Avenir Black"/>
                <a:ea typeface="Avenir Black"/>
                <a:cs typeface="Avenir Black"/>
                <a:sym typeface="Avenir Black"/>
              </a:defRPr>
            </a:lvl3pPr>
            <a:lvl4pPr marL="851861" indent="-273238"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4pPr>
            <a:lvl5pPr marL="973556" indent="-234204" defTabSz="914367">
              <a:spcBef>
                <a:spcPts val="562"/>
              </a:spcBef>
              <a:buClr>
                <a:srgbClr val="93A299"/>
              </a:buClr>
              <a:buSzPct val="100000"/>
              <a:defRPr sz="2391">
                <a:solidFill>
                  <a:srgbClr val="292934"/>
                </a:solidFill>
                <a:uFillTx/>
                <a:latin typeface="Avenir Black"/>
                <a:ea typeface="Avenir Black"/>
                <a:cs typeface="Avenir Black"/>
                <a:sym typeface="Avenir Black"/>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11834338" y="6551705"/>
            <a:ext cx="330088" cy="326113"/>
          </a:xfrm>
          <a:prstGeom prst="rect">
            <a:avLst/>
          </a:prstGeom>
        </p:spPr>
        <p:txBody>
          <a:bodyPr lIns="65023" tIns="65023" rIns="65023" bIns="65023" anchor="ctr"/>
          <a:lstStyle>
            <a:lvl1pPr algn="r" defTabSz="457184">
              <a:defRPr b="0">
                <a:solidFill>
                  <a:srgbClr val="FFCC66"/>
                </a:solidFill>
                <a:uFillTx/>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211622299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49" name="Rectangle 10"/>
          <p:cNvSpPr/>
          <p:nvPr/>
        </p:nvSpPr>
        <p:spPr>
          <a:xfrm>
            <a:off x="2647119" y="347472"/>
            <a:ext cx="7580615" cy="45720"/>
          </a:xfrm>
          <a:prstGeom prst="rect">
            <a:avLst/>
          </a:prstGeom>
          <a:solidFill>
            <a:srgbClr val="660000"/>
          </a:solidFill>
          <a:ln w="12700">
            <a:miter lim="400000"/>
          </a:ln>
        </p:spPr>
        <p:txBody>
          <a:bodyPr lIns="32146" rIns="32146" anchor="ctr"/>
          <a:lstStyle/>
          <a:p>
            <a:pPr marL="0" marR="28573" indent="28573" algn="ctr">
              <a:defRPr sz="1700">
                <a:solidFill>
                  <a:srgbClr val="FFFFFF"/>
                </a:solidFill>
                <a:latin typeface="+mn-lt"/>
                <a:ea typeface="+mn-ea"/>
                <a:cs typeface="+mn-cs"/>
                <a:sym typeface="Arial"/>
              </a:defRPr>
            </a:pPr>
            <a:endParaRPr sz="1195" dirty="0"/>
          </a:p>
        </p:txBody>
      </p:sp>
      <p:sp>
        <p:nvSpPr>
          <p:cNvPr id="150" name="Rectangle 6"/>
          <p:cNvSpPr/>
          <p:nvPr/>
        </p:nvSpPr>
        <p:spPr>
          <a:xfrm>
            <a:off x="0" y="6567344"/>
            <a:ext cx="12192000" cy="290657"/>
          </a:xfrm>
          <a:prstGeom prst="rect">
            <a:avLst/>
          </a:prstGeom>
          <a:solidFill>
            <a:srgbClr val="660000"/>
          </a:solidFill>
          <a:ln w="12700">
            <a:miter lim="400000"/>
          </a:ln>
        </p:spPr>
        <p:txBody>
          <a:bodyPr lIns="32146" rIns="32146" anchor="ctr"/>
          <a:lstStyle/>
          <a:p>
            <a:pPr marL="0" marR="28573" indent="28573" algn="ctr">
              <a:defRPr sz="1700">
                <a:solidFill>
                  <a:srgbClr val="FFFFFF"/>
                </a:solidFill>
                <a:latin typeface="+mn-lt"/>
                <a:ea typeface="+mn-ea"/>
                <a:cs typeface="+mn-cs"/>
                <a:sym typeface="Arial"/>
              </a:defRPr>
            </a:pPr>
            <a:endParaRPr sz="1195" dirty="0"/>
          </a:p>
        </p:txBody>
      </p:sp>
      <p:pic>
        <p:nvPicPr>
          <p:cNvPr id="151" name="Picture 8" descr="Picture 8"/>
          <p:cNvPicPr>
            <a:picLocks noChangeAspect="1"/>
          </p:cNvPicPr>
          <p:nvPr/>
        </p:nvPicPr>
        <p:blipFill>
          <a:blip r:embed="rId2">
            <a:extLst/>
          </a:blip>
          <a:stretch>
            <a:fillRect/>
          </a:stretch>
        </p:blipFill>
        <p:spPr>
          <a:xfrm>
            <a:off x="135030" y="93726"/>
            <a:ext cx="2438402" cy="393192"/>
          </a:xfrm>
          <a:prstGeom prst="rect">
            <a:avLst/>
          </a:prstGeom>
          <a:ln w="12700">
            <a:miter lim="400000"/>
          </a:ln>
        </p:spPr>
      </p:pic>
      <p:pic>
        <p:nvPicPr>
          <p:cNvPr id="152" name="Picture 17" descr="Picture 17"/>
          <p:cNvPicPr>
            <a:picLocks noChangeAspect="1"/>
          </p:cNvPicPr>
          <p:nvPr/>
        </p:nvPicPr>
        <p:blipFill>
          <a:blip r:embed="rId3">
            <a:extLst/>
          </a:blip>
          <a:stretch>
            <a:fillRect/>
          </a:stretch>
        </p:blipFill>
        <p:spPr>
          <a:xfrm flipH="1">
            <a:off x="10272980" y="27431"/>
            <a:ext cx="1814811" cy="365760"/>
          </a:xfrm>
          <a:prstGeom prst="rect">
            <a:avLst/>
          </a:prstGeom>
          <a:ln w="12700">
            <a:miter lim="400000"/>
          </a:ln>
        </p:spPr>
      </p:pic>
      <p:sp>
        <p:nvSpPr>
          <p:cNvPr id="153" name="Title Text"/>
          <p:cNvSpPr txBox="1">
            <a:spLocks noGrp="1"/>
          </p:cNvSpPr>
          <p:nvPr>
            <p:ph type="title"/>
          </p:nvPr>
        </p:nvSpPr>
        <p:spPr>
          <a:xfrm>
            <a:off x="609600" y="787400"/>
            <a:ext cx="10972800" cy="2540000"/>
          </a:xfrm>
          <a:prstGeom prst="rect">
            <a:avLst/>
          </a:prstGeom>
          <a:ln w="9525">
            <a:solidFill>
              <a:srgbClr val="FFFFFF"/>
            </a:solidFill>
            <a:round/>
          </a:ln>
        </p:spPr>
        <p:txBody>
          <a:bodyPr lIns="45719" tIns="45719" rIns="45719" bIns="45719">
            <a:normAutofit/>
          </a:bodyPr>
          <a:lstStyle>
            <a:lvl1pPr defTabSz="914353">
              <a:defRPr sz="3586" spc="-100">
                <a:solidFill>
                  <a:srgbClr val="808080"/>
                </a:solidFill>
                <a:uFillTx/>
              </a:defRPr>
            </a:lvl1pPr>
          </a:lstStyle>
          <a:p>
            <a:r>
              <a:t>Title Text</a:t>
            </a:r>
          </a:p>
        </p:txBody>
      </p:sp>
      <p:sp>
        <p:nvSpPr>
          <p:cNvPr id="154" name="Body Level One…"/>
          <p:cNvSpPr txBox="1">
            <a:spLocks noGrp="1"/>
          </p:cNvSpPr>
          <p:nvPr>
            <p:ph type="body" idx="1"/>
          </p:nvPr>
        </p:nvSpPr>
        <p:spPr>
          <a:xfrm>
            <a:off x="609600" y="3327399"/>
            <a:ext cx="10972800" cy="3073401"/>
          </a:xfrm>
          <a:prstGeom prst="rect">
            <a:avLst/>
          </a:prstGeom>
          <a:ln w="9525">
            <a:solidFill>
              <a:srgbClr val="FFFFFF"/>
            </a:solidFill>
            <a:round/>
          </a:ln>
        </p:spPr>
        <p:txBody>
          <a:bodyPr lIns="45719" tIns="45719" rIns="45719" bIns="45719" anchor="t">
            <a:normAutofit/>
          </a:bodyPr>
          <a:lstStyle>
            <a:lvl1pPr marL="182870" indent="-182870" defTabSz="914353">
              <a:spcBef>
                <a:spcPts val="562"/>
              </a:spcBef>
              <a:buClr>
                <a:srgbClr val="93A299"/>
              </a:buClr>
              <a:buSzPct val="85000"/>
              <a:defRPr sz="2391">
                <a:solidFill>
                  <a:srgbClr val="292934"/>
                </a:solidFill>
                <a:uFillTx/>
              </a:defRPr>
            </a:lvl1pPr>
            <a:lvl2pPr marL="496363" indent="-222057" defTabSz="914353">
              <a:spcBef>
                <a:spcPts val="562"/>
              </a:spcBef>
              <a:buClr>
                <a:srgbClr val="93A299"/>
              </a:buClr>
              <a:buSzPct val="85000"/>
              <a:defRPr sz="2391">
                <a:solidFill>
                  <a:srgbClr val="292934"/>
                </a:solidFill>
                <a:uFillTx/>
              </a:defRPr>
            </a:lvl2pPr>
            <a:lvl3pPr marL="797316" indent="-248704" defTabSz="914353">
              <a:spcBef>
                <a:spcPts val="562"/>
              </a:spcBef>
              <a:buClr>
                <a:srgbClr val="93A299"/>
              </a:buClr>
              <a:buSzPct val="90000"/>
              <a:defRPr sz="2391">
                <a:solidFill>
                  <a:srgbClr val="292934"/>
                </a:solidFill>
                <a:uFillTx/>
              </a:defRPr>
            </a:lvl3pPr>
            <a:lvl4pPr marL="1105536" indent="-282618" defTabSz="914353">
              <a:spcBef>
                <a:spcPts val="562"/>
              </a:spcBef>
              <a:buClr>
                <a:srgbClr val="93A299"/>
              </a:buClr>
              <a:buSzPct val="100000"/>
              <a:defRPr sz="2391">
                <a:solidFill>
                  <a:srgbClr val="292934"/>
                </a:solidFill>
                <a:uFillTx/>
              </a:defRPr>
            </a:lvl4pPr>
            <a:lvl5pPr marL="1296938" indent="-245431" defTabSz="914353">
              <a:spcBef>
                <a:spcPts val="562"/>
              </a:spcBef>
              <a:buClr>
                <a:srgbClr val="93A299"/>
              </a:buClr>
              <a:buSzPct val="100000"/>
              <a:defRPr sz="2391">
                <a:solidFill>
                  <a:srgbClr val="292934"/>
                </a:solidFill>
                <a:uFillTx/>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11804395" y="6565812"/>
            <a:ext cx="360032" cy="297900"/>
          </a:xfrm>
          <a:prstGeom prst="rect">
            <a:avLst/>
          </a:prstGeom>
        </p:spPr>
        <p:txBody>
          <a:bodyPr lIns="45719" tIns="45719" rIns="45719" bIns="45719" anchor="ctr"/>
          <a:lstStyle>
            <a:lvl1pPr marR="28573" indent="28573" algn="r" defTabSz="642915">
              <a:defRPr sz="1336" b="0">
                <a:solidFill>
                  <a:srgbClr val="FFCC66"/>
                </a:solidFill>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274058605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162" name="Rectangle 10"/>
          <p:cNvSpPr/>
          <p:nvPr/>
        </p:nvSpPr>
        <p:spPr>
          <a:xfrm>
            <a:off x="2647119" y="347472"/>
            <a:ext cx="7580615" cy="45720"/>
          </a:xfrm>
          <a:prstGeom prst="rect">
            <a:avLst/>
          </a:prstGeom>
          <a:solidFill>
            <a:srgbClr val="660000"/>
          </a:solidFill>
          <a:ln w="12700">
            <a:miter lim="400000"/>
          </a:ln>
        </p:spPr>
        <p:txBody>
          <a:bodyPr lIns="32146" rIns="32146" anchor="ctr"/>
          <a:lstStyle/>
          <a:p>
            <a:pPr marL="0" marR="28573" indent="28573" algn="ctr">
              <a:defRPr sz="1700">
                <a:solidFill>
                  <a:srgbClr val="FFFFFF"/>
                </a:solidFill>
                <a:latin typeface="+mn-lt"/>
                <a:ea typeface="+mn-ea"/>
                <a:cs typeface="+mn-cs"/>
                <a:sym typeface="Arial"/>
              </a:defRPr>
            </a:pPr>
            <a:endParaRPr sz="1195" dirty="0"/>
          </a:p>
        </p:txBody>
      </p:sp>
      <p:sp>
        <p:nvSpPr>
          <p:cNvPr id="163" name="Rectangle 6"/>
          <p:cNvSpPr/>
          <p:nvPr/>
        </p:nvSpPr>
        <p:spPr>
          <a:xfrm>
            <a:off x="0" y="6567344"/>
            <a:ext cx="12192000" cy="290657"/>
          </a:xfrm>
          <a:prstGeom prst="rect">
            <a:avLst/>
          </a:prstGeom>
          <a:solidFill>
            <a:srgbClr val="660000"/>
          </a:solidFill>
          <a:ln w="12700">
            <a:miter lim="400000"/>
          </a:ln>
        </p:spPr>
        <p:txBody>
          <a:bodyPr lIns="32146" rIns="32146" anchor="ctr"/>
          <a:lstStyle/>
          <a:p>
            <a:pPr marL="0" marR="28573" indent="28573" algn="ctr">
              <a:defRPr sz="1700">
                <a:solidFill>
                  <a:srgbClr val="FFFFFF"/>
                </a:solidFill>
                <a:latin typeface="+mn-lt"/>
                <a:ea typeface="+mn-ea"/>
                <a:cs typeface="+mn-cs"/>
                <a:sym typeface="Arial"/>
              </a:defRPr>
            </a:pPr>
            <a:endParaRPr sz="1195" dirty="0"/>
          </a:p>
        </p:txBody>
      </p:sp>
      <p:pic>
        <p:nvPicPr>
          <p:cNvPr id="164" name="Picture 8" descr="Picture 8"/>
          <p:cNvPicPr>
            <a:picLocks noChangeAspect="1"/>
          </p:cNvPicPr>
          <p:nvPr/>
        </p:nvPicPr>
        <p:blipFill>
          <a:blip r:embed="rId2">
            <a:extLst/>
          </a:blip>
          <a:stretch>
            <a:fillRect/>
          </a:stretch>
        </p:blipFill>
        <p:spPr>
          <a:xfrm>
            <a:off x="135030" y="93726"/>
            <a:ext cx="2438402" cy="393192"/>
          </a:xfrm>
          <a:prstGeom prst="rect">
            <a:avLst/>
          </a:prstGeom>
          <a:ln w="12700">
            <a:miter lim="400000"/>
          </a:ln>
        </p:spPr>
      </p:pic>
      <p:pic>
        <p:nvPicPr>
          <p:cNvPr id="165" name="Picture 17" descr="Picture 17"/>
          <p:cNvPicPr>
            <a:picLocks noChangeAspect="1"/>
          </p:cNvPicPr>
          <p:nvPr/>
        </p:nvPicPr>
        <p:blipFill>
          <a:blip r:embed="rId3">
            <a:extLst/>
          </a:blip>
          <a:stretch>
            <a:fillRect/>
          </a:stretch>
        </p:blipFill>
        <p:spPr>
          <a:xfrm flipH="1">
            <a:off x="10272980" y="27431"/>
            <a:ext cx="1814811" cy="365760"/>
          </a:xfrm>
          <a:prstGeom prst="rect">
            <a:avLst/>
          </a:prstGeom>
          <a:ln w="12700">
            <a:miter lim="400000"/>
          </a:ln>
        </p:spPr>
      </p:pic>
      <p:sp>
        <p:nvSpPr>
          <p:cNvPr id="166" name="Title Text"/>
          <p:cNvSpPr txBox="1">
            <a:spLocks noGrp="1"/>
          </p:cNvSpPr>
          <p:nvPr>
            <p:ph type="title"/>
          </p:nvPr>
        </p:nvSpPr>
        <p:spPr>
          <a:xfrm>
            <a:off x="609600" y="787400"/>
            <a:ext cx="10972800" cy="2540000"/>
          </a:xfrm>
          <a:prstGeom prst="rect">
            <a:avLst/>
          </a:prstGeom>
          <a:ln w="9525">
            <a:solidFill>
              <a:srgbClr val="FFFFFF"/>
            </a:solidFill>
            <a:round/>
          </a:ln>
        </p:spPr>
        <p:txBody>
          <a:bodyPr lIns="45719" tIns="45719" rIns="45719" bIns="45719">
            <a:normAutofit/>
          </a:bodyPr>
          <a:lstStyle>
            <a:lvl1pPr defTabSz="914353">
              <a:defRPr sz="3586" spc="-100">
                <a:solidFill>
                  <a:srgbClr val="808080"/>
                </a:solidFill>
                <a:uFillTx/>
              </a:defRPr>
            </a:lvl1pPr>
          </a:lstStyle>
          <a:p>
            <a:r>
              <a:t>Title Text</a:t>
            </a:r>
          </a:p>
        </p:txBody>
      </p:sp>
      <p:sp>
        <p:nvSpPr>
          <p:cNvPr id="167" name="Body Level One…"/>
          <p:cNvSpPr txBox="1">
            <a:spLocks noGrp="1"/>
          </p:cNvSpPr>
          <p:nvPr>
            <p:ph type="body" idx="1"/>
          </p:nvPr>
        </p:nvSpPr>
        <p:spPr>
          <a:xfrm>
            <a:off x="609600" y="3327399"/>
            <a:ext cx="10972800" cy="3073401"/>
          </a:xfrm>
          <a:prstGeom prst="rect">
            <a:avLst/>
          </a:prstGeom>
          <a:ln w="9525">
            <a:solidFill>
              <a:srgbClr val="FFFFFF"/>
            </a:solidFill>
            <a:round/>
          </a:ln>
        </p:spPr>
        <p:txBody>
          <a:bodyPr lIns="45719" tIns="45719" rIns="45719" bIns="45719" anchor="t">
            <a:normAutofit/>
          </a:bodyPr>
          <a:lstStyle>
            <a:lvl1pPr marL="182870" indent="-182870" defTabSz="914353">
              <a:spcBef>
                <a:spcPts val="562"/>
              </a:spcBef>
              <a:buClr>
                <a:srgbClr val="93A299"/>
              </a:buClr>
              <a:buSzPct val="85000"/>
              <a:defRPr sz="2391">
                <a:solidFill>
                  <a:srgbClr val="292934"/>
                </a:solidFill>
                <a:uFillTx/>
              </a:defRPr>
            </a:lvl1pPr>
            <a:lvl2pPr marL="496363" indent="-222057" defTabSz="914353">
              <a:spcBef>
                <a:spcPts val="562"/>
              </a:spcBef>
              <a:buClr>
                <a:srgbClr val="93A299"/>
              </a:buClr>
              <a:buSzPct val="85000"/>
              <a:defRPr sz="2391">
                <a:solidFill>
                  <a:srgbClr val="292934"/>
                </a:solidFill>
                <a:uFillTx/>
              </a:defRPr>
            </a:lvl2pPr>
            <a:lvl3pPr marL="797316" indent="-248704" defTabSz="914353">
              <a:spcBef>
                <a:spcPts val="562"/>
              </a:spcBef>
              <a:buClr>
                <a:srgbClr val="93A299"/>
              </a:buClr>
              <a:buSzPct val="90000"/>
              <a:defRPr sz="2391">
                <a:solidFill>
                  <a:srgbClr val="292934"/>
                </a:solidFill>
                <a:uFillTx/>
              </a:defRPr>
            </a:lvl3pPr>
            <a:lvl4pPr marL="1105536" indent="-282618" defTabSz="914353">
              <a:spcBef>
                <a:spcPts val="562"/>
              </a:spcBef>
              <a:buClr>
                <a:srgbClr val="93A299"/>
              </a:buClr>
              <a:buSzPct val="100000"/>
              <a:defRPr sz="2391">
                <a:solidFill>
                  <a:srgbClr val="292934"/>
                </a:solidFill>
                <a:uFillTx/>
              </a:defRPr>
            </a:lvl4pPr>
            <a:lvl5pPr marL="1296938" indent="-245431" defTabSz="914353">
              <a:spcBef>
                <a:spcPts val="562"/>
              </a:spcBef>
              <a:buClr>
                <a:srgbClr val="93A299"/>
              </a:buClr>
              <a:buSzPct val="100000"/>
              <a:defRPr sz="2391">
                <a:solidFill>
                  <a:srgbClr val="292934"/>
                </a:solidFill>
                <a:uFillTx/>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11804395" y="6565812"/>
            <a:ext cx="360032" cy="297900"/>
          </a:xfrm>
          <a:prstGeom prst="rect">
            <a:avLst/>
          </a:prstGeom>
        </p:spPr>
        <p:txBody>
          <a:bodyPr lIns="45719" tIns="45719" rIns="45719" bIns="45719" anchor="ctr"/>
          <a:lstStyle>
            <a:lvl1pPr marR="28573" indent="28573" algn="r" defTabSz="642915">
              <a:defRPr sz="1336" b="0">
                <a:solidFill>
                  <a:srgbClr val="FFCC66"/>
                </a:solidFill>
                <a:latin typeface="Avenir Black"/>
                <a:ea typeface="Avenir Black"/>
                <a:cs typeface="Avenir Black"/>
                <a:sym typeface="Avenir Black"/>
              </a:defRPr>
            </a:lvl1pPr>
          </a:lstStyle>
          <a:p>
            <a:fld id="{86CB4B4D-7CA3-9044-876B-883B54F8677D}" type="slidenum">
              <a:t>‹#›</a:t>
            </a:fld>
            <a:endParaRPr dirty="0"/>
          </a:p>
        </p:txBody>
      </p:sp>
    </p:spTree>
    <p:extLst>
      <p:ext uri="{BB962C8B-B14F-4D97-AF65-F5344CB8AC3E}">
        <p14:creationId xmlns:p14="http://schemas.microsoft.com/office/powerpoint/2010/main" val="37045382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455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7937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2090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977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7.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42026"/>
            <a:ext cx="12192000" cy="815975"/>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ea typeface="MS PGothic" pitchFamily="34" charset="-128"/>
              </a:defRPr>
            </a:lvl1pPr>
            <a:lvl2pPr marL="742950" indent="-285750">
              <a:defRPr sz="1400">
                <a:solidFill>
                  <a:schemeClr val="tx1"/>
                </a:solidFill>
                <a:latin typeface="Times New Roman" pitchFamily="18" charset="0"/>
                <a:ea typeface="MS PGothic" pitchFamily="34" charset="-128"/>
              </a:defRPr>
            </a:lvl2pPr>
            <a:lvl3pPr marL="1143000" indent="-228600">
              <a:defRPr sz="1400">
                <a:solidFill>
                  <a:schemeClr val="tx1"/>
                </a:solidFill>
                <a:latin typeface="Times New Roman" pitchFamily="18" charset="0"/>
                <a:ea typeface="MS PGothic" pitchFamily="34" charset="-128"/>
              </a:defRPr>
            </a:lvl3pPr>
            <a:lvl4pPr marL="1600200" indent="-228600">
              <a:defRPr sz="1400">
                <a:solidFill>
                  <a:schemeClr val="tx1"/>
                </a:solidFill>
                <a:latin typeface="Times New Roman" pitchFamily="18" charset="0"/>
                <a:ea typeface="MS PGothic" pitchFamily="34" charset="-128"/>
              </a:defRPr>
            </a:lvl4pPr>
            <a:lvl5pPr marL="2057400" indent="-228600">
              <a:defRPr sz="1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pPr algn="ctr">
              <a:defRPr/>
            </a:pPr>
            <a:endParaRPr lang="en-US" altLang="en-US" sz="1400" dirty="0" smtClean="0"/>
          </a:p>
        </p:txBody>
      </p:sp>
      <p:sp>
        <p:nvSpPr>
          <p:cNvPr id="1027" name="Rectangle 3"/>
          <p:cNvSpPr>
            <a:spLocks noGrp="1" noChangeArrowheads="1"/>
          </p:cNvSpPr>
          <p:nvPr>
            <p:ph type="title"/>
          </p:nvPr>
        </p:nvSpPr>
        <p:spPr bwMode="auto">
          <a:xfrm>
            <a:off x="133352" y="100014"/>
            <a:ext cx="1193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4"/>
          <p:cNvSpPr>
            <a:spLocks noGrp="1" noChangeArrowheads="1"/>
          </p:cNvSpPr>
          <p:nvPr>
            <p:ph type="body" idx="1"/>
          </p:nvPr>
        </p:nvSpPr>
        <p:spPr bwMode="auto">
          <a:xfrm>
            <a:off x="660401" y="1166814"/>
            <a:ext cx="10733617"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p:nvSpPr>
        <p:spPr bwMode="auto">
          <a:xfrm>
            <a:off x="9254067" y="63055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algn="r" eaLnBrk="1" hangingPunct="1"/>
            <a:fld id="{90977F2F-D5E0-4E22-AB05-83A783251C30}" type="slidenum">
              <a:rPr lang="en-US" altLang="en-US" sz="1200" b="1">
                <a:latin typeface="Arial" panose="020B0604020202020204" pitchFamily="34" charset="0"/>
              </a:rPr>
              <a:pPr algn="r" eaLnBrk="1" hangingPunct="1"/>
              <a:t>‹#›</a:t>
            </a:fld>
            <a:endParaRPr lang="en-US" altLang="en-US" sz="1200" b="1" dirty="0">
              <a:latin typeface="Arial" panose="020B0604020202020204" pitchFamily="34" charset="0"/>
            </a:endParaRPr>
          </a:p>
        </p:txBody>
      </p:sp>
      <p:pic>
        <p:nvPicPr>
          <p:cNvPr id="1030" name="Picture 6" descr="NEW FAA LOGO"/>
          <p:cNvPicPr>
            <a:picLocks noChangeAspect="1" noChangeArrowheads="1"/>
          </p:cNvPicPr>
          <p:nvPr/>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7611534" y="6124575"/>
            <a:ext cx="88053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8515351" y="6265864"/>
            <a:ext cx="1370696"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lnSpc>
                <a:spcPct val="85000"/>
              </a:lnSpc>
              <a:defRPr/>
            </a:pPr>
            <a:r>
              <a:rPr lang="en-US" sz="1200" b="1" dirty="0" smtClean="0">
                <a:latin typeface="Arial" charset="0"/>
              </a:rPr>
              <a:t>Federal Aviation</a:t>
            </a:r>
          </a:p>
          <a:p>
            <a:pPr eaLnBrk="1" hangingPunct="1">
              <a:lnSpc>
                <a:spcPct val="85000"/>
              </a:lnSpc>
              <a:defRPr/>
            </a:pPr>
            <a:r>
              <a:rPr lang="en-US" sz="1200" b="1" dirty="0" smtClean="0">
                <a:latin typeface="Arial" charset="0"/>
              </a:rPr>
              <a:t>Administration</a:t>
            </a:r>
          </a:p>
        </p:txBody>
      </p:sp>
      <p:sp>
        <p:nvSpPr>
          <p:cNvPr id="7176" name="Rectangle 8"/>
          <p:cNvSpPr>
            <a:spLocks noGrp="1" noChangeArrowheads="1"/>
          </p:cNvSpPr>
          <p:nvPr>
            <p:ph type="dt" sz="half" idx="2"/>
          </p:nvPr>
        </p:nvSpPr>
        <p:spPr bwMode="auto">
          <a:xfrm>
            <a:off x="711200" y="6507164"/>
            <a:ext cx="2844800" cy="27463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lvl1pPr algn="l" eaLnBrk="1" hangingPunct="1">
              <a:spcBef>
                <a:spcPct val="50000"/>
              </a:spcBef>
              <a:defRPr sz="1200">
                <a:latin typeface="+mn-lt"/>
                <a:ea typeface="+mn-ea"/>
                <a:cs typeface="+mn-cs"/>
              </a:defRPr>
            </a:lvl1pPr>
          </a:lstStyle>
          <a:p>
            <a:pPr>
              <a:defRPr/>
            </a:pPr>
            <a:endParaRPr lang="en-US" dirty="0"/>
          </a:p>
        </p:txBody>
      </p:sp>
      <p:sp>
        <p:nvSpPr>
          <p:cNvPr id="7177" name="Rectangle 9"/>
          <p:cNvSpPr>
            <a:spLocks noGrp="1" noChangeArrowheads="1"/>
          </p:cNvSpPr>
          <p:nvPr>
            <p:ph type="ftr" sz="quarter" idx="3"/>
          </p:nvPr>
        </p:nvSpPr>
        <p:spPr bwMode="auto">
          <a:xfrm>
            <a:off x="622300" y="6245225"/>
            <a:ext cx="5359400" cy="2746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lvl1pPr algn="l" eaLnBrk="1" hangingPunct="1">
              <a:spcBef>
                <a:spcPct val="50000"/>
              </a:spcBef>
              <a:defRPr sz="1200" b="1">
                <a:latin typeface="+mn-lt"/>
                <a:ea typeface="+mn-ea"/>
                <a:cs typeface="+mn-cs"/>
              </a:defRPr>
            </a:lvl1pPr>
          </a:lstStyle>
          <a:p>
            <a:pPr>
              <a:defRPr/>
            </a:pPr>
            <a:endParaRPr lang="en-US" dirty="0"/>
          </a:p>
        </p:txBody>
      </p:sp>
    </p:spTree>
    <p:extLst>
      <p:ext uri="{BB962C8B-B14F-4D97-AF65-F5344CB8AC3E}">
        <p14:creationId xmlns:p14="http://schemas.microsoft.com/office/powerpoint/2010/main" val="1748059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4" r:id="rId12"/>
  </p:sldLayoutIdLst>
  <p:hf sldNum="0" hdr="0" ftr="0" dt="0"/>
  <p:txStyles>
    <p:titleStyle>
      <a:lvl1pPr algn="ctr" rtl="0" eaLnBrk="0" fontAlgn="base" hangingPunct="0">
        <a:spcBef>
          <a:spcPct val="0"/>
        </a:spcBef>
        <a:spcAft>
          <a:spcPct val="0"/>
        </a:spcAft>
        <a:defRPr sz="3300" b="1">
          <a:solidFill>
            <a:srgbClr val="1D2F68"/>
          </a:solidFill>
          <a:latin typeface="+mj-lt"/>
          <a:ea typeface="MS PGothic" pitchFamily="34" charset="-128"/>
          <a:cs typeface="ＭＳ Ｐゴシック" charset="0"/>
        </a:defRPr>
      </a:lvl1pPr>
      <a:lvl2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2pPr>
      <a:lvl3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3pPr>
      <a:lvl4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4pPr>
      <a:lvl5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5pPr>
      <a:lvl6pPr marL="457200" algn="ctr" rtl="0" fontAlgn="base">
        <a:spcBef>
          <a:spcPct val="0"/>
        </a:spcBef>
        <a:spcAft>
          <a:spcPct val="0"/>
        </a:spcAft>
        <a:defRPr sz="3300" b="1">
          <a:solidFill>
            <a:srgbClr val="1D2F68"/>
          </a:solidFill>
          <a:latin typeface="Arial" charset="0"/>
        </a:defRPr>
      </a:lvl6pPr>
      <a:lvl7pPr marL="914400" algn="ctr" rtl="0" fontAlgn="base">
        <a:spcBef>
          <a:spcPct val="0"/>
        </a:spcBef>
        <a:spcAft>
          <a:spcPct val="0"/>
        </a:spcAft>
        <a:defRPr sz="3300" b="1">
          <a:solidFill>
            <a:srgbClr val="1D2F68"/>
          </a:solidFill>
          <a:latin typeface="Arial" charset="0"/>
        </a:defRPr>
      </a:lvl7pPr>
      <a:lvl8pPr marL="1371600" algn="ctr" rtl="0" fontAlgn="base">
        <a:spcBef>
          <a:spcPct val="0"/>
        </a:spcBef>
        <a:spcAft>
          <a:spcPct val="0"/>
        </a:spcAft>
        <a:defRPr sz="3300" b="1">
          <a:solidFill>
            <a:srgbClr val="1D2F68"/>
          </a:solidFill>
          <a:latin typeface="Arial" charset="0"/>
        </a:defRPr>
      </a:lvl8pPr>
      <a:lvl9pPr marL="1828800" algn="ctr" rtl="0" fontAlgn="base">
        <a:spcBef>
          <a:spcPct val="0"/>
        </a:spcBef>
        <a:spcAft>
          <a:spcPct val="0"/>
        </a:spcAft>
        <a:defRPr sz="33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3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42026"/>
            <a:ext cx="12192000" cy="815975"/>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ea typeface="MS PGothic" pitchFamily="34" charset="-128"/>
              </a:defRPr>
            </a:lvl1pPr>
            <a:lvl2pPr marL="742950" indent="-285750">
              <a:defRPr sz="1400">
                <a:solidFill>
                  <a:schemeClr val="tx1"/>
                </a:solidFill>
                <a:latin typeface="Times New Roman" pitchFamily="18" charset="0"/>
                <a:ea typeface="MS PGothic" pitchFamily="34" charset="-128"/>
              </a:defRPr>
            </a:lvl2pPr>
            <a:lvl3pPr marL="1143000" indent="-228600">
              <a:defRPr sz="1400">
                <a:solidFill>
                  <a:schemeClr val="tx1"/>
                </a:solidFill>
                <a:latin typeface="Times New Roman" pitchFamily="18" charset="0"/>
                <a:ea typeface="MS PGothic" pitchFamily="34" charset="-128"/>
              </a:defRPr>
            </a:lvl3pPr>
            <a:lvl4pPr marL="1600200" indent="-228600">
              <a:defRPr sz="1400">
                <a:solidFill>
                  <a:schemeClr val="tx1"/>
                </a:solidFill>
                <a:latin typeface="Times New Roman" pitchFamily="18" charset="0"/>
                <a:ea typeface="MS PGothic" pitchFamily="34" charset="-128"/>
              </a:defRPr>
            </a:lvl4pPr>
            <a:lvl5pPr marL="2057400" indent="-228600">
              <a:defRPr sz="1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pPr algn="ctr">
              <a:defRPr/>
            </a:pPr>
            <a:endParaRPr lang="en-US" altLang="en-US" sz="1400" dirty="0" smtClean="0"/>
          </a:p>
        </p:txBody>
      </p:sp>
      <p:sp>
        <p:nvSpPr>
          <p:cNvPr id="1027" name="Rectangle 3"/>
          <p:cNvSpPr>
            <a:spLocks noGrp="1" noChangeArrowheads="1"/>
          </p:cNvSpPr>
          <p:nvPr>
            <p:ph type="title"/>
          </p:nvPr>
        </p:nvSpPr>
        <p:spPr bwMode="auto">
          <a:xfrm>
            <a:off x="133352" y="100014"/>
            <a:ext cx="1193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4"/>
          <p:cNvSpPr>
            <a:spLocks noGrp="1" noChangeArrowheads="1"/>
          </p:cNvSpPr>
          <p:nvPr>
            <p:ph type="body" idx="1"/>
          </p:nvPr>
        </p:nvSpPr>
        <p:spPr bwMode="auto">
          <a:xfrm>
            <a:off x="660401" y="1166814"/>
            <a:ext cx="10733617"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p:nvSpPr>
        <p:spPr bwMode="auto">
          <a:xfrm>
            <a:off x="9254067" y="63055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algn="r" eaLnBrk="1" hangingPunct="1"/>
            <a:fld id="{7033EACF-93A9-4292-A1F9-79417C60521A}" type="slidenum">
              <a:rPr lang="en-US" altLang="en-US" sz="1200" b="1">
                <a:latin typeface="Arial" panose="020B0604020202020204" pitchFamily="34" charset="0"/>
              </a:rPr>
              <a:pPr algn="r" eaLnBrk="1" hangingPunct="1"/>
              <a:t>‹#›</a:t>
            </a:fld>
            <a:endParaRPr lang="en-US" altLang="en-US" sz="1200" b="1" dirty="0">
              <a:latin typeface="Arial" panose="020B0604020202020204" pitchFamily="34" charset="0"/>
            </a:endParaRPr>
          </a:p>
        </p:txBody>
      </p:sp>
      <p:pic>
        <p:nvPicPr>
          <p:cNvPr id="1030" name="Picture 6" descr="NEW FAA LOGO"/>
          <p:cNvPicPr>
            <a:picLocks noChangeAspect="1" noChangeArrowheads="1"/>
          </p:cNvPicPr>
          <p:nvPr/>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7611534" y="6124575"/>
            <a:ext cx="88053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8515351" y="6265864"/>
            <a:ext cx="1370696"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400">
                <a:solidFill>
                  <a:schemeClr val="tx1"/>
                </a:solidFill>
                <a:latin typeface="Times New Roman" charset="0"/>
                <a:ea typeface="ＭＳ Ｐゴシック" charset="0"/>
              </a:defRPr>
            </a:lvl9pPr>
          </a:lstStyle>
          <a:p>
            <a:pPr eaLnBrk="1" hangingPunct="1">
              <a:lnSpc>
                <a:spcPct val="85000"/>
              </a:lnSpc>
              <a:defRPr/>
            </a:pPr>
            <a:r>
              <a:rPr lang="en-US" sz="1200" b="1" dirty="0" smtClean="0">
                <a:latin typeface="Arial" charset="0"/>
              </a:rPr>
              <a:t>Federal Aviation</a:t>
            </a:r>
          </a:p>
          <a:p>
            <a:pPr eaLnBrk="1" hangingPunct="1">
              <a:lnSpc>
                <a:spcPct val="85000"/>
              </a:lnSpc>
              <a:defRPr/>
            </a:pPr>
            <a:r>
              <a:rPr lang="en-US" sz="1200" b="1" dirty="0" smtClean="0">
                <a:latin typeface="Arial" charset="0"/>
              </a:rPr>
              <a:t>Administration</a:t>
            </a:r>
          </a:p>
        </p:txBody>
      </p:sp>
      <p:sp>
        <p:nvSpPr>
          <p:cNvPr id="7176" name="Rectangle 8"/>
          <p:cNvSpPr>
            <a:spLocks noGrp="1" noChangeArrowheads="1"/>
          </p:cNvSpPr>
          <p:nvPr>
            <p:ph type="dt" sz="half" idx="2"/>
          </p:nvPr>
        </p:nvSpPr>
        <p:spPr bwMode="auto">
          <a:xfrm>
            <a:off x="711200" y="6507164"/>
            <a:ext cx="2844800" cy="27463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lvl1pPr algn="l" eaLnBrk="1" hangingPunct="1">
              <a:spcBef>
                <a:spcPct val="50000"/>
              </a:spcBef>
              <a:defRPr sz="1200">
                <a:latin typeface="+mn-lt"/>
                <a:ea typeface="+mn-ea"/>
                <a:cs typeface="+mn-cs"/>
              </a:defRPr>
            </a:lvl1pPr>
          </a:lstStyle>
          <a:p>
            <a:pPr>
              <a:defRPr/>
            </a:pPr>
            <a:endParaRPr lang="en-US" dirty="0"/>
          </a:p>
        </p:txBody>
      </p:sp>
      <p:sp>
        <p:nvSpPr>
          <p:cNvPr id="7177" name="Rectangle 9"/>
          <p:cNvSpPr>
            <a:spLocks noGrp="1" noChangeArrowheads="1"/>
          </p:cNvSpPr>
          <p:nvPr>
            <p:ph type="ftr" sz="quarter" idx="3"/>
          </p:nvPr>
        </p:nvSpPr>
        <p:spPr bwMode="auto">
          <a:xfrm>
            <a:off x="622300" y="6245225"/>
            <a:ext cx="5359400" cy="2746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lvl1pPr algn="l" eaLnBrk="1" hangingPunct="1">
              <a:spcBef>
                <a:spcPct val="50000"/>
              </a:spcBef>
              <a:defRPr sz="1200" b="1">
                <a:latin typeface="+mn-lt"/>
                <a:ea typeface="+mn-ea"/>
                <a:cs typeface="+mn-cs"/>
              </a:defRPr>
            </a:lvl1pPr>
          </a:lstStyle>
          <a:p>
            <a:pPr>
              <a:defRPr/>
            </a:pPr>
            <a:endParaRPr lang="en-US" dirty="0"/>
          </a:p>
        </p:txBody>
      </p:sp>
    </p:spTree>
    <p:extLst>
      <p:ext uri="{BB962C8B-B14F-4D97-AF65-F5344CB8AC3E}">
        <p14:creationId xmlns:p14="http://schemas.microsoft.com/office/powerpoint/2010/main" val="4180655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3300" b="1">
          <a:solidFill>
            <a:srgbClr val="1D2F68"/>
          </a:solidFill>
          <a:latin typeface="+mj-lt"/>
          <a:ea typeface="MS PGothic" pitchFamily="34" charset="-128"/>
          <a:cs typeface="ＭＳ Ｐゴシック" charset="0"/>
        </a:defRPr>
      </a:lvl1pPr>
      <a:lvl2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2pPr>
      <a:lvl3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3pPr>
      <a:lvl4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4pPr>
      <a:lvl5pPr algn="ctr" rtl="0" eaLnBrk="0" fontAlgn="base" hangingPunct="0">
        <a:spcBef>
          <a:spcPct val="0"/>
        </a:spcBef>
        <a:spcAft>
          <a:spcPct val="0"/>
        </a:spcAft>
        <a:defRPr sz="3300" b="1">
          <a:solidFill>
            <a:srgbClr val="1D2F68"/>
          </a:solidFill>
          <a:latin typeface="Arial" charset="0"/>
          <a:ea typeface="MS PGothic" pitchFamily="34" charset="-128"/>
          <a:cs typeface="ＭＳ Ｐゴシック" charset="0"/>
        </a:defRPr>
      </a:lvl5pPr>
      <a:lvl6pPr marL="457200" algn="ctr" rtl="0" fontAlgn="base">
        <a:spcBef>
          <a:spcPct val="0"/>
        </a:spcBef>
        <a:spcAft>
          <a:spcPct val="0"/>
        </a:spcAft>
        <a:defRPr sz="3300" b="1">
          <a:solidFill>
            <a:srgbClr val="1D2F68"/>
          </a:solidFill>
          <a:latin typeface="Arial" charset="0"/>
        </a:defRPr>
      </a:lvl6pPr>
      <a:lvl7pPr marL="914400" algn="ctr" rtl="0" fontAlgn="base">
        <a:spcBef>
          <a:spcPct val="0"/>
        </a:spcBef>
        <a:spcAft>
          <a:spcPct val="0"/>
        </a:spcAft>
        <a:defRPr sz="3300" b="1">
          <a:solidFill>
            <a:srgbClr val="1D2F68"/>
          </a:solidFill>
          <a:latin typeface="Arial" charset="0"/>
        </a:defRPr>
      </a:lvl7pPr>
      <a:lvl8pPr marL="1371600" algn="ctr" rtl="0" fontAlgn="base">
        <a:spcBef>
          <a:spcPct val="0"/>
        </a:spcBef>
        <a:spcAft>
          <a:spcPct val="0"/>
        </a:spcAft>
        <a:defRPr sz="3300" b="1">
          <a:solidFill>
            <a:srgbClr val="1D2F68"/>
          </a:solidFill>
          <a:latin typeface="Arial" charset="0"/>
        </a:defRPr>
      </a:lvl8pPr>
      <a:lvl9pPr marL="1828800" algn="ctr" rtl="0" fontAlgn="base">
        <a:spcBef>
          <a:spcPct val="0"/>
        </a:spcBef>
        <a:spcAft>
          <a:spcPct val="0"/>
        </a:spcAft>
        <a:defRPr sz="33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3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0" y="3176"/>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609600" y="927101"/>
            <a:ext cx="10972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609600" y="6356351"/>
            <a:ext cx="10972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solidFill>
                <a:latin typeface="Calibri"/>
                <a:ea typeface="+mn-ea"/>
              </a:defRPr>
            </a:lvl1pPr>
          </a:lstStyle>
          <a:p>
            <a:pPr>
              <a:defRPr/>
            </a:pPr>
            <a:r>
              <a:rPr lang="en-US" dirty="0"/>
              <a:t>Telecon w/ American/USAir Airlines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libri" panose="020F0502020204030204" pitchFamily="34" charset="0"/>
              </a:defRPr>
            </a:lvl1pPr>
          </a:lstStyle>
          <a:p>
            <a:fld id="{77AC95AD-E8E2-41AD-83BD-C40D37136D17}" type="slidenum">
              <a:rPr lang="en-US" altLang="en-US"/>
              <a:pPr/>
              <a:t>‹#›</a:t>
            </a:fld>
            <a:endParaRPr lang="en-US" alt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solidFill>
                <a:latin typeface="Calibri"/>
                <a:ea typeface="+mn-ea"/>
              </a:defRPr>
            </a:lvl1pPr>
          </a:lstStyle>
          <a:p>
            <a:pPr>
              <a:defRPr/>
            </a:pPr>
            <a:r>
              <a:rPr lang="en-US" dirty="0"/>
              <a:t>4 August 2016</a:t>
            </a:r>
          </a:p>
        </p:txBody>
      </p:sp>
    </p:spTree>
    <p:extLst>
      <p:ext uri="{BB962C8B-B14F-4D97-AF65-F5344CB8AC3E}">
        <p14:creationId xmlns:p14="http://schemas.microsoft.com/office/powerpoint/2010/main" val="4099931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anose="020F0502020204030204" pitchFamily="34" charset="0"/>
        </a:defRPr>
      </a:lvl2pPr>
      <a:lvl3pPr algn="ctr" rtl="0" eaLnBrk="0" fontAlgn="base" hangingPunct="0">
        <a:spcBef>
          <a:spcPct val="0"/>
        </a:spcBef>
        <a:spcAft>
          <a:spcPct val="0"/>
        </a:spcAft>
        <a:defRPr sz="2800">
          <a:solidFill>
            <a:schemeClr val="tx1"/>
          </a:solidFill>
          <a:latin typeface="Calibri" panose="020F0502020204030204" pitchFamily="34" charset="0"/>
        </a:defRPr>
      </a:lvl3pPr>
      <a:lvl4pPr algn="ctr" rtl="0" eaLnBrk="0" fontAlgn="base" hangingPunct="0">
        <a:spcBef>
          <a:spcPct val="0"/>
        </a:spcBef>
        <a:spcAft>
          <a:spcPct val="0"/>
        </a:spcAft>
        <a:defRPr sz="2800">
          <a:solidFill>
            <a:schemeClr val="tx1"/>
          </a:solidFill>
          <a:latin typeface="Calibri" panose="020F0502020204030204" pitchFamily="34" charset="0"/>
        </a:defRPr>
      </a:lvl4pPr>
      <a:lvl5pPr algn="ct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2800">
          <a:solidFill>
            <a:schemeClr val="tx1"/>
          </a:solidFill>
          <a:latin typeface="Calibri" panose="020F0502020204030204" pitchFamily="34" charset="0"/>
        </a:defRPr>
      </a:lvl6pPr>
      <a:lvl7pPr marL="914400" algn="ctr" rtl="0" fontAlgn="base">
        <a:spcBef>
          <a:spcPct val="0"/>
        </a:spcBef>
        <a:spcAft>
          <a:spcPct val="0"/>
        </a:spcAft>
        <a:defRPr sz="2800">
          <a:solidFill>
            <a:schemeClr val="tx1"/>
          </a:solidFill>
          <a:latin typeface="Calibri" panose="020F0502020204030204" pitchFamily="34" charset="0"/>
        </a:defRPr>
      </a:lvl7pPr>
      <a:lvl8pPr marL="1371600" algn="ctr" rtl="0" fontAlgn="base">
        <a:spcBef>
          <a:spcPct val="0"/>
        </a:spcBef>
        <a:spcAft>
          <a:spcPct val="0"/>
        </a:spcAft>
        <a:defRPr sz="2800">
          <a:solidFill>
            <a:schemeClr val="tx1"/>
          </a:solidFill>
          <a:latin typeface="Calibri" panose="020F0502020204030204" pitchFamily="34" charset="0"/>
        </a:defRPr>
      </a:lvl8pPr>
      <a:lvl9pPr marL="1828800" algn="ctr" rtl="0" fontAlgn="base">
        <a:spcBef>
          <a:spcPct val="0"/>
        </a:spcBef>
        <a:spcAft>
          <a:spcPct val="0"/>
        </a:spcAft>
        <a:defRPr sz="28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23054"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5811869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8176" y="6442926"/>
            <a:ext cx="12168189" cy="437241"/>
          </a:xfrm>
          <a:prstGeom prst="rect">
            <a:avLst/>
          </a:prstGeom>
          <a:solidFill>
            <a:schemeClr val="accent5">
              <a:hueOff val="-522602"/>
              <a:satOff val="-6700"/>
              <a:lumOff val="-22320"/>
            </a:schemeClr>
          </a:solidFill>
          <a:ln w="25400">
            <a:solidFill>
              <a:srgbClr val="000000"/>
            </a:solidFill>
          </a:ln>
        </p:spPr>
        <p:txBody>
          <a:bodyPr lIns="35719" tIns="35719" rIns="35719" bIns="35719" anchor="ctr"/>
          <a:lstStyle/>
          <a:p>
            <a:pPr>
              <a:defRPr>
                <a:solidFill>
                  <a:schemeClr val="accent5">
                    <a:hueOff val="-176146"/>
                    <a:satOff val="3665"/>
                    <a:lumOff val="-13986"/>
                  </a:schemeClr>
                </a:solidFill>
              </a:defRPr>
            </a:pPr>
            <a:endParaRPr sz="1266" dirty="0"/>
          </a:p>
        </p:txBody>
      </p:sp>
      <p:sp>
        <p:nvSpPr>
          <p:cNvPr id="3" name="Title Text"/>
          <p:cNvSpPr txBox="1">
            <a:spLocks noGrp="1"/>
          </p:cNvSpPr>
          <p:nvPr>
            <p:ph type="title"/>
          </p:nvPr>
        </p:nvSpPr>
        <p:spPr>
          <a:xfrm>
            <a:off x="1190625" y="442056"/>
            <a:ext cx="9810750" cy="586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Title Text</a:t>
            </a:r>
          </a:p>
        </p:txBody>
      </p:sp>
      <p:sp>
        <p:nvSpPr>
          <p:cNvPr id="4" name="Body Level One…"/>
          <p:cNvSpPr txBox="1">
            <a:spLocks noGrp="1"/>
          </p:cNvSpPr>
          <p:nvPr>
            <p:ph type="body" idx="1"/>
          </p:nvPr>
        </p:nvSpPr>
        <p:spPr>
          <a:xfrm>
            <a:off x="1190625" y="1053702"/>
            <a:ext cx="9810750" cy="5041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678176" y="6527602"/>
            <a:ext cx="301365" cy="297389"/>
          </a:xfrm>
          <a:prstGeom prst="rect">
            <a:avLst/>
          </a:prstGeom>
          <a:ln w="12700">
            <a:miter lim="400000"/>
          </a:ln>
        </p:spPr>
        <p:txBody>
          <a:bodyPr wrap="none" lIns="50800" tIns="50800" rIns="50800" bIns="50800">
            <a:spAutoFit/>
          </a:bodyPr>
          <a:lstStyle>
            <a:lvl1pPr marL="0" marR="0" algn="ctr" defTabSz="410751">
              <a:defRPr sz="1266" b="1">
                <a:solidFill>
                  <a:schemeClr val="accent3">
                    <a:satOff val="18648"/>
                    <a:lumOff val="5971"/>
                  </a:schemeClr>
                </a:solidFill>
              </a:defRPr>
            </a:lvl1pPr>
          </a:lstStyle>
          <a:p>
            <a:fld id="{86CB4B4D-7CA3-9044-876B-883B54F8677D}" type="slidenum">
              <a:t>‹#›</a:t>
            </a:fld>
            <a:endParaRPr dirty="0"/>
          </a:p>
        </p:txBody>
      </p:sp>
      <p:sp>
        <p:nvSpPr>
          <p:cNvPr id="6" name="Air Transportation Systems Laboratory"/>
          <p:cNvSpPr txBox="1"/>
          <p:nvPr/>
        </p:nvSpPr>
        <p:spPr>
          <a:xfrm>
            <a:off x="4020912" y="6511827"/>
            <a:ext cx="3307765" cy="299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a:solidFill>
                  <a:schemeClr val="accent3">
                    <a:satOff val="18648"/>
                    <a:lumOff val="5971"/>
                  </a:schemeClr>
                </a:solidFill>
              </a:defRPr>
            </a:lvl1pPr>
          </a:lstStyle>
          <a:p>
            <a:r>
              <a:rPr sz="1477" dirty="0"/>
              <a:t>Air Transportation Systems Laboratory</a:t>
            </a:r>
          </a:p>
        </p:txBody>
      </p:sp>
      <p:pic>
        <p:nvPicPr>
          <p:cNvPr id="7" name="Image" descr="Image"/>
          <p:cNvPicPr>
            <a:picLocks noChangeAspect="1"/>
          </p:cNvPicPr>
          <p:nvPr/>
        </p:nvPicPr>
        <p:blipFill>
          <a:blip r:embed="rId15">
            <a:extLst/>
          </a:blip>
          <a:stretch>
            <a:fillRect/>
          </a:stretch>
        </p:blipFill>
        <p:spPr>
          <a:xfrm>
            <a:off x="92097" y="13279"/>
            <a:ext cx="11982452" cy="470316"/>
          </a:xfrm>
          <a:prstGeom prst="rect">
            <a:avLst/>
          </a:prstGeom>
          <a:ln w="25400"/>
        </p:spPr>
      </p:pic>
    </p:spTree>
    <p:extLst>
      <p:ext uri="{BB962C8B-B14F-4D97-AF65-F5344CB8AC3E}">
        <p14:creationId xmlns:p14="http://schemas.microsoft.com/office/powerpoint/2010/main" val="4583011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ransition spd="med"/>
  <p:txStyles>
    <p:titleStyle>
      <a:lvl1pPr marL="0" marR="0" indent="0"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1pPr>
      <a:lvl2pPr marL="0" marR="0" indent="160729"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2pPr>
      <a:lvl3pPr marL="0" marR="0" indent="321457"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3pPr>
      <a:lvl4pPr marL="0" marR="0" indent="482186"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4pPr>
      <a:lvl5pPr marL="0" marR="0" indent="642915"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5pPr>
      <a:lvl6pPr marL="0" marR="0" indent="803643"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6pPr>
      <a:lvl7pPr marL="0" marR="0" indent="964372"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7pPr>
      <a:lvl8pPr marL="0" marR="0" indent="1125101"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8pPr>
      <a:lvl9pPr marL="0" marR="0" indent="1285829" algn="ctr" defTabSz="642915" latinLnBrk="0">
        <a:lnSpc>
          <a:spcPct val="100000"/>
        </a:lnSpc>
        <a:spcBef>
          <a:spcPts val="0"/>
        </a:spcBef>
        <a:spcAft>
          <a:spcPts val="0"/>
        </a:spcAft>
        <a:buClrTx/>
        <a:buSzTx/>
        <a:buFontTx/>
        <a:buNone/>
        <a:tabLst/>
        <a:defRPr sz="3375"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589338"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1pPr>
      <a:lvl2pPr marL="901866"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2pPr>
      <a:lvl3pPr marL="1214394"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3pPr>
      <a:lvl4pPr marL="1526922"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4pPr>
      <a:lvl5pPr marL="1839450"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5pPr>
      <a:lvl6pPr marL="1839450"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6pPr>
      <a:lvl7pPr marL="1839450"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7pPr>
      <a:lvl8pPr marL="1839450"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8pPr>
      <a:lvl9pPr marL="1839450" marR="0" indent="-401822" algn="l" defTabSz="642915" rtl="0" latinLnBrk="0">
        <a:lnSpc>
          <a:spcPct val="100000"/>
        </a:lnSpc>
        <a:spcBef>
          <a:spcPts val="1687"/>
        </a:spcBef>
        <a:spcAft>
          <a:spcPts val="0"/>
        </a:spcAft>
        <a:buClr>
          <a:srgbClr val="000000"/>
        </a:buClr>
        <a:buSzPct val="171000"/>
        <a:buFont typeface="Arial"/>
        <a:buChar char="•"/>
        <a:tabLst/>
        <a:defRPr sz="2531"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1pPr>
      <a:lvl2pPr marL="0" marR="0" indent="160729"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2pPr>
      <a:lvl3pPr marL="0" marR="0" indent="321457"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3pPr>
      <a:lvl4pPr marL="0" marR="0" indent="482186"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4pPr>
      <a:lvl5pPr marL="0" marR="0" indent="642915"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5pPr>
      <a:lvl6pPr marL="0" marR="0" indent="803643"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6pPr>
      <a:lvl7pPr marL="0" marR="0" indent="964372"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7pPr>
      <a:lvl8pPr marL="0" marR="0" indent="1125101"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8pPr>
      <a:lvl9pPr marL="0" marR="0" indent="1285829" algn="ctr" defTabSz="410751" latinLnBrk="0">
        <a:lnSpc>
          <a:spcPct val="100000"/>
        </a:lnSpc>
        <a:spcBef>
          <a:spcPts val="0"/>
        </a:spcBef>
        <a:spcAft>
          <a:spcPts val="0"/>
        </a:spcAft>
        <a:buClrTx/>
        <a:buSzTx/>
        <a:buFontTx/>
        <a:buNone/>
        <a:tabLst/>
        <a:defRPr sz="1266" b="1" i="0" u="none" strike="noStrike" cap="none" spc="0" baseline="0">
          <a:ln>
            <a:noFill/>
          </a:ln>
          <a:solidFill>
            <a:schemeClr val="tx1"/>
          </a:solidFill>
          <a:uFill>
            <a:solidFill>
              <a:srgbClr val="000000"/>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eldridge.Frazier@fa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336884" y="725919"/>
            <a:ext cx="6400800" cy="1828160"/>
          </a:xfrm>
        </p:spPr>
        <p:txBody>
          <a:bodyPr/>
          <a:lstStyle/>
          <a:p>
            <a:pPr eaLnBrk="1" hangingPunct="1"/>
            <a:r>
              <a:rPr lang="en-US" altLang="en-US" sz="3200" dirty="0"/>
              <a:t>Remote Oceanic Meteorology Information Operational (ROMIO</a:t>
            </a:r>
            <a:r>
              <a:rPr lang="en-US" altLang="en-US" sz="3200" dirty="0" smtClean="0"/>
              <a:t>) Demonstration</a:t>
            </a:r>
            <a:endParaRPr lang="en-US" altLang="en-US" sz="3200" dirty="0"/>
          </a:p>
        </p:txBody>
      </p:sp>
      <p:sp>
        <p:nvSpPr>
          <p:cNvPr id="16387" name="Text Box 6"/>
          <p:cNvSpPr txBox="1">
            <a:spLocks noChangeArrowheads="1"/>
          </p:cNvSpPr>
          <p:nvPr/>
        </p:nvSpPr>
        <p:spPr bwMode="auto">
          <a:xfrm>
            <a:off x="1168994" y="3423481"/>
            <a:ext cx="1930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3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None/>
            </a:pPr>
            <a:r>
              <a:rPr lang="en-US" altLang="en-US" sz="1600" dirty="0" smtClean="0">
                <a:solidFill>
                  <a:srgbClr val="000000"/>
                </a:solidFill>
              </a:rPr>
              <a:t>September 6, </a:t>
            </a:r>
            <a:r>
              <a:rPr lang="en-US" altLang="en-US" sz="1600" dirty="0" smtClean="0">
                <a:solidFill>
                  <a:srgbClr val="000000"/>
                </a:solidFill>
              </a:rPr>
              <a:t>2018</a:t>
            </a:r>
            <a:endParaRPr lang="en-US" altLang="en-US" sz="1600" dirty="0">
              <a:solidFill>
                <a:srgbClr val="000000"/>
              </a:solidFill>
            </a:endParaRPr>
          </a:p>
        </p:txBody>
      </p:sp>
      <p:sp>
        <p:nvSpPr>
          <p:cNvPr id="7" name="TextBox 6"/>
          <p:cNvSpPr txBox="1"/>
          <p:nvPr/>
        </p:nvSpPr>
        <p:spPr>
          <a:xfrm>
            <a:off x="1772655" y="2723356"/>
            <a:ext cx="4419600" cy="338554"/>
          </a:xfrm>
          <a:prstGeom prst="rect">
            <a:avLst/>
          </a:prstGeom>
          <a:noFill/>
        </p:spPr>
        <p:txBody>
          <a:bodyPr wrap="square">
            <a:spAutoFit/>
          </a:bodyPr>
          <a:lstStyle/>
          <a:p>
            <a:pPr eaLnBrk="0" fontAlgn="base" hangingPunct="0">
              <a:spcBef>
                <a:spcPct val="0"/>
              </a:spcBef>
              <a:spcAft>
                <a:spcPct val="0"/>
              </a:spcAft>
              <a:defRPr/>
            </a:pPr>
            <a:r>
              <a:rPr lang="en-US" sz="1600" dirty="0" smtClean="0">
                <a:solidFill>
                  <a:srgbClr val="000000"/>
                </a:solidFill>
                <a:latin typeface="Arial"/>
                <a:ea typeface="MS PGothic" panose="020B0600070205080204" pitchFamily="34" charset="-128"/>
              </a:rPr>
              <a:t>Turbulence Impact Mitigation Workshop 3</a:t>
            </a:r>
            <a:endParaRPr lang="en-US" sz="1600" dirty="0">
              <a:solidFill>
                <a:srgbClr val="000000"/>
              </a:solidFill>
              <a:latin typeface="Arial"/>
              <a:ea typeface="MS PGothic" panose="020B0600070205080204" pitchFamily="34" charset="-128"/>
            </a:endParaRPr>
          </a:p>
        </p:txBody>
      </p:sp>
      <p:sp>
        <p:nvSpPr>
          <p:cNvPr id="8" name="TextBox 7"/>
          <p:cNvSpPr txBox="1"/>
          <p:nvPr/>
        </p:nvSpPr>
        <p:spPr>
          <a:xfrm>
            <a:off x="983940" y="3084927"/>
            <a:ext cx="5753743" cy="338554"/>
          </a:xfrm>
          <a:prstGeom prst="rect">
            <a:avLst/>
          </a:prstGeom>
          <a:noFill/>
        </p:spPr>
        <p:txBody>
          <a:bodyPr wrap="square">
            <a:spAutoFit/>
          </a:bodyPr>
          <a:lstStyle/>
          <a:p>
            <a:pPr eaLnBrk="0" fontAlgn="base" hangingPunct="0">
              <a:spcBef>
                <a:spcPct val="0"/>
              </a:spcBef>
              <a:spcAft>
                <a:spcPct val="0"/>
              </a:spcAft>
              <a:defRPr/>
            </a:pPr>
            <a:r>
              <a:rPr lang="en-US" sz="1600" dirty="0">
                <a:solidFill>
                  <a:srgbClr val="000000"/>
                </a:solidFill>
                <a:latin typeface="Arial"/>
                <a:ea typeface="MS PGothic" panose="020B0600070205080204" pitchFamily="34" charset="-128"/>
              </a:rPr>
              <a:t>Eldridge </a:t>
            </a:r>
            <a:r>
              <a:rPr lang="en-US" sz="1600" dirty="0" smtClean="0">
                <a:solidFill>
                  <a:srgbClr val="000000"/>
                </a:solidFill>
                <a:latin typeface="Arial"/>
                <a:ea typeface="MS PGothic" panose="020B0600070205080204" pitchFamily="34" charset="-128"/>
              </a:rPr>
              <a:t>Frazier, </a:t>
            </a:r>
            <a:r>
              <a:rPr lang="en-US" sz="1600" dirty="0" smtClean="0">
                <a:solidFill>
                  <a:srgbClr val="000000"/>
                </a:solidFill>
                <a:latin typeface="Arial"/>
                <a:ea typeface="MS PGothic" panose="020B0600070205080204" pitchFamily="34" charset="-128"/>
              </a:rPr>
              <a:t>WTIC </a:t>
            </a:r>
            <a:r>
              <a:rPr lang="en-US" sz="1600" dirty="0" smtClean="0">
                <a:solidFill>
                  <a:srgbClr val="000000"/>
                </a:solidFill>
                <a:latin typeface="Arial"/>
                <a:ea typeface="MS PGothic" panose="020B0600070205080204" pitchFamily="34" charset="-128"/>
              </a:rPr>
              <a:t>Program, </a:t>
            </a:r>
            <a:r>
              <a:rPr lang="en-US" sz="1600" dirty="0">
                <a:solidFill>
                  <a:srgbClr val="000000"/>
                </a:solidFill>
                <a:latin typeface="Arial"/>
                <a:ea typeface="MS PGothic" panose="020B0600070205080204" pitchFamily="34" charset="-128"/>
              </a:rPr>
              <a:t>ROMIO Demo </a:t>
            </a:r>
            <a:r>
              <a:rPr lang="en-US" sz="1600" dirty="0" smtClean="0">
                <a:solidFill>
                  <a:srgbClr val="000000"/>
                </a:solidFill>
                <a:latin typeface="Arial"/>
                <a:ea typeface="MS PGothic" panose="020B0600070205080204" pitchFamily="34" charset="-128"/>
              </a:rPr>
              <a:t>Team Lead</a:t>
            </a:r>
            <a:endParaRPr lang="en-US" sz="1600" dirty="0">
              <a:solidFill>
                <a:srgbClr val="000000"/>
              </a:solidFill>
              <a:latin typeface="Arial"/>
              <a:ea typeface="MS PGothic" panose="020B0600070205080204" pitchFamily="34" charset="-128"/>
            </a:endParaRPr>
          </a:p>
        </p:txBody>
      </p:sp>
      <p:sp>
        <p:nvSpPr>
          <p:cNvPr id="3" name="TextBox 2"/>
          <p:cNvSpPr txBox="1"/>
          <p:nvPr/>
        </p:nvSpPr>
        <p:spPr>
          <a:xfrm>
            <a:off x="336884" y="4424486"/>
            <a:ext cx="6528391" cy="2472472"/>
          </a:xfrm>
          <a:prstGeom prst="rect">
            <a:avLst/>
          </a:prstGeom>
          <a:noFill/>
        </p:spPr>
        <p:txBody>
          <a:bodyPr wrap="square" rtlCol="0">
            <a:spAutoFit/>
          </a:bodyPr>
          <a:lstStyle/>
          <a:p>
            <a:r>
              <a:rPr lang="en-GB" sz="1600" dirty="0" smtClean="0"/>
              <a:t>ROMIO Demonstration Team</a:t>
            </a:r>
          </a:p>
          <a:p>
            <a:r>
              <a:rPr lang="en-GB" sz="1600" dirty="0" smtClean="0"/>
              <a:t>Cathy </a:t>
            </a:r>
            <a:r>
              <a:rPr lang="en-GB" sz="1600" dirty="0"/>
              <a:t>Kessinger</a:t>
            </a:r>
            <a:r>
              <a:rPr lang="en-GB" sz="1600" baseline="30000" dirty="0"/>
              <a:t>1</a:t>
            </a:r>
            <a:r>
              <a:rPr lang="en-GB" sz="1600" dirty="0"/>
              <a:t>, Tenny Lindholm</a:t>
            </a:r>
            <a:r>
              <a:rPr lang="en-GB" sz="1600" baseline="30000" dirty="0"/>
              <a:t>1</a:t>
            </a:r>
            <a:r>
              <a:rPr lang="en-GB" sz="1600" dirty="0"/>
              <a:t>, Jim Olivo</a:t>
            </a:r>
            <a:r>
              <a:rPr lang="en-GB" sz="1600" baseline="30000" dirty="0"/>
              <a:t>2</a:t>
            </a:r>
            <a:r>
              <a:rPr lang="en-GB" sz="1600" dirty="0"/>
              <a:t>, Bob Barron</a:t>
            </a:r>
            <a:r>
              <a:rPr lang="en-GB" sz="1600" baseline="30000" dirty="0"/>
              <a:t>1</a:t>
            </a:r>
            <a:r>
              <a:rPr lang="en-GB" sz="1600" dirty="0"/>
              <a:t>, Gary Blackburn</a:t>
            </a:r>
            <a:r>
              <a:rPr lang="en-GB" sz="1600" baseline="30000" dirty="0"/>
              <a:t>1</a:t>
            </a:r>
            <a:r>
              <a:rPr lang="en-GB" sz="1600" dirty="0"/>
              <a:t>, Bill Watts</a:t>
            </a:r>
            <a:r>
              <a:rPr lang="en-GB" sz="1600" baseline="30000" dirty="0"/>
              <a:t>3</a:t>
            </a:r>
            <a:r>
              <a:rPr lang="en-GB" sz="1600" dirty="0"/>
              <a:t>, Rocky Stone</a:t>
            </a:r>
            <a:r>
              <a:rPr lang="en-GB" sz="1600" baseline="30000" dirty="0"/>
              <a:t>4</a:t>
            </a:r>
            <a:r>
              <a:rPr lang="en-GB" sz="1600" dirty="0"/>
              <a:t>, </a:t>
            </a:r>
            <a:r>
              <a:rPr lang="en-GB" sz="1600" dirty="0" smtClean="0"/>
              <a:t>Steve Abelman</a:t>
            </a:r>
            <a:r>
              <a:rPr lang="en-GB" sz="1600" baseline="30000" dirty="0" smtClean="0"/>
              <a:t>5</a:t>
            </a:r>
            <a:r>
              <a:rPr lang="en-GB" sz="1600" dirty="0"/>
              <a:t>, Matthew DeRis</a:t>
            </a:r>
            <a:r>
              <a:rPr lang="en-GB" sz="1600" baseline="30000" dirty="0"/>
              <a:t>6</a:t>
            </a:r>
            <a:r>
              <a:rPr lang="en-GB" sz="1600" dirty="0"/>
              <a:t>, Chad Gill</a:t>
            </a:r>
            <a:r>
              <a:rPr lang="en-GB" sz="1600" baseline="30000" dirty="0"/>
              <a:t>7</a:t>
            </a:r>
            <a:r>
              <a:rPr lang="en-GB" sz="1600" dirty="0"/>
              <a:t>, and Dr. Antonio </a:t>
            </a:r>
            <a:r>
              <a:rPr lang="en-GB" sz="1600" dirty="0" smtClean="0"/>
              <a:t>Trani</a:t>
            </a:r>
            <a:r>
              <a:rPr lang="en-GB" sz="1600" baseline="30000" dirty="0" smtClean="0"/>
              <a:t>8</a:t>
            </a:r>
          </a:p>
          <a:p>
            <a:endParaRPr lang="en-GB" sz="1600" baseline="30000" dirty="0"/>
          </a:p>
          <a:p>
            <a:r>
              <a:rPr lang="en-GB" sz="1600" baseline="30000" dirty="0"/>
              <a:t>1</a:t>
            </a:r>
            <a:r>
              <a:rPr lang="en-GB" sz="1600" dirty="0"/>
              <a:t>National Center for Atmospheric Research (NCAR); </a:t>
            </a:r>
            <a:r>
              <a:rPr lang="en-GB" sz="1600" baseline="30000" dirty="0"/>
              <a:t>2</a:t>
            </a:r>
            <a:r>
              <a:rPr lang="en-GB" sz="1600" dirty="0"/>
              <a:t>Basic Commerce Industries (BCI); </a:t>
            </a:r>
            <a:r>
              <a:rPr lang="en-GB" sz="1600" baseline="30000" dirty="0"/>
              <a:t>3</a:t>
            </a:r>
            <a:r>
              <a:rPr lang="en-GB" sz="1600" dirty="0"/>
              <a:t>Delta Air Lines (DAL); </a:t>
            </a:r>
            <a:r>
              <a:rPr lang="en-GB" sz="1600" baseline="30000" dirty="0"/>
              <a:t>4</a:t>
            </a:r>
            <a:r>
              <a:rPr lang="en-GB" sz="1600" dirty="0"/>
              <a:t>United Airlines (UAL); </a:t>
            </a:r>
            <a:r>
              <a:rPr lang="en-GB" sz="1600" baseline="30000" dirty="0"/>
              <a:t>5</a:t>
            </a:r>
            <a:r>
              <a:rPr lang="en-GB" sz="1600" dirty="0"/>
              <a:t>American Airlines (AA); </a:t>
            </a:r>
            <a:r>
              <a:rPr lang="en-GB" sz="1600" baseline="30000" dirty="0"/>
              <a:t>6</a:t>
            </a:r>
            <a:r>
              <a:rPr lang="en-GB" sz="1600" dirty="0"/>
              <a:t>Panasonic Avionics; </a:t>
            </a:r>
            <a:r>
              <a:rPr lang="en-GB" sz="1600" baseline="30000" dirty="0"/>
              <a:t>7</a:t>
            </a:r>
            <a:r>
              <a:rPr lang="en-GB" sz="1600" dirty="0"/>
              <a:t>Gogo; </a:t>
            </a:r>
            <a:r>
              <a:rPr lang="en-GB" sz="1600" baseline="30000" dirty="0"/>
              <a:t>8</a:t>
            </a:r>
            <a:r>
              <a:rPr lang="en-US" sz="1600" dirty="0"/>
              <a:t>Virginia Polytechnic Institute and State University </a:t>
            </a:r>
            <a:endParaRPr lang="en-GB" sz="1600" baseline="30000" dirty="0"/>
          </a:p>
          <a:p>
            <a:endParaRPr lang="en-US" sz="1600" dirty="0"/>
          </a:p>
        </p:txBody>
      </p:sp>
    </p:spTree>
    <p:extLst>
      <p:ext uri="{BB962C8B-B14F-4D97-AF65-F5344CB8AC3E}">
        <p14:creationId xmlns:p14="http://schemas.microsoft.com/office/powerpoint/2010/main" val="188300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nitial Comments on the Surveys"/>
          <p:cNvSpPr txBox="1">
            <a:spLocks noGrp="1"/>
          </p:cNvSpPr>
          <p:nvPr>
            <p:ph type="title"/>
          </p:nvPr>
        </p:nvSpPr>
        <p:spPr>
          <a:xfrm>
            <a:off x="2416969" y="206313"/>
            <a:ext cx="7358063" cy="1291136"/>
          </a:xfrm>
          <a:prstGeom prst="rect">
            <a:avLst/>
          </a:prstGeom>
        </p:spPr>
        <p:txBody>
          <a:bodyPr/>
          <a:lstStyle/>
          <a:p>
            <a:r>
              <a:rPr dirty="0"/>
              <a:t>Initial Comments on the Surveys</a:t>
            </a:r>
          </a:p>
        </p:txBody>
      </p:sp>
      <p:sp>
        <p:nvSpPr>
          <p:cNvPr id="182" name="27 pilot responses received so far…"/>
          <p:cNvSpPr txBox="1">
            <a:spLocks noGrp="1"/>
          </p:cNvSpPr>
          <p:nvPr>
            <p:ph type="body" idx="1"/>
          </p:nvPr>
        </p:nvSpPr>
        <p:spPr>
          <a:xfrm>
            <a:off x="1621215" y="1299912"/>
            <a:ext cx="8793957" cy="4923641"/>
          </a:xfrm>
          <a:prstGeom prst="rect">
            <a:avLst/>
          </a:prstGeom>
        </p:spPr>
        <p:txBody>
          <a:bodyPr anchor="t"/>
          <a:lstStyle/>
          <a:p>
            <a:pPr marL="723278" indent="-535761">
              <a:spcBef>
                <a:spcPts val="0"/>
              </a:spcBef>
              <a:defRPr sz="3500"/>
            </a:pPr>
            <a:r>
              <a:rPr sz="2800" dirty="0">
                <a:solidFill>
                  <a:schemeClr val="accent1">
                    <a:hueOff val="273561"/>
                    <a:satOff val="2937"/>
                    <a:lumOff val="-22233"/>
                  </a:schemeClr>
                </a:solidFill>
              </a:rPr>
              <a:t>27</a:t>
            </a:r>
            <a:r>
              <a:rPr sz="2800" dirty="0"/>
              <a:t> pilot responses received so far</a:t>
            </a:r>
          </a:p>
          <a:p>
            <a:pPr marL="0" indent="187517">
              <a:spcBef>
                <a:spcPts val="0"/>
              </a:spcBef>
              <a:buSzTx/>
              <a:buNone/>
              <a:defRPr sz="3500"/>
            </a:pPr>
            <a:endParaRPr sz="2800" dirty="0"/>
          </a:p>
          <a:p>
            <a:pPr marL="723278" indent="-535761">
              <a:spcBef>
                <a:spcPts val="0"/>
              </a:spcBef>
              <a:defRPr sz="3500"/>
            </a:pPr>
            <a:r>
              <a:rPr sz="2800" dirty="0"/>
              <a:t>Overall, the feedback seems positive (see the following slides)</a:t>
            </a:r>
          </a:p>
          <a:p>
            <a:pPr marL="723278" indent="-535761">
              <a:spcBef>
                <a:spcPts val="0"/>
              </a:spcBef>
              <a:defRPr sz="3500"/>
            </a:pPr>
            <a:r>
              <a:rPr sz="2800" dirty="0"/>
              <a:t>High marks for ROMIO in the following areas:</a:t>
            </a:r>
          </a:p>
          <a:p>
            <a:pPr marL="1035806" lvl="1" indent="-535761">
              <a:spcBef>
                <a:spcPts val="0"/>
              </a:spcBef>
              <a:defRPr sz="3500"/>
            </a:pPr>
            <a:r>
              <a:rPr sz="2800" dirty="0"/>
              <a:t>Situational awareness (74%)</a:t>
            </a:r>
          </a:p>
          <a:p>
            <a:pPr marL="1035806" lvl="1" indent="-535761">
              <a:spcBef>
                <a:spcPts val="0"/>
              </a:spcBef>
              <a:defRPr sz="3500"/>
            </a:pPr>
            <a:r>
              <a:rPr sz="2800" dirty="0"/>
              <a:t>Monitoring weather along the route (74%)</a:t>
            </a:r>
          </a:p>
          <a:p>
            <a:pPr marL="1035806" lvl="1" indent="-535761">
              <a:spcBef>
                <a:spcPts val="0"/>
              </a:spcBef>
              <a:defRPr sz="3500"/>
            </a:pPr>
            <a:r>
              <a:rPr sz="2800" dirty="0"/>
              <a:t>Timely weather information (67%)</a:t>
            </a:r>
          </a:p>
          <a:p>
            <a:pPr marL="1035806" lvl="1" indent="-535761">
              <a:spcBef>
                <a:spcPts val="0"/>
              </a:spcBef>
              <a:defRPr sz="3500"/>
            </a:pPr>
            <a:r>
              <a:rPr sz="2800" dirty="0"/>
              <a:t>Cabin crew coordination (81%)</a:t>
            </a:r>
          </a:p>
        </p:txBody>
      </p:sp>
      <p:sp>
        <p:nvSpPr>
          <p:cNvPr id="183"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10</a:t>
            </a:fld>
            <a:endParaRPr kern="0" dirty="0">
              <a:solidFill>
                <a:srgbClr val="DCBD23">
                  <a:satOff val="18648"/>
                  <a:lumOff val="5971"/>
                </a:srgbClr>
              </a:solidFill>
              <a:uFill>
                <a:solidFill>
                  <a:srgbClr val="000000"/>
                </a:solidFill>
              </a:uFill>
              <a:latin typeface="Gill Sans"/>
              <a:sym typeface="Gill Sans"/>
            </a:endParaRPr>
          </a:p>
        </p:txBody>
      </p:sp>
    </p:spTree>
    <p:extLst>
      <p:ext uri="{BB962C8B-B14F-4D97-AF65-F5344CB8AC3E}">
        <p14:creationId xmlns:p14="http://schemas.microsoft.com/office/powerpoint/2010/main" val="29984971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60% of pilots deviated or changed altitude to avoid weather in the surveyed flights"/>
          <p:cNvSpPr txBox="1">
            <a:spLocks noGrp="1"/>
          </p:cNvSpPr>
          <p:nvPr>
            <p:ph type="title"/>
          </p:nvPr>
        </p:nvSpPr>
        <p:spPr>
          <a:xfrm>
            <a:off x="2124074" y="546686"/>
            <a:ext cx="8058151" cy="1291136"/>
          </a:xfrm>
          <a:prstGeom prst="rect">
            <a:avLst/>
          </a:prstGeom>
        </p:spPr>
        <p:txBody>
          <a:bodyPr/>
          <a:lstStyle>
            <a:lvl1pPr>
              <a:defRPr sz="4500"/>
            </a:lvl1pPr>
          </a:lstStyle>
          <a:p>
            <a:r>
              <a:rPr sz="3600" dirty="0"/>
              <a:t>60% of pilots deviated or changed altitude to avoid weather in the surveyed flights</a:t>
            </a:r>
          </a:p>
        </p:txBody>
      </p:sp>
      <p:sp>
        <p:nvSpPr>
          <p:cNvPr id="186"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11</a:t>
            </a:fld>
            <a:endParaRPr kern="0" dirty="0">
              <a:solidFill>
                <a:srgbClr val="DCBD23">
                  <a:satOff val="18648"/>
                  <a:lumOff val="5971"/>
                </a:srgbClr>
              </a:solidFill>
              <a:uFill>
                <a:solidFill>
                  <a:srgbClr val="000000"/>
                </a:solidFill>
              </a:uFill>
              <a:latin typeface="Gill Sans"/>
              <a:sym typeface="Gill Sans"/>
            </a:endParaRPr>
          </a:p>
        </p:txBody>
      </p:sp>
      <p:sp>
        <p:nvSpPr>
          <p:cNvPr id="187" name="60 of pilots deviated or changed altitude to avoid weather in the surveyed flights…"/>
          <p:cNvSpPr txBox="1"/>
          <p:nvPr/>
        </p:nvSpPr>
        <p:spPr>
          <a:xfrm>
            <a:off x="3695003" y="4965658"/>
            <a:ext cx="6192371" cy="13163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60</a:t>
            </a:r>
            <a:r>
              <a:rPr lang="en-US" sz="1617" kern="0" dirty="0">
                <a:solidFill>
                  <a:srgbClr val="000000"/>
                </a:solidFill>
                <a:uFill>
                  <a:solidFill>
                    <a:srgbClr val="000000"/>
                  </a:solidFill>
                </a:uFill>
                <a:latin typeface="Gill Sans"/>
                <a:sym typeface="Gill Sans"/>
              </a:rPr>
              <a:t>%</a:t>
            </a:r>
            <a:r>
              <a:rPr sz="1617" kern="0" dirty="0">
                <a:solidFill>
                  <a:srgbClr val="000000"/>
                </a:solidFill>
                <a:uFill>
                  <a:solidFill>
                    <a:srgbClr val="000000"/>
                  </a:solidFill>
                </a:uFill>
                <a:latin typeface="Gill Sans"/>
                <a:sym typeface="Gill Sans"/>
              </a:rPr>
              <a:t> of pilots deviated or changed altitude to avoid weather in the surveyed flights</a:t>
            </a:r>
          </a:p>
          <a:p>
            <a:pPr marL="28573" marR="28573" defTabSz="642915" hangingPunct="0">
              <a:defRPr sz="2300"/>
            </a:pPr>
            <a:r>
              <a:rPr sz="1617" kern="0" dirty="0">
                <a:solidFill>
                  <a:srgbClr val="000000"/>
                </a:solidFill>
                <a:uFill>
                  <a:solidFill>
                    <a:srgbClr val="000000"/>
                  </a:solidFill>
                </a:uFill>
                <a:latin typeface="Gill Sans"/>
                <a:sym typeface="Gill Sans"/>
              </a:rPr>
              <a:t>40% of the flights involved no weather deviation</a:t>
            </a:r>
          </a:p>
          <a:p>
            <a:pPr marL="28573" marR="28573" defTabSz="642915" hangingPunct="0">
              <a:defRPr sz="2300"/>
            </a:pPr>
            <a:endParaRPr sz="1617" kern="0" dirty="0">
              <a:solidFill>
                <a:srgbClr val="000000"/>
              </a:solidFill>
              <a:uFill>
                <a:solidFill>
                  <a:srgbClr val="000000"/>
                </a:solidFill>
              </a:uFill>
              <a:latin typeface="Gill Sans"/>
              <a:sym typeface="Gill Sans"/>
            </a:endParaRPr>
          </a:p>
          <a:p>
            <a:pPr marL="28573" marR="28573" defTabSz="642915" hangingPunct="0">
              <a:defRPr sz="2300"/>
            </a:pPr>
            <a:r>
              <a:rPr sz="1617" kern="0" dirty="0">
                <a:solidFill>
                  <a:srgbClr val="000000"/>
                </a:solidFill>
                <a:uFill>
                  <a:solidFill>
                    <a:srgbClr val="000000"/>
                  </a:solidFill>
                </a:uFill>
                <a:latin typeface="Gill Sans"/>
                <a:sym typeface="Gill Sans"/>
              </a:rPr>
              <a:t>Weather deviation distances varied from 5 to 25 nautical miles</a:t>
            </a:r>
          </a:p>
        </p:txBody>
      </p:sp>
      <p:pic>
        <p:nvPicPr>
          <p:cNvPr id="188" name="Image" descr="Image"/>
          <p:cNvPicPr>
            <a:picLocks noChangeAspect="1"/>
          </p:cNvPicPr>
          <p:nvPr/>
        </p:nvPicPr>
        <p:blipFill>
          <a:blip r:embed="rId2">
            <a:extLst/>
          </a:blip>
          <a:stretch>
            <a:fillRect/>
          </a:stretch>
        </p:blipFill>
        <p:spPr>
          <a:xfrm>
            <a:off x="2124074" y="2103887"/>
            <a:ext cx="8240913" cy="2709819"/>
          </a:xfrm>
          <a:prstGeom prst="rect">
            <a:avLst/>
          </a:prstGeom>
          <a:ln w="25400"/>
        </p:spPr>
      </p:pic>
      <p:sp>
        <p:nvSpPr>
          <p:cNvPr id="189" name="Pilot Responses"/>
          <p:cNvSpPr txBox="1"/>
          <p:nvPr/>
        </p:nvSpPr>
        <p:spPr>
          <a:xfrm>
            <a:off x="1805481" y="1837822"/>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12513851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60% of pilots deviated or changed altitude to avoid weather in the surveyed flights"/>
          <p:cNvSpPr txBox="1">
            <a:spLocks noGrp="1"/>
          </p:cNvSpPr>
          <p:nvPr>
            <p:ph type="title"/>
          </p:nvPr>
        </p:nvSpPr>
        <p:spPr>
          <a:xfrm>
            <a:off x="2139137" y="311683"/>
            <a:ext cx="8058151" cy="1291136"/>
          </a:xfrm>
          <a:prstGeom prst="rect">
            <a:avLst/>
          </a:prstGeom>
        </p:spPr>
        <p:txBody>
          <a:bodyPr/>
          <a:lstStyle>
            <a:lvl1pPr>
              <a:defRPr sz="4500"/>
            </a:lvl1pPr>
          </a:lstStyle>
          <a:p>
            <a:r>
              <a:rPr sz="3600" dirty="0"/>
              <a:t>60% of pilots deviated or changed altitude to avoid weather in the surveyed flights</a:t>
            </a:r>
          </a:p>
        </p:txBody>
      </p:sp>
      <p:sp>
        <p:nvSpPr>
          <p:cNvPr id="187" name="60 of pilots deviated or changed altitude to avoid weather in the surveyed flights…"/>
          <p:cNvSpPr txBox="1"/>
          <p:nvPr/>
        </p:nvSpPr>
        <p:spPr>
          <a:xfrm>
            <a:off x="3635737" y="4737058"/>
            <a:ext cx="6192371" cy="13163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defRPr sz="2300"/>
            </a:pPr>
            <a:r>
              <a:rPr sz="1617" dirty="0"/>
              <a:t>60</a:t>
            </a:r>
            <a:r>
              <a:rPr lang="en-US" sz="1617" dirty="0"/>
              <a:t>%</a:t>
            </a:r>
            <a:r>
              <a:rPr sz="1617" dirty="0"/>
              <a:t> of pilots deviated or changed altitude to avoid weather in the surveyed flights</a:t>
            </a:r>
          </a:p>
          <a:p>
            <a:pPr>
              <a:defRPr sz="2300"/>
            </a:pPr>
            <a:r>
              <a:rPr sz="1617" dirty="0"/>
              <a:t>40% of the flights involved no weather deviation</a:t>
            </a:r>
          </a:p>
          <a:p>
            <a:pPr>
              <a:defRPr sz="2300"/>
            </a:pPr>
            <a:endParaRPr sz="1617" dirty="0"/>
          </a:p>
          <a:p>
            <a:pPr>
              <a:defRPr sz="2300"/>
            </a:pPr>
            <a:r>
              <a:rPr sz="1617" dirty="0"/>
              <a:t>Weather deviation distances varied from 5 to 25 nautical miles</a:t>
            </a:r>
          </a:p>
        </p:txBody>
      </p:sp>
      <p:pic>
        <p:nvPicPr>
          <p:cNvPr id="188" name="Image" descr="Image"/>
          <p:cNvPicPr>
            <a:picLocks noChangeAspect="1"/>
          </p:cNvPicPr>
          <p:nvPr/>
        </p:nvPicPr>
        <p:blipFill>
          <a:blip r:embed="rId2">
            <a:extLst/>
          </a:blip>
          <a:stretch>
            <a:fillRect/>
          </a:stretch>
        </p:blipFill>
        <p:spPr>
          <a:xfrm>
            <a:off x="2047755" y="1926087"/>
            <a:ext cx="8240913" cy="2709819"/>
          </a:xfrm>
          <a:prstGeom prst="rect">
            <a:avLst/>
          </a:prstGeom>
          <a:ln w="25400"/>
        </p:spPr>
      </p:pic>
      <p:sp>
        <p:nvSpPr>
          <p:cNvPr id="189" name="Pilot Responses"/>
          <p:cNvSpPr txBox="1"/>
          <p:nvPr/>
        </p:nvSpPr>
        <p:spPr>
          <a:xfrm>
            <a:off x="1797014" y="1676637"/>
            <a:ext cx="1763304"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r>
              <a:rPr sz="1828" dirty="0"/>
              <a:t>Pilot Responses</a:t>
            </a:r>
          </a:p>
        </p:txBody>
      </p:sp>
    </p:spTree>
    <p:extLst>
      <p:ext uri="{BB962C8B-B14F-4D97-AF65-F5344CB8AC3E}">
        <p14:creationId xmlns:p14="http://schemas.microsoft.com/office/powerpoint/2010/main" val="12089313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63% of pilots judge the time spent on ROMIO-induced deviations is about the same as with current systems"/>
          <p:cNvSpPr txBox="1">
            <a:spLocks noGrp="1"/>
          </p:cNvSpPr>
          <p:nvPr>
            <p:ph type="title"/>
          </p:nvPr>
        </p:nvSpPr>
        <p:spPr>
          <a:xfrm>
            <a:off x="2146490" y="546686"/>
            <a:ext cx="7857707" cy="1291136"/>
          </a:xfrm>
          <a:prstGeom prst="rect">
            <a:avLst/>
          </a:prstGeom>
        </p:spPr>
        <p:txBody>
          <a:bodyPr/>
          <a:lstStyle>
            <a:lvl1pPr>
              <a:defRPr sz="4300"/>
            </a:lvl1pPr>
          </a:lstStyle>
          <a:p>
            <a:r>
              <a:rPr sz="3600" dirty="0"/>
              <a:t>63% of pilots judge the time spent on ROMIO-induced deviations is about the same as with current systems</a:t>
            </a:r>
          </a:p>
        </p:txBody>
      </p:sp>
      <p:sp>
        <p:nvSpPr>
          <p:cNvPr id="192"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13</a:t>
            </a:fld>
            <a:endParaRPr kern="0" dirty="0">
              <a:solidFill>
                <a:srgbClr val="DCBD23">
                  <a:satOff val="18648"/>
                  <a:lumOff val="5971"/>
                </a:srgbClr>
              </a:solidFill>
              <a:uFill>
                <a:solidFill>
                  <a:srgbClr val="000000"/>
                </a:solidFill>
              </a:uFill>
              <a:latin typeface="Gill Sans"/>
              <a:sym typeface="Gill Sans"/>
            </a:endParaRPr>
          </a:p>
        </p:txBody>
      </p:sp>
      <p:sp>
        <p:nvSpPr>
          <p:cNvPr id="193" name="63% of respondents judge the time spent on ROMIO-induced deviations is about the same as with current systems…"/>
          <p:cNvSpPr txBox="1"/>
          <p:nvPr/>
        </p:nvSpPr>
        <p:spPr>
          <a:xfrm>
            <a:off x="3398537" y="5462820"/>
            <a:ext cx="6192372" cy="8186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63% of respondents judge the time spent on ROMIO-induced deviations is about the same as with current systems</a:t>
            </a:r>
          </a:p>
          <a:p>
            <a:pPr marL="28573" marR="28573" defTabSz="642915" hangingPunct="0">
              <a:defRPr sz="2300"/>
            </a:pPr>
            <a:r>
              <a:rPr sz="1617" kern="0" dirty="0">
                <a:solidFill>
                  <a:srgbClr val="000000"/>
                </a:solidFill>
                <a:uFill>
                  <a:solidFill>
                    <a:srgbClr val="000000"/>
                  </a:solidFill>
                </a:uFill>
                <a:latin typeface="Gill Sans"/>
                <a:sym typeface="Gill Sans"/>
              </a:rPr>
              <a:t>31% judge less time with ROMIO</a:t>
            </a:r>
          </a:p>
        </p:txBody>
      </p:sp>
      <p:pic>
        <p:nvPicPr>
          <p:cNvPr id="194" name="Image" descr="Image"/>
          <p:cNvPicPr>
            <a:picLocks noChangeAspect="1"/>
          </p:cNvPicPr>
          <p:nvPr/>
        </p:nvPicPr>
        <p:blipFill>
          <a:blip r:embed="rId2">
            <a:extLst/>
          </a:blip>
          <a:stretch>
            <a:fillRect/>
          </a:stretch>
        </p:blipFill>
        <p:spPr>
          <a:xfrm>
            <a:off x="1686819" y="2134155"/>
            <a:ext cx="8777050" cy="2733957"/>
          </a:xfrm>
          <a:prstGeom prst="rect">
            <a:avLst/>
          </a:prstGeom>
          <a:ln w="25400"/>
        </p:spPr>
      </p:pic>
      <p:sp>
        <p:nvSpPr>
          <p:cNvPr id="195" name="Pilot Responses"/>
          <p:cNvSpPr txBox="1"/>
          <p:nvPr/>
        </p:nvSpPr>
        <p:spPr>
          <a:xfrm>
            <a:off x="1812625" y="1837822"/>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7530663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54% of pilots consider ROMIO to be more effective in making deviation or flight level changes"/>
          <p:cNvSpPr txBox="1">
            <a:spLocks noGrp="1"/>
          </p:cNvSpPr>
          <p:nvPr>
            <p:ph type="title"/>
          </p:nvPr>
        </p:nvSpPr>
        <p:spPr>
          <a:xfrm>
            <a:off x="1795672" y="540889"/>
            <a:ext cx="8600657" cy="1333999"/>
          </a:xfrm>
          <a:prstGeom prst="rect">
            <a:avLst/>
          </a:prstGeom>
        </p:spPr>
        <p:txBody>
          <a:bodyPr/>
          <a:lstStyle>
            <a:lvl1pPr>
              <a:defRPr sz="4200"/>
            </a:lvl1pPr>
          </a:lstStyle>
          <a:p>
            <a:r>
              <a:rPr sz="3600" dirty="0"/>
              <a:t>54% of pilots consider ROMIO to be more effective in making deviation or flight level changes</a:t>
            </a:r>
          </a:p>
        </p:txBody>
      </p:sp>
      <p:sp>
        <p:nvSpPr>
          <p:cNvPr id="198"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14</a:t>
            </a:fld>
            <a:endParaRPr kern="0" dirty="0">
              <a:solidFill>
                <a:srgbClr val="DCBD23">
                  <a:satOff val="18648"/>
                  <a:lumOff val="5971"/>
                </a:srgbClr>
              </a:solidFill>
              <a:uFill>
                <a:solidFill>
                  <a:srgbClr val="000000"/>
                </a:solidFill>
              </a:uFill>
              <a:latin typeface="Gill Sans"/>
              <a:sym typeface="Gill Sans"/>
            </a:endParaRPr>
          </a:p>
        </p:txBody>
      </p:sp>
      <p:sp>
        <p:nvSpPr>
          <p:cNvPr id="199" name="54% of respondents consider ROMIO to be more effective in making deviation or flight level changes…"/>
          <p:cNvSpPr txBox="1"/>
          <p:nvPr/>
        </p:nvSpPr>
        <p:spPr>
          <a:xfrm>
            <a:off x="3655712" y="5195520"/>
            <a:ext cx="6192372" cy="1067536"/>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54% of respondents consider ROMIO to be more effective in making deviation or flight level changes</a:t>
            </a:r>
          </a:p>
          <a:p>
            <a:pPr marL="28573" marR="28573" defTabSz="642915" hangingPunct="0">
              <a:defRPr sz="2300"/>
            </a:pPr>
            <a:r>
              <a:rPr sz="1617" kern="0" dirty="0">
                <a:solidFill>
                  <a:srgbClr val="000000"/>
                </a:solidFill>
                <a:uFill>
                  <a:solidFill>
                    <a:srgbClr val="000000"/>
                  </a:solidFill>
                </a:uFill>
                <a:latin typeface="Gill Sans"/>
                <a:sym typeface="Gill Sans"/>
              </a:rPr>
              <a:t>21% judge ROMIO to the be the same</a:t>
            </a:r>
          </a:p>
          <a:p>
            <a:pPr marL="28573" marR="28573" defTabSz="642915" hangingPunct="0">
              <a:defRPr sz="2300"/>
            </a:pPr>
            <a:r>
              <a:rPr sz="1617" kern="0" dirty="0">
                <a:solidFill>
                  <a:srgbClr val="000000"/>
                </a:solidFill>
                <a:uFill>
                  <a:solidFill>
                    <a:srgbClr val="000000"/>
                  </a:solidFill>
                </a:uFill>
                <a:latin typeface="Gill Sans"/>
                <a:sym typeface="Gill Sans"/>
              </a:rPr>
              <a:t>25% judge ROMIO is less effective than the current system</a:t>
            </a:r>
          </a:p>
        </p:txBody>
      </p:sp>
      <p:pic>
        <p:nvPicPr>
          <p:cNvPr id="200" name="Image" descr="Image"/>
          <p:cNvPicPr>
            <a:picLocks noChangeAspect="1"/>
          </p:cNvPicPr>
          <p:nvPr/>
        </p:nvPicPr>
        <p:blipFill>
          <a:blip r:embed="rId2">
            <a:extLst/>
          </a:blip>
          <a:stretch>
            <a:fillRect/>
          </a:stretch>
        </p:blipFill>
        <p:spPr>
          <a:xfrm>
            <a:off x="1668122" y="2521423"/>
            <a:ext cx="8855757" cy="2269910"/>
          </a:xfrm>
          <a:prstGeom prst="rect">
            <a:avLst/>
          </a:prstGeom>
          <a:ln w="25400"/>
        </p:spPr>
      </p:pic>
      <p:sp>
        <p:nvSpPr>
          <p:cNvPr id="201" name="Pilot Responses"/>
          <p:cNvSpPr txBox="1"/>
          <p:nvPr/>
        </p:nvSpPr>
        <p:spPr>
          <a:xfrm>
            <a:off x="1655462" y="215214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6690083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54% of pilots consider ROMIO to improve ability to accomplish task goals"/>
          <p:cNvSpPr txBox="1">
            <a:spLocks noGrp="1"/>
          </p:cNvSpPr>
          <p:nvPr>
            <p:ph type="title"/>
          </p:nvPr>
        </p:nvSpPr>
        <p:spPr>
          <a:xfrm>
            <a:off x="2146490" y="485655"/>
            <a:ext cx="7857707" cy="1291136"/>
          </a:xfrm>
          <a:prstGeom prst="rect">
            <a:avLst/>
          </a:prstGeom>
        </p:spPr>
        <p:txBody>
          <a:bodyPr/>
          <a:lstStyle>
            <a:lvl1pPr>
              <a:defRPr sz="4400"/>
            </a:lvl1pPr>
          </a:lstStyle>
          <a:p>
            <a:r>
              <a:rPr sz="3600" dirty="0"/>
              <a:t>54% of pilots consider ROMIO to improve ability to accomplish task goals</a:t>
            </a:r>
          </a:p>
        </p:txBody>
      </p:sp>
      <p:sp>
        <p:nvSpPr>
          <p:cNvPr id="204"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15</a:t>
            </a:fld>
            <a:endParaRPr kern="0" dirty="0">
              <a:solidFill>
                <a:srgbClr val="DCBD23">
                  <a:satOff val="18648"/>
                  <a:lumOff val="5971"/>
                </a:srgbClr>
              </a:solidFill>
              <a:uFill>
                <a:solidFill>
                  <a:srgbClr val="000000"/>
                </a:solidFill>
              </a:uFill>
              <a:latin typeface="Gill Sans"/>
              <a:sym typeface="Gill Sans"/>
            </a:endParaRPr>
          </a:p>
        </p:txBody>
      </p:sp>
      <p:sp>
        <p:nvSpPr>
          <p:cNvPr id="205" name="54% of respondents consider ROMIO to improve ability to accomplish task goals…"/>
          <p:cNvSpPr txBox="1"/>
          <p:nvPr/>
        </p:nvSpPr>
        <p:spPr>
          <a:xfrm>
            <a:off x="3712862" y="5048095"/>
            <a:ext cx="6192372" cy="13163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54% of respondents consider ROMIO to improve ability to accomplish task goals</a:t>
            </a:r>
          </a:p>
          <a:p>
            <a:pPr marL="28573" marR="28573" defTabSz="642915" hangingPunct="0">
              <a:defRPr sz="2300"/>
            </a:pPr>
            <a:r>
              <a:rPr sz="1617" kern="0" dirty="0">
                <a:solidFill>
                  <a:srgbClr val="000000"/>
                </a:solidFill>
                <a:uFill>
                  <a:solidFill>
                    <a:srgbClr val="000000"/>
                  </a:solidFill>
                </a:uFill>
                <a:latin typeface="Gill Sans"/>
                <a:sym typeface="Gill Sans"/>
              </a:rPr>
              <a:t>31% judge ROMIO to be the same to accomplish tasks goals</a:t>
            </a:r>
          </a:p>
          <a:p>
            <a:pPr marL="28573" marR="28573" defTabSz="642915" hangingPunct="0">
              <a:defRPr sz="2300"/>
            </a:pPr>
            <a:r>
              <a:rPr sz="1617" kern="0" dirty="0">
                <a:solidFill>
                  <a:srgbClr val="000000"/>
                </a:solidFill>
                <a:uFill>
                  <a:solidFill>
                    <a:srgbClr val="000000"/>
                  </a:solidFill>
                </a:uFill>
                <a:latin typeface="Gill Sans"/>
                <a:sym typeface="Gill Sans"/>
              </a:rPr>
              <a:t>15% consider ROMIO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to decrease the success in accomplishing task goals</a:t>
            </a:r>
          </a:p>
        </p:txBody>
      </p:sp>
      <p:pic>
        <p:nvPicPr>
          <p:cNvPr id="206" name="Image" descr="Image"/>
          <p:cNvPicPr>
            <a:picLocks noChangeAspect="1"/>
          </p:cNvPicPr>
          <p:nvPr/>
        </p:nvPicPr>
        <p:blipFill>
          <a:blip r:embed="rId2">
            <a:extLst/>
          </a:blip>
          <a:stretch>
            <a:fillRect/>
          </a:stretch>
        </p:blipFill>
        <p:spPr>
          <a:xfrm>
            <a:off x="1726389" y="2238134"/>
            <a:ext cx="8739222" cy="2381733"/>
          </a:xfrm>
          <a:prstGeom prst="rect">
            <a:avLst/>
          </a:prstGeom>
          <a:ln w="25400"/>
        </p:spPr>
      </p:pic>
      <p:sp>
        <p:nvSpPr>
          <p:cNvPr id="207" name="Pilot Responses"/>
          <p:cNvSpPr txBox="1"/>
          <p:nvPr/>
        </p:nvSpPr>
        <p:spPr>
          <a:xfrm>
            <a:off x="1748331" y="1794960"/>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3888177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36% of pilots consider ROMIO to induce less stress and irritation compared to the current system"/>
          <p:cNvSpPr txBox="1">
            <a:spLocks noGrp="1"/>
          </p:cNvSpPr>
          <p:nvPr>
            <p:ph type="title"/>
          </p:nvPr>
        </p:nvSpPr>
        <p:spPr>
          <a:xfrm>
            <a:off x="2167147" y="526731"/>
            <a:ext cx="7857707" cy="1291136"/>
          </a:xfrm>
          <a:prstGeom prst="rect">
            <a:avLst/>
          </a:prstGeom>
        </p:spPr>
        <p:txBody>
          <a:bodyPr/>
          <a:lstStyle>
            <a:lvl1pPr>
              <a:defRPr sz="4200"/>
            </a:lvl1pPr>
          </a:lstStyle>
          <a:p>
            <a:r>
              <a:rPr sz="3600" dirty="0"/>
              <a:t>36% of pilots consider ROMIO to induce less stress and irritation compared to th</a:t>
            </a:r>
            <a:r>
              <a:rPr dirty="0"/>
              <a:t>e current system</a:t>
            </a:r>
          </a:p>
        </p:txBody>
      </p:sp>
      <p:sp>
        <p:nvSpPr>
          <p:cNvPr id="210"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16</a:t>
            </a:fld>
            <a:endParaRPr kern="0" dirty="0">
              <a:solidFill>
                <a:srgbClr val="DCBD23">
                  <a:satOff val="18648"/>
                  <a:lumOff val="5971"/>
                </a:srgbClr>
              </a:solidFill>
              <a:uFill>
                <a:solidFill>
                  <a:srgbClr val="000000"/>
                </a:solidFill>
              </a:uFill>
              <a:latin typeface="Gill Sans"/>
              <a:sym typeface="Gill Sans"/>
            </a:endParaRPr>
          </a:p>
        </p:txBody>
      </p:sp>
      <p:sp>
        <p:nvSpPr>
          <p:cNvPr id="211" name="36% of respondents consider ROMIO to be induce less stress and irritation compared to the current system…"/>
          <p:cNvSpPr txBox="1"/>
          <p:nvPr/>
        </p:nvSpPr>
        <p:spPr>
          <a:xfrm>
            <a:off x="3569987" y="4991306"/>
            <a:ext cx="6192372" cy="13163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36% of respondents consider ROMIO to be induce less stress and irritation compared to the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50% judge ROMIO to be the same as using the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14% consider ROMIO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to increase slightly the stress and irritation compared to the current system</a:t>
            </a:r>
          </a:p>
        </p:txBody>
      </p:sp>
      <p:pic>
        <p:nvPicPr>
          <p:cNvPr id="212" name="Image" descr="Image"/>
          <p:cNvPicPr>
            <a:picLocks noChangeAspect="1"/>
          </p:cNvPicPr>
          <p:nvPr/>
        </p:nvPicPr>
        <p:blipFill>
          <a:blip r:embed="rId2">
            <a:extLst/>
          </a:blip>
          <a:stretch>
            <a:fillRect/>
          </a:stretch>
        </p:blipFill>
        <p:spPr>
          <a:xfrm>
            <a:off x="1728928" y="2092801"/>
            <a:ext cx="8734143" cy="2872005"/>
          </a:xfrm>
          <a:prstGeom prst="rect">
            <a:avLst/>
          </a:prstGeom>
          <a:ln w="25400"/>
        </p:spPr>
      </p:pic>
      <p:sp>
        <p:nvSpPr>
          <p:cNvPr id="213" name="Pilot Responses"/>
          <p:cNvSpPr txBox="1"/>
          <p:nvPr/>
        </p:nvSpPr>
        <p:spPr>
          <a:xfrm>
            <a:off x="1728928" y="181786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21511490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74% of pilots consider ROMIO to improve situational awareness compared to current system"/>
          <p:cNvSpPr txBox="1">
            <a:spLocks noGrp="1"/>
          </p:cNvSpPr>
          <p:nvPr>
            <p:ph type="title"/>
          </p:nvPr>
        </p:nvSpPr>
        <p:spPr>
          <a:xfrm>
            <a:off x="2167147" y="564658"/>
            <a:ext cx="7857707" cy="1291136"/>
          </a:xfrm>
          <a:prstGeom prst="rect">
            <a:avLst/>
          </a:prstGeom>
        </p:spPr>
        <p:txBody>
          <a:bodyPr/>
          <a:lstStyle>
            <a:lvl1pPr>
              <a:defRPr sz="4100"/>
            </a:lvl1pPr>
          </a:lstStyle>
          <a:p>
            <a:r>
              <a:rPr sz="3600" dirty="0"/>
              <a:t>74% of pilots consider ROMIO to improve situational awareness compared to current system</a:t>
            </a:r>
          </a:p>
        </p:txBody>
      </p:sp>
      <p:sp>
        <p:nvSpPr>
          <p:cNvPr id="216"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17</a:t>
            </a:fld>
            <a:endParaRPr kern="0" dirty="0">
              <a:solidFill>
                <a:srgbClr val="DCBD23">
                  <a:satOff val="18648"/>
                  <a:lumOff val="5971"/>
                </a:srgbClr>
              </a:solidFill>
              <a:uFill>
                <a:solidFill>
                  <a:srgbClr val="000000"/>
                </a:solidFill>
              </a:uFill>
              <a:latin typeface="Gill Sans"/>
              <a:sym typeface="Gill Sans"/>
            </a:endParaRPr>
          </a:p>
        </p:txBody>
      </p:sp>
      <p:sp>
        <p:nvSpPr>
          <p:cNvPr id="217" name="74% of respondents consider ROMIO to improve situational awareness compared to current system…"/>
          <p:cNvSpPr txBox="1"/>
          <p:nvPr/>
        </p:nvSpPr>
        <p:spPr>
          <a:xfrm>
            <a:off x="3205656" y="5079075"/>
            <a:ext cx="6192372" cy="131638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74% of respondents consider ROMIO to improve situational awareness compared to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11% judge ROMIO provides the same situational awareness</a:t>
            </a:r>
          </a:p>
          <a:p>
            <a:pPr marL="28573" marR="28573" defTabSz="642915" hangingPunct="0">
              <a:defRPr sz="2300"/>
            </a:pPr>
            <a:r>
              <a:rPr sz="1617" kern="0" dirty="0">
                <a:solidFill>
                  <a:srgbClr val="000000"/>
                </a:solidFill>
                <a:uFill>
                  <a:solidFill>
                    <a:srgbClr val="000000"/>
                  </a:solidFill>
                </a:uFill>
                <a:latin typeface="Gill Sans"/>
                <a:sym typeface="Gill Sans"/>
              </a:rPr>
              <a:t>15% consider ROMIO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to decreases situational awareness</a:t>
            </a:r>
          </a:p>
        </p:txBody>
      </p:sp>
      <p:pic>
        <p:nvPicPr>
          <p:cNvPr id="218" name="Image" descr="Image"/>
          <p:cNvPicPr>
            <a:picLocks noChangeAspect="1"/>
          </p:cNvPicPr>
          <p:nvPr/>
        </p:nvPicPr>
        <p:blipFill>
          <a:blip r:embed="rId2">
            <a:extLst/>
          </a:blip>
          <a:stretch>
            <a:fillRect/>
          </a:stretch>
        </p:blipFill>
        <p:spPr>
          <a:xfrm>
            <a:off x="2044906" y="2059116"/>
            <a:ext cx="8060876" cy="2884035"/>
          </a:xfrm>
          <a:prstGeom prst="rect">
            <a:avLst/>
          </a:prstGeom>
          <a:ln w="25400"/>
        </p:spPr>
      </p:pic>
      <p:sp>
        <p:nvSpPr>
          <p:cNvPr id="219" name="Pilot Responses"/>
          <p:cNvSpPr txBox="1"/>
          <p:nvPr/>
        </p:nvSpPr>
        <p:spPr>
          <a:xfrm>
            <a:off x="1748331" y="1794959"/>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38295284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74% of pilots consider ROMIO to improve monitoring weather along the route compared to current system"/>
          <p:cNvSpPr txBox="1">
            <a:spLocks noGrp="1"/>
          </p:cNvSpPr>
          <p:nvPr>
            <p:ph type="title"/>
          </p:nvPr>
        </p:nvSpPr>
        <p:spPr>
          <a:xfrm>
            <a:off x="2033878" y="487441"/>
            <a:ext cx="8278798" cy="1291136"/>
          </a:xfrm>
          <a:prstGeom prst="rect">
            <a:avLst/>
          </a:prstGeom>
        </p:spPr>
        <p:txBody>
          <a:bodyPr/>
          <a:lstStyle>
            <a:lvl1pPr>
              <a:defRPr sz="4200"/>
            </a:lvl1pPr>
          </a:lstStyle>
          <a:p>
            <a:r>
              <a:rPr sz="3600" dirty="0"/>
              <a:t>74% of pilots consider ROMIO to improve monitoring weather along the route compared to current system</a:t>
            </a:r>
          </a:p>
        </p:txBody>
      </p:sp>
      <p:sp>
        <p:nvSpPr>
          <p:cNvPr id="222" name="Slide Number"/>
          <p:cNvSpPr txBox="1">
            <a:spLocks noGrp="1"/>
          </p:cNvSpPr>
          <p:nvPr>
            <p:ph type="sldNum" sz="quarter" idx="2"/>
          </p:nvPr>
        </p:nvSpPr>
        <p:spPr>
          <a:xfrm>
            <a:off x="10244962" y="6527602"/>
            <a:ext cx="301366" cy="2973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18</a:t>
            </a:fld>
            <a:endParaRPr kern="0" dirty="0">
              <a:solidFill>
                <a:srgbClr val="DCBD23">
                  <a:satOff val="18648"/>
                  <a:lumOff val="5971"/>
                </a:srgbClr>
              </a:solidFill>
              <a:uFill>
                <a:solidFill>
                  <a:srgbClr val="000000"/>
                </a:solidFill>
              </a:uFill>
              <a:latin typeface="Gill Sans"/>
              <a:sym typeface="Gill Sans"/>
            </a:endParaRPr>
          </a:p>
        </p:txBody>
      </p:sp>
      <p:sp>
        <p:nvSpPr>
          <p:cNvPr id="223" name="74% of respondents consider ROMIO to improve monitoring weather along the route compared to current system…"/>
          <p:cNvSpPr txBox="1"/>
          <p:nvPr/>
        </p:nvSpPr>
        <p:spPr>
          <a:xfrm>
            <a:off x="3584275" y="5224667"/>
            <a:ext cx="6192372" cy="1067536"/>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74% of respondents consider ROMIO to improve monitoring weather along the route compared to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22% judge ROMIO provides the same weather monitoring ability</a:t>
            </a:r>
          </a:p>
          <a:p>
            <a:pPr marL="28573" marR="28573" defTabSz="642915" hangingPunct="0">
              <a:defRPr sz="2300"/>
            </a:pPr>
            <a:r>
              <a:rPr sz="1617" kern="0" dirty="0">
                <a:solidFill>
                  <a:srgbClr val="000000"/>
                </a:solidFill>
                <a:uFill>
                  <a:solidFill>
                    <a:srgbClr val="000000"/>
                  </a:solidFill>
                </a:uFill>
                <a:latin typeface="Gill Sans"/>
                <a:sym typeface="Gill Sans"/>
              </a:rPr>
              <a:t>4% consider ROMIO to decrease weather monitoring ability</a:t>
            </a:r>
          </a:p>
        </p:txBody>
      </p:sp>
      <p:sp>
        <p:nvSpPr>
          <p:cNvPr id="224" name="Pilot Responses"/>
          <p:cNvSpPr txBox="1"/>
          <p:nvPr/>
        </p:nvSpPr>
        <p:spPr>
          <a:xfrm>
            <a:off x="1712612" y="215214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pic>
        <p:nvPicPr>
          <p:cNvPr id="225" name="Image" descr="Image"/>
          <p:cNvPicPr>
            <a:picLocks noChangeAspect="1"/>
          </p:cNvPicPr>
          <p:nvPr/>
        </p:nvPicPr>
        <p:blipFill>
          <a:blip r:embed="rId2">
            <a:extLst/>
          </a:blip>
          <a:stretch>
            <a:fillRect/>
          </a:stretch>
        </p:blipFill>
        <p:spPr>
          <a:xfrm>
            <a:off x="1757964" y="2662165"/>
            <a:ext cx="8657056" cy="2336032"/>
          </a:xfrm>
          <a:prstGeom prst="rect">
            <a:avLst/>
          </a:prstGeom>
          <a:ln w="25400"/>
        </p:spPr>
      </p:pic>
    </p:spTree>
    <p:extLst>
      <p:ext uri="{BB962C8B-B14F-4D97-AF65-F5344CB8AC3E}">
        <p14:creationId xmlns:p14="http://schemas.microsoft.com/office/powerpoint/2010/main" val="3179502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67% of pilots consider ROMIO products to improve timely weather information compared to current system"/>
          <p:cNvSpPr txBox="1">
            <a:spLocks noGrp="1"/>
          </p:cNvSpPr>
          <p:nvPr>
            <p:ph type="title"/>
          </p:nvPr>
        </p:nvSpPr>
        <p:spPr>
          <a:xfrm>
            <a:off x="1712410" y="572116"/>
            <a:ext cx="8589941" cy="1291136"/>
          </a:xfrm>
          <a:prstGeom prst="rect">
            <a:avLst/>
          </a:prstGeom>
        </p:spPr>
        <p:txBody>
          <a:bodyPr/>
          <a:lstStyle>
            <a:lvl1pPr>
              <a:defRPr sz="4100"/>
            </a:lvl1pPr>
          </a:lstStyle>
          <a:p>
            <a:r>
              <a:rPr sz="3600" dirty="0"/>
              <a:t>67% of pilots consider ROMIO </a:t>
            </a:r>
            <a:r>
              <a:rPr lang="en-US" sz="3600" dirty="0" smtClean="0"/>
              <a:t>information</a:t>
            </a:r>
            <a:r>
              <a:rPr sz="3600" dirty="0" smtClean="0"/>
              <a:t> </a:t>
            </a:r>
            <a:r>
              <a:rPr sz="3600" dirty="0"/>
              <a:t>to improve timely weather information compared to current system</a:t>
            </a:r>
          </a:p>
        </p:txBody>
      </p:sp>
      <p:sp>
        <p:nvSpPr>
          <p:cNvPr id="22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19</a:t>
            </a:fld>
            <a:endParaRPr kern="0" dirty="0">
              <a:solidFill>
                <a:srgbClr val="DCBD23">
                  <a:satOff val="18648"/>
                  <a:lumOff val="5971"/>
                </a:srgbClr>
              </a:solidFill>
              <a:uFill>
                <a:solidFill>
                  <a:srgbClr val="000000"/>
                </a:solidFill>
              </a:uFill>
              <a:latin typeface="Gill Sans"/>
              <a:sym typeface="Gill Sans"/>
            </a:endParaRPr>
          </a:p>
        </p:txBody>
      </p:sp>
      <p:sp>
        <p:nvSpPr>
          <p:cNvPr id="229" name="67% of respondents consider ROMIO to be better at providing timely weather information compared to current system…"/>
          <p:cNvSpPr txBox="1"/>
          <p:nvPr/>
        </p:nvSpPr>
        <p:spPr>
          <a:xfrm>
            <a:off x="2897046" y="4865981"/>
            <a:ext cx="6916562" cy="156523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67% of respondents consider ROMIO to be better at providing timely weather information compared to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26% judge ROMIO provides the same at providing timely weather information</a:t>
            </a:r>
          </a:p>
          <a:p>
            <a:pPr marL="28573" marR="28573" defTabSz="642915" hangingPunct="0">
              <a:defRPr sz="2300"/>
            </a:pPr>
            <a:r>
              <a:rPr sz="1617" kern="0" dirty="0">
                <a:solidFill>
                  <a:srgbClr val="000000"/>
                </a:solidFill>
                <a:uFill>
                  <a:solidFill>
                    <a:srgbClr val="000000"/>
                  </a:solidFill>
                </a:uFill>
                <a:latin typeface="Gill Sans"/>
                <a:sym typeface="Gill Sans"/>
              </a:rPr>
              <a:t>7% consider ROMIO to decrease the provision of timely weather information</a:t>
            </a:r>
          </a:p>
        </p:txBody>
      </p:sp>
      <p:pic>
        <p:nvPicPr>
          <p:cNvPr id="230" name="Image" descr="Image"/>
          <p:cNvPicPr>
            <a:picLocks noChangeAspect="1"/>
          </p:cNvPicPr>
          <p:nvPr/>
        </p:nvPicPr>
        <p:blipFill>
          <a:blip r:embed="rId2">
            <a:extLst/>
          </a:blip>
          <a:stretch>
            <a:fillRect/>
          </a:stretch>
        </p:blipFill>
        <p:spPr>
          <a:xfrm>
            <a:off x="1695450" y="2374417"/>
            <a:ext cx="9008361" cy="2395180"/>
          </a:xfrm>
          <a:prstGeom prst="rect">
            <a:avLst/>
          </a:prstGeom>
          <a:ln w="25400"/>
        </p:spPr>
      </p:pic>
      <p:sp>
        <p:nvSpPr>
          <p:cNvPr id="231" name="Pilot Responses"/>
          <p:cNvSpPr txBox="1"/>
          <p:nvPr/>
        </p:nvSpPr>
        <p:spPr>
          <a:xfrm>
            <a:off x="1726900" y="203784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138059572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073" y="519299"/>
            <a:ext cx="8434021" cy="814387"/>
          </a:xfrm>
        </p:spPr>
        <p:txBody>
          <a:bodyPr/>
          <a:lstStyle/>
          <a:p>
            <a:r>
              <a:rPr lang="en-US" sz="2800" dirty="0"/>
              <a:t>Remote Oceanic Meteorology Information Operational (ROMIO) Demonstration </a:t>
            </a:r>
            <a:endParaRPr lang="en-US" sz="2800" dirty="0"/>
          </a:p>
        </p:txBody>
      </p:sp>
      <p:sp>
        <p:nvSpPr>
          <p:cNvPr id="3" name="Content Placeholder 2"/>
          <p:cNvSpPr>
            <a:spLocks noGrp="1"/>
          </p:cNvSpPr>
          <p:nvPr>
            <p:ph idx="1"/>
          </p:nvPr>
        </p:nvSpPr>
        <p:spPr>
          <a:xfrm>
            <a:off x="1851864" y="1406623"/>
            <a:ext cx="8050213" cy="4391025"/>
          </a:xfrm>
        </p:spPr>
        <p:txBody>
          <a:bodyPr/>
          <a:lstStyle/>
          <a:p>
            <a:r>
              <a:rPr lang="en-US" sz="2000" dirty="0"/>
              <a:t>Sponsored by the Weather Technology in the Cockpit (WTIC) NextGen Weather Research Program</a:t>
            </a:r>
          </a:p>
          <a:p>
            <a:r>
              <a:rPr lang="en-US" sz="2000" dirty="0"/>
              <a:t>Collaborative </a:t>
            </a:r>
            <a:r>
              <a:rPr lang="en-US" sz="2000" dirty="0"/>
              <a:t>effort between </a:t>
            </a:r>
            <a:r>
              <a:rPr lang="en-US" sz="2000" dirty="0"/>
              <a:t>FAA</a:t>
            </a:r>
            <a:r>
              <a:rPr lang="en-US" sz="2000" dirty="0"/>
              <a:t>, </a:t>
            </a:r>
            <a:r>
              <a:rPr lang="en-US" sz="2000" dirty="0"/>
              <a:t>weather </a:t>
            </a:r>
            <a:r>
              <a:rPr lang="en-US" sz="2000" dirty="0"/>
              <a:t>research community, </a:t>
            </a:r>
            <a:r>
              <a:rPr lang="en-US" sz="2000" dirty="0"/>
              <a:t>airlines</a:t>
            </a:r>
            <a:r>
              <a:rPr lang="en-US" sz="2000" dirty="0"/>
              <a:t>, and airlines inflight entertainment communications (IFEC) </a:t>
            </a:r>
            <a:r>
              <a:rPr lang="en-US" sz="2000" dirty="0"/>
              <a:t>providers</a:t>
            </a:r>
          </a:p>
          <a:p>
            <a:r>
              <a:rPr lang="en-US" sz="2000" dirty="0"/>
              <a:t>Develop </a:t>
            </a:r>
            <a:r>
              <a:rPr lang="en-US" sz="2000" dirty="0"/>
              <a:t>and demonstrate operational strategies for </a:t>
            </a:r>
            <a:r>
              <a:rPr lang="en-US" sz="2000" dirty="0"/>
              <a:t>use </a:t>
            </a:r>
            <a:r>
              <a:rPr lang="en-US" sz="2000" dirty="0"/>
              <a:t>of rapidly updated </a:t>
            </a:r>
            <a:r>
              <a:rPr lang="en-US" sz="2000" dirty="0"/>
              <a:t>satellite and model derived Cloud </a:t>
            </a:r>
            <a:r>
              <a:rPr lang="en-US" sz="2000" dirty="0"/>
              <a:t>Top Height (CTH) and Convective Diagnosis Oceanic (CDO) </a:t>
            </a:r>
            <a:r>
              <a:rPr lang="en-US" sz="2000" dirty="0" smtClean="0"/>
              <a:t>information;</a:t>
            </a:r>
            <a:endParaRPr lang="en-US" sz="2000" dirty="0"/>
          </a:p>
          <a:p>
            <a:pPr lvl="1"/>
            <a:r>
              <a:rPr lang="en-US" sz="1600" dirty="0"/>
              <a:t>On flight deck</a:t>
            </a:r>
          </a:p>
          <a:p>
            <a:pPr lvl="1"/>
            <a:r>
              <a:rPr lang="en-US" sz="1600" dirty="0"/>
              <a:t>At Airline </a:t>
            </a:r>
            <a:r>
              <a:rPr lang="en-US" sz="1600" dirty="0"/>
              <a:t>Operations Center (AOC) flight dispatch operations</a:t>
            </a:r>
          </a:p>
          <a:p>
            <a:pPr lvl="1"/>
            <a:r>
              <a:rPr lang="en-US" sz="1600" dirty="0"/>
              <a:t>At Oceanic </a:t>
            </a:r>
            <a:r>
              <a:rPr lang="en-US" sz="1600" dirty="0"/>
              <a:t>Air Route Traffic Control Centers (ARTCC</a:t>
            </a:r>
            <a:r>
              <a:rPr lang="en-US" sz="1600" dirty="0"/>
              <a:t>) </a:t>
            </a:r>
          </a:p>
          <a:p>
            <a:pPr lvl="1"/>
            <a:r>
              <a:rPr lang="en-US" sz="1600" dirty="0"/>
              <a:t>At Center Weather Service Units (CWSU)</a:t>
            </a:r>
          </a:p>
        </p:txBody>
      </p:sp>
      <p:sp>
        <p:nvSpPr>
          <p:cNvPr id="4" name="Slide Number Placeholder 3"/>
          <p:cNvSpPr>
            <a:spLocks noGrp="1"/>
          </p:cNvSpPr>
          <p:nvPr>
            <p:ph type="sldNum" sz="quarter" idx="4"/>
          </p:nvPr>
        </p:nvSpPr>
        <p:spPr/>
        <p:txBody>
          <a:bodyPr/>
          <a:lstStyle/>
          <a:p>
            <a:pPr fontAlgn="base">
              <a:spcAft>
                <a:spcPct val="0"/>
              </a:spcAft>
            </a:pPr>
            <a:fld id="{74438B1A-AF1B-4C8B-993E-1BADE62A2451}" type="slidenum">
              <a:rPr lang="en-US">
                <a:solidFill>
                  <a:srgbClr val="FFFFFF">
                    <a:lumMod val="65000"/>
                  </a:srgbClr>
                </a:solidFill>
              </a:rPr>
              <a:pPr fontAlgn="base">
                <a:spcAft>
                  <a:spcPct val="0"/>
                </a:spcAft>
              </a:pPr>
              <a:t>2</a:t>
            </a:fld>
            <a:endParaRPr lang="en-US" dirty="0">
              <a:solidFill>
                <a:srgbClr val="FFFFFF">
                  <a:lumMod val="65000"/>
                </a:srgbClr>
              </a:solidFill>
            </a:endParaRPr>
          </a:p>
        </p:txBody>
      </p:sp>
    </p:spTree>
    <p:extLst>
      <p:ext uri="{BB962C8B-B14F-4D97-AF65-F5344CB8AC3E}">
        <p14:creationId xmlns:p14="http://schemas.microsoft.com/office/powerpoint/2010/main" val="1003267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81% of pilots consider ROMIO to improve cabin crew coordination compared to current system"/>
          <p:cNvSpPr txBox="1">
            <a:spLocks noGrp="1"/>
          </p:cNvSpPr>
          <p:nvPr>
            <p:ph type="title"/>
          </p:nvPr>
        </p:nvSpPr>
        <p:spPr>
          <a:xfrm>
            <a:off x="1701879" y="621183"/>
            <a:ext cx="8589941" cy="1291136"/>
          </a:xfrm>
          <a:prstGeom prst="rect">
            <a:avLst/>
          </a:prstGeom>
        </p:spPr>
        <p:txBody>
          <a:bodyPr/>
          <a:lstStyle>
            <a:lvl1pPr>
              <a:defRPr sz="4100"/>
            </a:lvl1pPr>
          </a:lstStyle>
          <a:p>
            <a:r>
              <a:rPr sz="3600" dirty="0"/>
              <a:t>81% of pilots consider ROMIO to improve cabin crew coordination compared to current system</a:t>
            </a:r>
          </a:p>
        </p:txBody>
      </p:sp>
      <p:sp>
        <p:nvSpPr>
          <p:cNvPr id="2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20</a:t>
            </a:fld>
            <a:endParaRPr kern="0" dirty="0">
              <a:solidFill>
                <a:srgbClr val="DCBD23">
                  <a:satOff val="18648"/>
                  <a:lumOff val="5971"/>
                </a:srgbClr>
              </a:solidFill>
              <a:uFill>
                <a:solidFill>
                  <a:srgbClr val="000000"/>
                </a:solidFill>
              </a:uFill>
              <a:latin typeface="Gill Sans"/>
              <a:sym typeface="Gill Sans"/>
            </a:endParaRPr>
          </a:p>
        </p:txBody>
      </p:sp>
      <p:sp>
        <p:nvSpPr>
          <p:cNvPr id="235" name="81% of respondents consider ROMIO to improve cabin crew coordination compared to current system…"/>
          <p:cNvSpPr txBox="1"/>
          <p:nvPr/>
        </p:nvSpPr>
        <p:spPr>
          <a:xfrm>
            <a:off x="3534268" y="5217523"/>
            <a:ext cx="6628141" cy="1067536"/>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81% of respondents consider ROMIO to improve cabin crew coordination compared to current system</a:t>
            </a:r>
          </a:p>
          <a:p>
            <a:pPr marL="28573" marR="28573" defTabSz="642915" hangingPunct="0">
              <a:defRPr sz="2300"/>
            </a:pPr>
            <a:r>
              <a:rPr sz="1617" kern="0" dirty="0">
                <a:solidFill>
                  <a:srgbClr val="000000"/>
                </a:solidFill>
                <a:uFill>
                  <a:solidFill>
                    <a:srgbClr val="000000"/>
                  </a:solidFill>
                </a:uFill>
                <a:latin typeface="Gill Sans"/>
                <a:sym typeface="Gill Sans"/>
              </a:rPr>
              <a:t>15% judge ROMIO provides the same cabin crew coordination</a:t>
            </a:r>
          </a:p>
          <a:p>
            <a:pPr marL="28573" marR="28573" defTabSz="642915" hangingPunct="0">
              <a:defRPr sz="2300"/>
            </a:pPr>
            <a:r>
              <a:rPr sz="1617" kern="0" dirty="0">
                <a:solidFill>
                  <a:srgbClr val="000000"/>
                </a:solidFill>
                <a:uFill>
                  <a:solidFill>
                    <a:srgbClr val="000000"/>
                  </a:solidFill>
                </a:uFill>
                <a:latin typeface="Gill Sans"/>
                <a:sym typeface="Gill Sans"/>
              </a:rPr>
              <a:t>4% consider ROMIO to decrease coordination with cabin crew</a:t>
            </a:r>
          </a:p>
        </p:txBody>
      </p:sp>
      <p:pic>
        <p:nvPicPr>
          <p:cNvPr id="236" name="Image" descr="Image"/>
          <p:cNvPicPr>
            <a:picLocks noChangeAspect="1"/>
          </p:cNvPicPr>
          <p:nvPr/>
        </p:nvPicPr>
        <p:blipFill>
          <a:blip r:embed="rId2">
            <a:extLst/>
          </a:blip>
          <a:stretch>
            <a:fillRect/>
          </a:stretch>
        </p:blipFill>
        <p:spPr>
          <a:xfrm>
            <a:off x="1714535" y="2388769"/>
            <a:ext cx="8721617" cy="2352304"/>
          </a:xfrm>
          <a:prstGeom prst="rect">
            <a:avLst/>
          </a:prstGeom>
          <a:ln w="25400"/>
        </p:spPr>
      </p:pic>
      <p:sp>
        <p:nvSpPr>
          <p:cNvPr id="237" name="Pilot Responses"/>
          <p:cNvSpPr txBox="1"/>
          <p:nvPr/>
        </p:nvSpPr>
        <p:spPr>
          <a:xfrm>
            <a:off x="1726900" y="203784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262733252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72% of pilots consider ROMIO CTH product to be consistent with their observations"/>
          <p:cNvSpPr txBox="1">
            <a:spLocks noGrp="1"/>
          </p:cNvSpPr>
          <p:nvPr>
            <p:ph type="title"/>
          </p:nvPr>
        </p:nvSpPr>
        <p:spPr>
          <a:xfrm>
            <a:off x="1780373" y="590777"/>
            <a:ext cx="8589941" cy="1291136"/>
          </a:xfrm>
          <a:prstGeom prst="rect">
            <a:avLst/>
          </a:prstGeom>
        </p:spPr>
        <p:txBody>
          <a:bodyPr/>
          <a:lstStyle>
            <a:lvl1pPr>
              <a:defRPr sz="4400"/>
            </a:lvl1pPr>
          </a:lstStyle>
          <a:p>
            <a:r>
              <a:rPr sz="3600" dirty="0"/>
              <a:t>72% of pilots consider ROMIO CTH </a:t>
            </a:r>
            <a:r>
              <a:rPr lang="en-US" sz="3600" dirty="0" smtClean="0"/>
              <a:t>information</a:t>
            </a:r>
            <a:r>
              <a:rPr sz="3600" dirty="0" smtClean="0"/>
              <a:t> </a:t>
            </a:r>
            <a:r>
              <a:rPr sz="3600" dirty="0"/>
              <a:t>to be consistent with their observations</a:t>
            </a:r>
          </a:p>
        </p:txBody>
      </p:sp>
      <p:sp>
        <p:nvSpPr>
          <p:cNvPr id="24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21</a:t>
            </a:fld>
            <a:endParaRPr kern="0" dirty="0">
              <a:solidFill>
                <a:srgbClr val="DCBD23">
                  <a:satOff val="18648"/>
                  <a:lumOff val="5971"/>
                </a:srgbClr>
              </a:solidFill>
              <a:uFill>
                <a:solidFill>
                  <a:srgbClr val="000000"/>
                </a:solidFill>
              </a:uFill>
              <a:latin typeface="Gill Sans"/>
              <a:sym typeface="Gill Sans"/>
            </a:endParaRPr>
          </a:p>
        </p:txBody>
      </p:sp>
      <p:sp>
        <p:nvSpPr>
          <p:cNvPr id="241" name="72% of respondents consider ROMIO CTH product to be consistent with their observations…"/>
          <p:cNvSpPr txBox="1"/>
          <p:nvPr/>
        </p:nvSpPr>
        <p:spPr>
          <a:xfrm>
            <a:off x="3064785" y="4932954"/>
            <a:ext cx="6956753" cy="156523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72% of respondents consider ROMIO CTH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to be consistent with their observations</a:t>
            </a:r>
          </a:p>
          <a:p>
            <a:pPr marL="28573" marR="28573" defTabSz="642915" hangingPunct="0">
              <a:defRPr sz="2300"/>
            </a:pPr>
            <a:r>
              <a:rPr sz="1617" kern="0" dirty="0">
                <a:solidFill>
                  <a:srgbClr val="000000"/>
                </a:solidFill>
                <a:uFill>
                  <a:solidFill>
                    <a:srgbClr val="000000"/>
                  </a:solidFill>
                </a:uFill>
                <a:latin typeface="Gill Sans"/>
                <a:sym typeface="Gill Sans"/>
              </a:rPr>
              <a:t>28% judge ROMIO CTH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is </a:t>
            </a:r>
            <a:r>
              <a:rPr sz="1617" b="1" kern="0" dirty="0">
                <a:solidFill>
                  <a:srgbClr val="000000"/>
                </a:solidFill>
                <a:uFill>
                  <a:solidFill>
                    <a:srgbClr val="000000"/>
                  </a:solidFill>
                </a:uFill>
                <a:latin typeface="Gill Sans"/>
                <a:sym typeface="Gill Sans"/>
              </a:rPr>
              <a:t>somewhat consistent</a:t>
            </a:r>
            <a:r>
              <a:rPr sz="1617" kern="0" dirty="0">
                <a:solidFill>
                  <a:srgbClr val="000000"/>
                </a:solidFill>
                <a:uFill>
                  <a:solidFill>
                    <a:srgbClr val="000000"/>
                  </a:solidFill>
                </a:uFill>
                <a:latin typeface="Gill Sans"/>
                <a:sym typeface="Gill Sans"/>
              </a:rPr>
              <a:t> with observations</a:t>
            </a:r>
          </a:p>
          <a:p>
            <a:pPr marL="28573" marR="28573" defTabSz="642915" hangingPunct="0">
              <a:defRPr sz="2300"/>
            </a:pPr>
            <a:endParaRPr sz="1617" kern="0" dirty="0">
              <a:solidFill>
                <a:srgbClr val="000000"/>
              </a:solidFill>
              <a:uFill>
                <a:solidFill>
                  <a:srgbClr val="000000"/>
                </a:solidFill>
              </a:uFill>
              <a:latin typeface="Gill Sans"/>
              <a:sym typeface="Gill Sans"/>
            </a:endParaRPr>
          </a:p>
          <a:p>
            <a:pPr marL="28573" marR="28573" defTabSz="642915" hangingPunct="0">
              <a:defRPr sz="2300"/>
            </a:pPr>
            <a:r>
              <a:rPr sz="1617" kern="0" dirty="0">
                <a:solidFill>
                  <a:srgbClr val="000000"/>
                </a:solidFill>
                <a:uFill>
                  <a:solidFill>
                    <a:srgbClr val="000000"/>
                  </a:solidFill>
                </a:uFill>
                <a:latin typeface="Gill Sans"/>
                <a:sym typeface="Gill Sans"/>
              </a:rPr>
              <a:t>28% of pilots could not make observations</a:t>
            </a:r>
          </a:p>
        </p:txBody>
      </p:sp>
      <p:sp>
        <p:nvSpPr>
          <p:cNvPr id="242" name="Pilot Responses"/>
          <p:cNvSpPr txBox="1"/>
          <p:nvPr/>
        </p:nvSpPr>
        <p:spPr>
          <a:xfrm>
            <a:off x="1605456" y="2252160"/>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pic>
        <p:nvPicPr>
          <p:cNvPr id="243" name="Image" descr="Image"/>
          <p:cNvPicPr>
            <a:picLocks noChangeAspect="1"/>
          </p:cNvPicPr>
          <p:nvPr/>
        </p:nvPicPr>
        <p:blipFill>
          <a:blip r:embed="rId2">
            <a:extLst/>
          </a:blip>
          <a:stretch>
            <a:fillRect/>
          </a:stretch>
        </p:blipFill>
        <p:spPr>
          <a:xfrm>
            <a:off x="1624013" y="2658289"/>
            <a:ext cx="8589941" cy="2254184"/>
          </a:xfrm>
          <a:prstGeom prst="rect">
            <a:avLst/>
          </a:prstGeom>
          <a:ln w="25400"/>
        </p:spPr>
      </p:pic>
    </p:spTree>
    <p:extLst>
      <p:ext uri="{BB962C8B-B14F-4D97-AF65-F5344CB8AC3E}">
        <p14:creationId xmlns:p14="http://schemas.microsoft.com/office/powerpoint/2010/main" val="204101652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67% of pilots consider ROMIO convective weather location to be consistent with their observations"/>
          <p:cNvSpPr txBox="1">
            <a:spLocks noGrp="1"/>
          </p:cNvSpPr>
          <p:nvPr>
            <p:ph type="title"/>
          </p:nvPr>
        </p:nvSpPr>
        <p:spPr>
          <a:xfrm>
            <a:off x="1883955" y="646599"/>
            <a:ext cx="8589941" cy="1291136"/>
          </a:xfrm>
          <a:prstGeom prst="rect">
            <a:avLst/>
          </a:prstGeom>
        </p:spPr>
        <p:txBody>
          <a:bodyPr/>
          <a:lstStyle>
            <a:lvl1pPr>
              <a:defRPr sz="4200"/>
            </a:lvl1pPr>
          </a:lstStyle>
          <a:p>
            <a:r>
              <a:rPr sz="3600" dirty="0"/>
              <a:t>67% of pilots consider ROMIO convective weather location to be consistent with their observations</a:t>
            </a:r>
          </a:p>
        </p:txBody>
      </p:sp>
      <p:sp>
        <p:nvSpPr>
          <p:cNvPr id="2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22</a:t>
            </a:fld>
            <a:endParaRPr kern="0" dirty="0">
              <a:solidFill>
                <a:srgbClr val="DCBD23">
                  <a:satOff val="18648"/>
                  <a:lumOff val="5971"/>
                </a:srgbClr>
              </a:solidFill>
              <a:uFill>
                <a:solidFill>
                  <a:srgbClr val="000000"/>
                </a:solidFill>
              </a:uFill>
              <a:latin typeface="Gill Sans"/>
              <a:sym typeface="Gill Sans"/>
            </a:endParaRPr>
          </a:p>
        </p:txBody>
      </p:sp>
      <p:sp>
        <p:nvSpPr>
          <p:cNvPr id="247" name="67% of respondents consider ROMIO convective weather location to be consistent with their observations…"/>
          <p:cNvSpPr txBox="1"/>
          <p:nvPr/>
        </p:nvSpPr>
        <p:spPr>
          <a:xfrm>
            <a:off x="3814878" y="4797222"/>
            <a:ext cx="6628141" cy="156523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67% of respondents consider ROMIO convective weather </a:t>
            </a:r>
            <a:r>
              <a:rPr sz="1617" b="1" kern="0" dirty="0">
                <a:solidFill>
                  <a:srgbClr val="000000"/>
                </a:solidFill>
                <a:uFill>
                  <a:solidFill>
                    <a:srgbClr val="000000"/>
                  </a:solidFill>
                </a:uFill>
                <a:latin typeface="Gill Sans"/>
                <a:sym typeface="Gill Sans"/>
              </a:rPr>
              <a:t>location</a:t>
            </a:r>
            <a:r>
              <a:rPr sz="1617" kern="0" dirty="0">
                <a:solidFill>
                  <a:srgbClr val="000000"/>
                </a:solidFill>
                <a:uFill>
                  <a:solidFill>
                    <a:srgbClr val="000000"/>
                  </a:solidFill>
                </a:uFill>
                <a:latin typeface="Gill Sans"/>
                <a:sym typeface="Gill Sans"/>
              </a:rPr>
              <a:t> to be consistent with their observations</a:t>
            </a:r>
          </a:p>
          <a:p>
            <a:pPr marL="28573" marR="28573" defTabSz="642915" hangingPunct="0">
              <a:defRPr sz="2300"/>
            </a:pPr>
            <a:r>
              <a:rPr sz="1617" kern="0" dirty="0">
                <a:solidFill>
                  <a:srgbClr val="000000"/>
                </a:solidFill>
                <a:uFill>
                  <a:solidFill>
                    <a:srgbClr val="000000"/>
                  </a:solidFill>
                </a:uFill>
                <a:latin typeface="Gill Sans"/>
                <a:sym typeface="Gill Sans"/>
              </a:rPr>
              <a:t>33% judge ROMIO CTH </a:t>
            </a:r>
            <a:r>
              <a:rPr lang="en-US" sz="1617" kern="0" dirty="0" smtClean="0">
                <a:solidFill>
                  <a:srgbClr val="000000"/>
                </a:solidFill>
                <a:uFill>
                  <a:solidFill>
                    <a:srgbClr val="000000"/>
                  </a:solidFill>
                </a:uFill>
                <a:latin typeface="Gill Sans"/>
                <a:sym typeface="Gill Sans"/>
              </a:rPr>
              <a:t>information</a:t>
            </a:r>
            <a:r>
              <a:rPr sz="1617" kern="0" dirty="0" smtClean="0">
                <a:solidFill>
                  <a:srgbClr val="000000"/>
                </a:solidFill>
                <a:uFill>
                  <a:solidFill>
                    <a:srgbClr val="000000"/>
                  </a:solidFill>
                </a:uFill>
                <a:latin typeface="Gill Sans"/>
                <a:sym typeface="Gill Sans"/>
              </a:rPr>
              <a:t> </a:t>
            </a:r>
            <a:r>
              <a:rPr sz="1617" kern="0" dirty="0">
                <a:solidFill>
                  <a:srgbClr val="000000"/>
                </a:solidFill>
                <a:uFill>
                  <a:solidFill>
                    <a:srgbClr val="000000"/>
                  </a:solidFill>
                </a:uFill>
                <a:latin typeface="Gill Sans"/>
                <a:sym typeface="Gill Sans"/>
              </a:rPr>
              <a:t>is somewhat consistent with observations</a:t>
            </a:r>
          </a:p>
          <a:p>
            <a:pPr marL="28573" marR="28573" defTabSz="642915" hangingPunct="0">
              <a:defRPr sz="2300"/>
            </a:pPr>
            <a:endParaRPr sz="1617" kern="0" dirty="0">
              <a:solidFill>
                <a:srgbClr val="000000"/>
              </a:solidFill>
              <a:uFill>
                <a:solidFill>
                  <a:srgbClr val="000000"/>
                </a:solidFill>
              </a:uFill>
              <a:latin typeface="Gill Sans"/>
              <a:sym typeface="Gill Sans"/>
            </a:endParaRPr>
          </a:p>
          <a:p>
            <a:pPr marL="28573" marR="28573" defTabSz="642915" hangingPunct="0">
              <a:defRPr sz="2300"/>
            </a:pPr>
            <a:r>
              <a:rPr sz="1617" kern="0" dirty="0">
                <a:solidFill>
                  <a:srgbClr val="000000"/>
                </a:solidFill>
                <a:uFill>
                  <a:solidFill>
                    <a:srgbClr val="000000"/>
                  </a:solidFill>
                </a:uFill>
                <a:latin typeface="Gill Sans"/>
                <a:sym typeface="Gill Sans"/>
              </a:rPr>
              <a:t>28% could not make observations</a:t>
            </a:r>
          </a:p>
        </p:txBody>
      </p:sp>
      <p:pic>
        <p:nvPicPr>
          <p:cNvPr id="248" name="Image" descr="Image"/>
          <p:cNvPicPr>
            <a:picLocks noChangeAspect="1"/>
          </p:cNvPicPr>
          <p:nvPr/>
        </p:nvPicPr>
        <p:blipFill>
          <a:blip r:embed="rId2">
            <a:extLst/>
          </a:blip>
          <a:stretch>
            <a:fillRect/>
          </a:stretch>
        </p:blipFill>
        <p:spPr>
          <a:xfrm>
            <a:off x="1699088" y="2364887"/>
            <a:ext cx="8774808" cy="2360798"/>
          </a:xfrm>
          <a:prstGeom prst="rect">
            <a:avLst/>
          </a:prstGeom>
          <a:ln w="25400"/>
        </p:spPr>
      </p:pic>
      <p:sp>
        <p:nvSpPr>
          <p:cNvPr id="249" name="Pilot Responses"/>
          <p:cNvSpPr txBox="1"/>
          <p:nvPr/>
        </p:nvSpPr>
        <p:spPr>
          <a:xfrm>
            <a:off x="1669750" y="2009272"/>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89438169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53% of pilots consider ROMIO convective weather lateral extend of clouds to be consistent with their observations"/>
          <p:cNvSpPr txBox="1">
            <a:spLocks noGrp="1"/>
          </p:cNvSpPr>
          <p:nvPr>
            <p:ph type="title"/>
          </p:nvPr>
        </p:nvSpPr>
        <p:spPr>
          <a:xfrm>
            <a:off x="2156249" y="569591"/>
            <a:ext cx="8589941" cy="1291136"/>
          </a:xfrm>
          <a:prstGeom prst="rect">
            <a:avLst/>
          </a:prstGeom>
        </p:spPr>
        <p:txBody>
          <a:bodyPr/>
          <a:lstStyle>
            <a:lvl1pPr>
              <a:defRPr sz="3900"/>
            </a:lvl1pPr>
          </a:lstStyle>
          <a:p>
            <a:r>
              <a:rPr sz="3600" dirty="0"/>
              <a:t>53% of pilots consider ROMIO convective weather lateral extend of clouds to be consistent with their observations</a:t>
            </a:r>
          </a:p>
        </p:txBody>
      </p:sp>
      <p:sp>
        <p:nvSpPr>
          <p:cNvPr id="25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kern="0">
                <a:solidFill>
                  <a:srgbClr val="DCBD23">
                    <a:satOff val="18648"/>
                    <a:lumOff val="5971"/>
                  </a:srgbClr>
                </a:solidFill>
                <a:uFill>
                  <a:solidFill>
                    <a:srgbClr val="000000"/>
                  </a:solidFill>
                </a:uFill>
                <a:latin typeface="Gill Sans"/>
                <a:sym typeface="Gill Sans"/>
              </a:rPr>
              <a:pPr hangingPunct="0"/>
              <a:t>23</a:t>
            </a:fld>
            <a:endParaRPr kern="0" dirty="0">
              <a:solidFill>
                <a:srgbClr val="DCBD23">
                  <a:satOff val="18648"/>
                  <a:lumOff val="5971"/>
                </a:srgbClr>
              </a:solidFill>
              <a:uFill>
                <a:solidFill>
                  <a:srgbClr val="000000"/>
                </a:solidFill>
              </a:uFill>
              <a:latin typeface="Gill Sans"/>
              <a:sym typeface="Gill Sans"/>
            </a:endParaRPr>
          </a:p>
        </p:txBody>
      </p:sp>
      <p:sp>
        <p:nvSpPr>
          <p:cNvPr id="253" name="53% of respondents consider ROMIO convective weather lateral extend of clouds to be consistent with their observations…"/>
          <p:cNvSpPr txBox="1"/>
          <p:nvPr/>
        </p:nvSpPr>
        <p:spPr>
          <a:xfrm>
            <a:off x="3436260" y="4804366"/>
            <a:ext cx="6628141" cy="1565237"/>
          </a:xfrm>
          <a:prstGeom prst="rect">
            <a:avLst/>
          </a:prstGeom>
          <a:solidFill>
            <a:schemeClr val="accent3">
              <a:satOff val="18648"/>
              <a:lumOff val="5971"/>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8573" marR="28573" defTabSz="642915" hangingPunct="0">
              <a:defRPr sz="2300"/>
            </a:pPr>
            <a:r>
              <a:rPr sz="1617" kern="0" dirty="0">
                <a:solidFill>
                  <a:srgbClr val="000000"/>
                </a:solidFill>
                <a:uFill>
                  <a:solidFill>
                    <a:srgbClr val="000000"/>
                  </a:solidFill>
                </a:uFill>
                <a:latin typeface="Gill Sans"/>
                <a:sym typeface="Gill Sans"/>
              </a:rPr>
              <a:t>53% of respondents consider ROMIO convective weather </a:t>
            </a:r>
            <a:r>
              <a:rPr sz="1617" b="1" kern="0" dirty="0">
                <a:solidFill>
                  <a:srgbClr val="000000"/>
                </a:solidFill>
                <a:uFill>
                  <a:solidFill>
                    <a:srgbClr val="000000"/>
                  </a:solidFill>
                </a:uFill>
                <a:latin typeface="Gill Sans"/>
                <a:sym typeface="Gill Sans"/>
              </a:rPr>
              <a:t>lateral extend of clouds</a:t>
            </a:r>
            <a:r>
              <a:rPr sz="1617" kern="0" dirty="0">
                <a:solidFill>
                  <a:srgbClr val="000000"/>
                </a:solidFill>
                <a:uFill>
                  <a:solidFill>
                    <a:srgbClr val="000000"/>
                  </a:solidFill>
                </a:uFill>
                <a:latin typeface="Gill Sans"/>
                <a:sym typeface="Gill Sans"/>
              </a:rPr>
              <a:t> to be consistent with their observations</a:t>
            </a:r>
          </a:p>
          <a:p>
            <a:pPr marL="28573" marR="28573" defTabSz="642915" hangingPunct="0">
              <a:defRPr sz="2300"/>
            </a:pPr>
            <a:r>
              <a:rPr sz="1617" kern="0" dirty="0">
                <a:solidFill>
                  <a:srgbClr val="000000"/>
                </a:solidFill>
                <a:uFill>
                  <a:solidFill>
                    <a:srgbClr val="000000"/>
                  </a:solidFill>
                </a:uFill>
                <a:latin typeface="Gill Sans"/>
                <a:sym typeface="Gill Sans"/>
              </a:rPr>
              <a:t>47% judge ROMIO convective weather lateral extend of clouds is somewhat consistent with observations</a:t>
            </a:r>
          </a:p>
          <a:p>
            <a:pPr marL="28573" marR="28573" defTabSz="642915" hangingPunct="0">
              <a:defRPr sz="2300"/>
            </a:pPr>
            <a:endParaRPr sz="1617" kern="0" dirty="0">
              <a:solidFill>
                <a:srgbClr val="000000"/>
              </a:solidFill>
              <a:uFill>
                <a:solidFill>
                  <a:srgbClr val="000000"/>
                </a:solidFill>
              </a:uFill>
              <a:latin typeface="Gill Sans"/>
              <a:sym typeface="Gill Sans"/>
            </a:endParaRPr>
          </a:p>
          <a:p>
            <a:pPr marL="28573" marR="28573" defTabSz="642915" hangingPunct="0">
              <a:defRPr sz="2300"/>
            </a:pPr>
            <a:r>
              <a:rPr sz="1617" kern="0" dirty="0">
                <a:solidFill>
                  <a:srgbClr val="000000"/>
                </a:solidFill>
                <a:uFill>
                  <a:solidFill>
                    <a:srgbClr val="000000"/>
                  </a:solidFill>
                </a:uFill>
                <a:latin typeface="Gill Sans"/>
                <a:sym typeface="Gill Sans"/>
              </a:rPr>
              <a:t>29% could not make observations</a:t>
            </a:r>
          </a:p>
        </p:txBody>
      </p:sp>
      <p:pic>
        <p:nvPicPr>
          <p:cNvPr id="254" name="Image" descr="Image"/>
          <p:cNvPicPr>
            <a:picLocks noChangeAspect="1"/>
          </p:cNvPicPr>
          <p:nvPr/>
        </p:nvPicPr>
        <p:blipFill>
          <a:blip r:embed="rId2">
            <a:extLst/>
          </a:blip>
          <a:stretch>
            <a:fillRect/>
          </a:stretch>
        </p:blipFill>
        <p:spPr>
          <a:xfrm>
            <a:off x="1818197" y="2048918"/>
            <a:ext cx="8842708" cy="2379066"/>
          </a:xfrm>
          <a:prstGeom prst="rect">
            <a:avLst/>
          </a:prstGeom>
          <a:ln w="25400"/>
        </p:spPr>
      </p:pic>
      <p:sp>
        <p:nvSpPr>
          <p:cNvPr id="255" name="Pilot Responses"/>
          <p:cNvSpPr txBox="1"/>
          <p:nvPr/>
        </p:nvSpPr>
        <p:spPr>
          <a:xfrm>
            <a:off x="1684037" y="1752097"/>
            <a:ext cx="1821012" cy="35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600"/>
            </a:lvl1pPr>
          </a:lstStyle>
          <a:p>
            <a:pPr marL="28573" marR="28573" defTabSz="642915" hangingPunct="0"/>
            <a:r>
              <a:rPr sz="1828" kern="0" dirty="0">
                <a:solidFill>
                  <a:srgbClr val="000000"/>
                </a:solidFill>
                <a:uFill>
                  <a:solidFill>
                    <a:srgbClr val="000000"/>
                  </a:solidFill>
                </a:uFill>
                <a:latin typeface="Gill Sans"/>
                <a:sym typeface="Gill Sans"/>
              </a:rPr>
              <a:t>Pilot Responses</a:t>
            </a:r>
          </a:p>
        </p:txBody>
      </p:sp>
    </p:spTree>
    <p:extLst>
      <p:ext uri="{BB962C8B-B14F-4D97-AF65-F5344CB8AC3E}">
        <p14:creationId xmlns:p14="http://schemas.microsoft.com/office/powerpoint/2010/main" val="9990212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ROMIO Issues</a:t>
            </a:r>
          </a:p>
        </p:txBody>
      </p:sp>
      <p:sp>
        <p:nvSpPr>
          <p:cNvPr id="5" name="Content Placeholder 4"/>
          <p:cNvSpPr>
            <a:spLocks noGrp="1"/>
          </p:cNvSpPr>
          <p:nvPr>
            <p:ph idx="1"/>
          </p:nvPr>
        </p:nvSpPr>
        <p:spPr/>
        <p:txBody>
          <a:bodyPr/>
          <a:lstStyle/>
          <a:p>
            <a:r>
              <a:rPr lang="en-US" sz="2400" dirty="0"/>
              <a:t>Limited area of coverage </a:t>
            </a:r>
          </a:p>
          <a:p>
            <a:r>
              <a:rPr lang="en-US" sz="2400" dirty="0"/>
              <a:t>Takes long time to load information </a:t>
            </a:r>
          </a:p>
          <a:p>
            <a:r>
              <a:rPr lang="en-US" sz="2400" dirty="0"/>
              <a:t>Missing weather events that were visible out the window</a:t>
            </a:r>
          </a:p>
          <a:p>
            <a:r>
              <a:rPr lang="en-US" sz="2400" dirty="0"/>
              <a:t>Delta’s Flight Weather Viewer (FWV) had a more complete feature set</a:t>
            </a:r>
          </a:p>
          <a:p>
            <a:r>
              <a:rPr lang="en-US" sz="2400" dirty="0"/>
              <a:t>Extra waypoint created that required the pilot to delete it</a:t>
            </a:r>
          </a:p>
          <a:p>
            <a:r>
              <a:rPr lang="en-US" sz="2400" dirty="0"/>
              <a:t>Not as helpful as the FWV application</a:t>
            </a:r>
          </a:p>
          <a:p>
            <a:r>
              <a:rPr lang="en-US" sz="2400" dirty="0"/>
              <a:t>The lateral boundaries were greater than what was observed; required to verify with the FWV to get a true picture</a:t>
            </a:r>
          </a:p>
          <a:p>
            <a:r>
              <a:rPr lang="en-US" sz="2400" dirty="0"/>
              <a:t>ROMIO showed wider areas in red; required comparison with other capabilities to decide the actual avoidance maneuver</a:t>
            </a:r>
          </a:p>
          <a:p>
            <a:endParaRPr lang="en-US" sz="2400" dirty="0"/>
          </a:p>
        </p:txBody>
      </p:sp>
    </p:spTree>
    <p:extLst>
      <p:ext uri="{BB962C8B-B14F-4D97-AF65-F5344CB8AC3E}">
        <p14:creationId xmlns:p14="http://schemas.microsoft.com/office/powerpoint/2010/main" val="1822157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625703"/>
            <a:ext cx="6096000" cy="1606594"/>
          </a:xfrm>
          <a:prstGeom prst="rect">
            <a:avLst/>
          </a:prstGeom>
        </p:spPr>
        <p:txBody>
          <a:bodyP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smtClean="0">
                <a:ln>
                  <a:noFill/>
                </a:ln>
                <a:solidFill>
                  <a:srgbClr val="000000"/>
                </a:solidFill>
                <a:effectLst/>
                <a:uLnTx/>
                <a:uFillTx/>
              </a:rPr>
              <a:t>Thank You</a:t>
            </a: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2200" b="1" i="1" u="none" strike="noStrike" kern="0" cap="none" spc="0" normalizeH="0" baseline="0" noProof="0" dirty="0" smtClean="0">
              <a:ln>
                <a:noFill/>
              </a:ln>
              <a:solidFill>
                <a:srgbClr val="000000"/>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Eldridge Frazier, ANG-C61,</a:t>
            </a:r>
            <a:r>
              <a:rPr kumimoji="0" lang="en-US" sz="2000" b="0" i="1" u="none" strike="noStrike" kern="0" cap="none" spc="0" normalizeH="0" baseline="0" noProof="0" dirty="0" smtClean="0">
                <a:ln>
                  <a:noFill/>
                </a:ln>
                <a:solidFill>
                  <a:srgbClr val="000000"/>
                </a:solidFill>
                <a:effectLst/>
                <a:uLnTx/>
                <a:uFillTx/>
              </a:rPr>
              <a:t> </a:t>
            </a:r>
            <a:r>
              <a:rPr kumimoji="0" lang="en-US" sz="2000" b="0" i="1" u="none" strike="noStrike" kern="0" cap="none" spc="0" normalizeH="0" baseline="0" noProof="0" dirty="0" smtClean="0">
                <a:ln>
                  <a:noFill/>
                </a:ln>
                <a:solidFill>
                  <a:srgbClr val="000000"/>
                </a:solidFill>
                <a:effectLst/>
                <a:uLnTx/>
                <a:uFillTx/>
                <a:hlinkClick r:id="rId2"/>
              </a:rPr>
              <a:t>eldridge.Frazier@faa.gov</a:t>
            </a:r>
            <a:r>
              <a:rPr kumimoji="0" lang="en-US" sz="2000" b="0" i="1" u="none" strike="noStrike" kern="0" cap="none" spc="0" normalizeH="0" baseline="0" noProof="0" dirty="0" smtClean="0">
                <a:ln>
                  <a:noFill/>
                </a:ln>
                <a:solidFill>
                  <a:srgbClr val="000000"/>
                </a:solidFill>
                <a:effectLst/>
                <a:uLnTx/>
                <a:uFillTx/>
              </a:rPr>
              <a:t>, </a:t>
            </a:r>
            <a:r>
              <a:rPr kumimoji="0" lang="en-US" sz="2000" b="0" i="0" u="none" strike="noStrike" kern="0" cap="none" spc="0" normalizeH="0" baseline="0" noProof="0" dirty="0" smtClean="0">
                <a:ln>
                  <a:noFill/>
                </a:ln>
                <a:solidFill>
                  <a:srgbClr val="000000"/>
                </a:solidFill>
                <a:effectLst/>
                <a:uLnTx/>
                <a:uFillTx/>
              </a:rPr>
              <a:t>202-267-2790</a:t>
            </a:r>
          </a:p>
        </p:txBody>
      </p:sp>
    </p:spTree>
    <p:extLst>
      <p:ext uri="{BB962C8B-B14F-4D97-AF65-F5344CB8AC3E}">
        <p14:creationId xmlns:p14="http://schemas.microsoft.com/office/powerpoint/2010/main" val="250810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2900" dirty="0"/>
              <a:t>Objective</a:t>
            </a:r>
          </a:p>
        </p:txBody>
      </p:sp>
      <p:sp>
        <p:nvSpPr>
          <p:cNvPr id="18435" name="Rectangle 3"/>
          <p:cNvSpPr>
            <a:spLocks noGrp="1" noChangeArrowheads="1"/>
          </p:cNvSpPr>
          <p:nvPr>
            <p:ph type="body" idx="1"/>
          </p:nvPr>
        </p:nvSpPr>
        <p:spPr>
          <a:xfrm>
            <a:off x="1846264" y="1192214"/>
            <a:ext cx="8516937" cy="4732337"/>
          </a:xfrm>
        </p:spPr>
        <p:txBody>
          <a:bodyPr/>
          <a:lstStyle/>
          <a:p>
            <a:pPr eaLnBrk="1" hangingPunct="1">
              <a:lnSpc>
                <a:spcPct val="90000"/>
              </a:lnSpc>
            </a:pPr>
            <a:r>
              <a:rPr lang="en-US" altLang="en-US" sz="2200" dirty="0"/>
              <a:t>Operational demonstration to evaluate the feasibility of uplinking convective storm </a:t>
            </a:r>
            <a:r>
              <a:rPr lang="en-US" altLang="en-US" sz="2200" dirty="0" smtClean="0"/>
              <a:t>information </a:t>
            </a:r>
            <a:r>
              <a:rPr lang="en-US" altLang="en-US" sz="2200" dirty="0"/>
              <a:t>to commercial aircraft flying routes over remote and oceanic regions for display on an electronic flight bag (EFB)</a:t>
            </a:r>
          </a:p>
          <a:p>
            <a:pPr lvl="1" eaLnBrk="1" hangingPunct="1">
              <a:lnSpc>
                <a:spcPct val="90000"/>
              </a:lnSpc>
            </a:pPr>
            <a:r>
              <a:rPr lang="en-US" altLang="en-US" sz="1900" dirty="0"/>
              <a:t>Identify minimum meteorological information for remote and oceanic regions</a:t>
            </a:r>
          </a:p>
          <a:p>
            <a:pPr lvl="1" eaLnBrk="1" hangingPunct="1">
              <a:lnSpc>
                <a:spcPct val="90000"/>
              </a:lnSpc>
            </a:pPr>
            <a:r>
              <a:rPr lang="en-US" altLang="en-US" sz="1900" dirty="0"/>
              <a:t>Conduct cost benefit analysis for both safety and efficiency</a:t>
            </a:r>
          </a:p>
          <a:p>
            <a:pPr marL="457200" lvl="1" indent="0" eaLnBrk="1" hangingPunct="1">
              <a:lnSpc>
                <a:spcPct val="90000"/>
              </a:lnSpc>
              <a:buNone/>
            </a:pPr>
            <a:endParaRPr lang="en-US" altLang="en-US" sz="1600" dirty="0"/>
          </a:p>
        </p:txBody>
      </p:sp>
    </p:spTree>
    <p:extLst>
      <p:ext uri="{BB962C8B-B14F-4D97-AF65-F5344CB8AC3E}">
        <p14:creationId xmlns:p14="http://schemas.microsoft.com/office/powerpoint/2010/main" val="138285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566" y="258351"/>
            <a:ext cx="8764760" cy="609600"/>
          </a:xfrm>
        </p:spPr>
        <p:txBody>
          <a:bodyPr/>
          <a:lstStyle/>
          <a:p>
            <a:r>
              <a:rPr lang="en-US" sz="3600" dirty="0"/>
              <a:t>Domain </a:t>
            </a:r>
            <a:r>
              <a:rPr lang="en-US" sz="3600" dirty="0"/>
              <a:t>for </a:t>
            </a:r>
            <a:r>
              <a:rPr lang="en-US" sz="3600" dirty="0"/>
              <a:t>Storm </a:t>
            </a:r>
            <a:r>
              <a:rPr lang="en-US" sz="3600" dirty="0" smtClean="0"/>
              <a:t>Information </a:t>
            </a:r>
            <a:r>
              <a:rPr lang="en-US" sz="3600" dirty="0"/>
              <a:t>Creation </a:t>
            </a:r>
            <a:endParaRPr lang="en-US" sz="3600" dirty="0"/>
          </a:p>
        </p:txBody>
      </p:sp>
      <p:sp>
        <p:nvSpPr>
          <p:cNvPr id="3" name="Content Placeholder 2"/>
          <p:cNvSpPr>
            <a:spLocks noGrp="1"/>
          </p:cNvSpPr>
          <p:nvPr>
            <p:ph idx="1"/>
          </p:nvPr>
        </p:nvSpPr>
        <p:spPr>
          <a:xfrm>
            <a:off x="1853165" y="1399681"/>
            <a:ext cx="8050213" cy="4391025"/>
          </a:xfrm>
        </p:spPr>
        <p:txBody>
          <a:bodyPr/>
          <a:lstStyle/>
          <a:p>
            <a:r>
              <a:rPr lang="en-US" sz="2000" dirty="0"/>
              <a:t>Scanning </a:t>
            </a:r>
            <a:r>
              <a:rPr lang="en-US" sz="2000" dirty="0"/>
              <a:t>area Geostationary Operational Environmental Satellite (GOES)-</a:t>
            </a:r>
            <a:r>
              <a:rPr lang="en-US" sz="2000" dirty="0" smtClean="0"/>
              <a:t>East (16) </a:t>
            </a:r>
            <a:r>
              <a:rPr lang="en-US" sz="2000" dirty="0"/>
              <a:t>and GOES-West satellites </a:t>
            </a:r>
            <a:endParaRPr lang="en-US" sz="2000" dirty="0"/>
          </a:p>
          <a:p>
            <a:pPr lvl="1"/>
            <a:r>
              <a:rPr lang="en-US" sz="1800" dirty="0"/>
              <a:t>Satellite mosaics are created at 15 min intervals using </a:t>
            </a:r>
            <a:r>
              <a:rPr lang="en-US" sz="1800" dirty="0"/>
              <a:t>latest </a:t>
            </a:r>
            <a:r>
              <a:rPr lang="en-US" sz="1800" dirty="0"/>
              <a:t>data </a:t>
            </a:r>
            <a:r>
              <a:rPr lang="en-US" sz="1800" dirty="0" smtClean="0"/>
              <a:t>available</a:t>
            </a:r>
            <a:endParaRPr lang="en-US" sz="1800" dirty="0"/>
          </a:p>
          <a:p>
            <a:pPr lvl="1"/>
            <a:r>
              <a:rPr lang="en-US" sz="1800" dirty="0"/>
              <a:t>Provides outside </a:t>
            </a:r>
            <a:r>
              <a:rPr lang="en-US" sz="1800" dirty="0"/>
              <a:t>shell of </a:t>
            </a:r>
            <a:r>
              <a:rPr lang="en-US" sz="1800" dirty="0"/>
              <a:t>convective </a:t>
            </a:r>
            <a:r>
              <a:rPr lang="en-US" sz="1800" dirty="0"/>
              <a:t>cloud top and anvil and not within the </a:t>
            </a:r>
            <a:r>
              <a:rPr lang="en-US" sz="1800" dirty="0"/>
              <a:t>cloud</a:t>
            </a:r>
          </a:p>
          <a:p>
            <a:pPr lvl="1"/>
            <a:r>
              <a:rPr lang="en-US" sz="1800" dirty="0" smtClean="0"/>
              <a:t>Information </a:t>
            </a:r>
            <a:r>
              <a:rPr lang="en-US" sz="1800" dirty="0"/>
              <a:t>communicate cloud structure with maximum altitude and where convective hazard associated with strong updrafts / downdrafts are located</a:t>
            </a:r>
            <a:endParaRPr lang="en-US" sz="1800" dirty="0"/>
          </a:p>
        </p:txBody>
      </p:sp>
      <p:sp>
        <p:nvSpPr>
          <p:cNvPr id="4" name="Slide Number Placeholder 3"/>
          <p:cNvSpPr>
            <a:spLocks noGrp="1"/>
          </p:cNvSpPr>
          <p:nvPr>
            <p:ph type="sldNum" sz="quarter" idx="4"/>
          </p:nvPr>
        </p:nvSpPr>
        <p:spPr/>
        <p:txBody>
          <a:bodyPr/>
          <a:lstStyle/>
          <a:p>
            <a:pPr fontAlgn="base">
              <a:spcAft>
                <a:spcPct val="0"/>
              </a:spcAft>
            </a:pPr>
            <a:fld id="{74438B1A-AF1B-4C8B-993E-1BADE62A2451}" type="slidenum">
              <a:rPr lang="en-US">
                <a:solidFill>
                  <a:srgbClr val="FFFFFF">
                    <a:lumMod val="65000"/>
                  </a:srgbClr>
                </a:solidFill>
              </a:rPr>
              <a:pPr fontAlgn="base">
                <a:spcAft>
                  <a:spcPct val="0"/>
                </a:spcAft>
              </a:pPr>
              <a:t>4</a:t>
            </a:fld>
            <a:endParaRPr lang="en-US" dirty="0">
              <a:solidFill>
                <a:srgbClr val="FFFFFF">
                  <a:lumMod val="65000"/>
                </a:srgbClr>
              </a:solidFill>
            </a:endParaRPr>
          </a:p>
        </p:txBody>
      </p:sp>
    </p:spTree>
    <p:extLst>
      <p:ext uri="{BB962C8B-B14F-4D97-AF65-F5344CB8AC3E}">
        <p14:creationId xmlns:p14="http://schemas.microsoft.com/office/powerpoint/2010/main" val="158974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072" y="241157"/>
            <a:ext cx="8472488" cy="1288369"/>
          </a:xfrm>
        </p:spPr>
        <p:txBody>
          <a:bodyPr/>
          <a:lstStyle/>
          <a:p>
            <a:r>
              <a:rPr lang="en-US" sz="2800" dirty="0"/>
              <a:t>GOES-West Sector Sub-Domains</a:t>
            </a:r>
            <a:br>
              <a:rPr lang="en-US" sz="2800" dirty="0"/>
            </a:br>
            <a:r>
              <a:rPr lang="en-US" sz="2800" dirty="0"/>
              <a:t>GOES-East </a:t>
            </a:r>
            <a:r>
              <a:rPr lang="en-US" sz="2800" dirty="0" smtClean="0"/>
              <a:t>Full </a:t>
            </a:r>
            <a:r>
              <a:rPr lang="en-US" sz="2800" dirty="0"/>
              <a:t>Disk Scan Domain</a:t>
            </a:r>
            <a:endParaRPr lang="en-US" sz="2800" dirty="0"/>
          </a:p>
        </p:txBody>
      </p:sp>
      <p:pic>
        <p:nvPicPr>
          <p:cNvPr id="5" name="Content Placeholder 4"/>
          <p:cNvPicPr>
            <a:picLocks noGrp="1" noChangeAspect="1"/>
          </p:cNvPicPr>
          <p:nvPr>
            <p:ph idx="1"/>
          </p:nvPr>
        </p:nvPicPr>
        <p:blipFill>
          <a:blip r:embed="rId3"/>
          <a:stretch>
            <a:fillRect/>
          </a:stretch>
        </p:blipFill>
        <p:spPr>
          <a:xfrm>
            <a:off x="3129978" y="2290167"/>
            <a:ext cx="5944115" cy="3548180"/>
          </a:xfrm>
          <a:prstGeom prst="rect">
            <a:avLst/>
          </a:prstGeom>
        </p:spPr>
      </p:pic>
      <p:sp>
        <p:nvSpPr>
          <p:cNvPr id="4" name="Slide Number Placeholder 3"/>
          <p:cNvSpPr>
            <a:spLocks noGrp="1"/>
          </p:cNvSpPr>
          <p:nvPr>
            <p:ph type="sldNum" sz="quarter" idx="4"/>
          </p:nvPr>
        </p:nvSpPr>
        <p:spPr/>
        <p:txBody>
          <a:bodyPr/>
          <a:lstStyle/>
          <a:p>
            <a:pPr fontAlgn="base">
              <a:spcAft>
                <a:spcPct val="0"/>
              </a:spcAft>
            </a:pPr>
            <a:fld id="{74438B1A-AF1B-4C8B-993E-1BADE62A2451}" type="slidenum">
              <a:rPr lang="en-US">
                <a:solidFill>
                  <a:srgbClr val="FFFFFF">
                    <a:lumMod val="65000"/>
                  </a:srgbClr>
                </a:solidFill>
              </a:rPr>
              <a:pPr fontAlgn="base">
                <a:spcAft>
                  <a:spcPct val="0"/>
                </a:spcAft>
              </a:pPr>
              <a:t>5</a:t>
            </a:fld>
            <a:endParaRPr lang="en-US" dirty="0">
              <a:solidFill>
                <a:srgbClr val="FFFFFF">
                  <a:lumMod val="65000"/>
                </a:srgbClr>
              </a:solidFill>
            </a:endParaRPr>
          </a:p>
        </p:txBody>
      </p:sp>
      <p:sp>
        <p:nvSpPr>
          <p:cNvPr id="6" name="TextBox 5"/>
          <p:cNvSpPr txBox="1"/>
          <p:nvPr/>
        </p:nvSpPr>
        <p:spPr bwMode="auto">
          <a:xfrm>
            <a:off x="1850574" y="1407332"/>
            <a:ext cx="76548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marL="171450" indent="-171450" fontAlgn="base">
              <a:spcBef>
                <a:spcPct val="50000"/>
              </a:spcBef>
              <a:spcAft>
                <a:spcPct val="0"/>
              </a:spcAft>
              <a:buFontTx/>
              <a:buChar char="•"/>
            </a:pPr>
            <a:r>
              <a:rPr lang="en-US" sz="2000" b="1" dirty="0">
                <a:solidFill>
                  <a:srgbClr val="000000"/>
                </a:solidFill>
                <a:latin typeface="Arial" charset="0"/>
              </a:rPr>
              <a:t>Coverage Domain -180°W to -20°W Longitude and -50°S to 75°N Latitude </a:t>
            </a:r>
            <a:endParaRPr lang="en-US" sz="2000" b="1" dirty="0">
              <a:solidFill>
                <a:srgbClr val="000000"/>
              </a:solidFill>
              <a:latin typeface="Arial" charset="0"/>
            </a:endParaRPr>
          </a:p>
        </p:txBody>
      </p:sp>
    </p:spTree>
    <p:extLst>
      <p:ext uri="{BB962C8B-B14F-4D97-AF65-F5344CB8AC3E}">
        <p14:creationId xmlns:p14="http://schemas.microsoft.com/office/powerpoint/2010/main" val="231548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638" y="438150"/>
            <a:ext cx="3200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1524000" y="9526"/>
            <a:ext cx="5411788" cy="676275"/>
          </a:xfrm>
        </p:spPr>
        <p:txBody>
          <a:bodyPr/>
          <a:lstStyle/>
          <a:p>
            <a:pPr eaLnBrk="1" hangingPunct="1"/>
            <a:r>
              <a:rPr lang="en-US" altLang="en-US" dirty="0" smtClean="0"/>
              <a:t>CTH / CDO Example and Inputs</a:t>
            </a:r>
          </a:p>
        </p:txBody>
      </p:sp>
      <p:sp>
        <p:nvSpPr>
          <p:cNvPr id="19460" name="Rectangle 6"/>
          <p:cNvSpPr>
            <a:spLocks noGrp="1" noChangeArrowheads="1"/>
          </p:cNvSpPr>
          <p:nvPr>
            <p:ph type="sldNum" sz="quarter" idx="10"/>
          </p:nvPr>
        </p:nvSpPr>
        <p:spPr bwMode="auto">
          <a:xfrm>
            <a:off x="8077200" y="6400800"/>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fontAlgn="base">
              <a:spcBef>
                <a:spcPct val="0"/>
              </a:spcBef>
              <a:spcAft>
                <a:spcPct val="0"/>
              </a:spcAft>
              <a:buNone/>
            </a:pPr>
            <a:fld id="{8ADA6B36-36B8-47CB-A255-C26BD43D7F89}" type="slidenum">
              <a:rPr lang="en-US" altLang="en-US" sz="1400">
                <a:solidFill>
                  <a:srgbClr val="000000"/>
                </a:solidFill>
                <a:latin typeface="Times New Roman" panose="02020603050405020304" pitchFamily="18" charset="0"/>
                <a:ea typeface="MS PGothic" panose="020B0600070205080204" pitchFamily="34" charset="-128"/>
              </a:rPr>
              <a:pPr fontAlgn="base">
                <a:spcBef>
                  <a:spcPct val="0"/>
                </a:spcBef>
                <a:spcAft>
                  <a:spcPct val="0"/>
                </a:spcAft>
                <a:buNone/>
              </a:pPr>
              <a:t>6</a:t>
            </a:fld>
            <a:endParaRPr lang="en-US" altLang="en-US" sz="1400" dirty="0">
              <a:solidFill>
                <a:srgbClr val="000000"/>
              </a:solidFill>
              <a:latin typeface="Times New Roman" panose="02020603050405020304" pitchFamily="18" charset="0"/>
              <a:ea typeface="MS PGothic" panose="020B0600070205080204" pitchFamily="34" charset="-128"/>
            </a:endParaRPr>
          </a:p>
        </p:txBody>
      </p:sp>
      <p:sp>
        <p:nvSpPr>
          <p:cNvPr id="34" name="TextBox 33"/>
          <p:cNvSpPr txBox="1"/>
          <p:nvPr/>
        </p:nvSpPr>
        <p:spPr>
          <a:xfrm>
            <a:off x="7096125" y="2943225"/>
            <a:ext cx="2266950" cy="300038"/>
          </a:xfrm>
          <a:prstGeom prst="rect">
            <a:avLst/>
          </a:prstGeom>
          <a:solidFill>
            <a:schemeClr val="bg1"/>
          </a:solid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Convective Diagnosis Oceanic</a:t>
            </a:r>
          </a:p>
        </p:txBody>
      </p:sp>
      <p:grpSp>
        <p:nvGrpSpPr>
          <p:cNvPr id="19462" name="Group 1"/>
          <p:cNvGrpSpPr>
            <a:grpSpLocks/>
          </p:cNvGrpSpPr>
          <p:nvPr/>
        </p:nvGrpSpPr>
        <p:grpSpPr bwMode="auto">
          <a:xfrm>
            <a:off x="1676400" y="1133476"/>
            <a:ext cx="4800600" cy="5178425"/>
            <a:chOff x="0" y="1133475"/>
            <a:chExt cx="4800600" cy="5178425"/>
          </a:xfrm>
        </p:grpSpPr>
        <p:sp>
          <p:nvSpPr>
            <p:cNvPr id="40" name="TextBox 39"/>
            <p:cNvSpPr txBox="1"/>
            <p:nvPr/>
          </p:nvSpPr>
          <p:spPr>
            <a:xfrm>
              <a:off x="917575" y="5597525"/>
              <a:ext cx="2994025" cy="714375"/>
            </a:xfrm>
            <a:prstGeom prst="rect">
              <a:avLst/>
            </a:prstGeom>
            <a:noFill/>
          </p:spPr>
          <p:txBody>
            <a:bodyPr>
              <a:spAutoFit/>
            </a:bodyPr>
            <a:lstStyle/>
            <a:p>
              <a:pPr algn="ctr">
                <a:defRPr/>
              </a:pPr>
              <a:r>
                <a:rPr lang="en-US" sz="1350" kern="0" dirty="0">
                  <a:solidFill>
                    <a:prstClr val="black"/>
                  </a:solidFill>
                  <a:latin typeface="Calibri" panose="020F0502020204030204"/>
                  <a:ea typeface="MS PGothic" panose="020B0600070205080204" pitchFamily="34" charset="-128"/>
                </a:rPr>
                <a:t>Input Interest Fields                                     after Membership Function Applied</a:t>
              </a:r>
            </a:p>
            <a:p>
              <a:pPr algn="ctr">
                <a:defRPr/>
              </a:pPr>
              <a:r>
                <a:rPr lang="en-US" sz="1350" kern="0" dirty="0">
                  <a:solidFill>
                    <a:prstClr val="black"/>
                  </a:solidFill>
                  <a:latin typeface="Calibri" panose="020F0502020204030204"/>
                  <a:ea typeface="MS PGothic" panose="020B0600070205080204" pitchFamily="34" charset="-128"/>
                </a:rPr>
                <a:t>Weights =1 or =3 for Combined Ltg</a:t>
              </a:r>
            </a:p>
          </p:txBody>
        </p:sp>
        <p:pic>
          <p:nvPicPr>
            <p:cNvPr id="19468"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33475"/>
              <a:ext cx="2374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5700" y="1133475"/>
              <a:ext cx="2374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403600"/>
              <a:ext cx="2374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5700" y="3403600"/>
              <a:ext cx="2374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50800" y="3000375"/>
              <a:ext cx="1384300" cy="300038"/>
            </a:xfrm>
            <a:prstGeom prst="rect">
              <a:avLst/>
            </a:prstGeom>
            <a:no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Cloud Top Height</a:t>
              </a:r>
            </a:p>
          </p:txBody>
        </p:sp>
        <p:sp>
          <p:nvSpPr>
            <p:cNvPr id="38" name="TextBox 37"/>
            <p:cNvSpPr txBox="1"/>
            <p:nvPr/>
          </p:nvSpPr>
          <p:spPr>
            <a:xfrm>
              <a:off x="2476500" y="2992438"/>
              <a:ext cx="2155825" cy="300037"/>
            </a:xfrm>
            <a:prstGeom prst="rect">
              <a:avLst/>
            </a:prstGeom>
            <a:no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Global Convective Diagnosis</a:t>
              </a:r>
            </a:p>
          </p:txBody>
        </p:sp>
        <p:sp>
          <p:nvSpPr>
            <p:cNvPr id="36" name="TextBox 35"/>
            <p:cNvSpPr txBox="1"/>
            <p:nvPr/>
          </p:nvSpPr>
          <p:spPr>
            <a:xfrm>
              <a:off x="87313" y="5054600"/>
              <a:ext cx="1684337" cy="508000"/>
            </a:xfrm>
            <a:prstGeom prst="rect">
              <a:avLst/>
            </a:prstGeom>
            <a:no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Combined Lightning</a:t>
              </a:r>
            </a:p>
            <a:p>
              <a:pPr>
                <a:defRPr/>
              </a:pPr>
              <a:r>
                <a:rPr lang="en-US" sz="1350" dirty="0">
                  <a:solidFill>
                    <a:prstClr val="black"/>
                  </a:solidFill>
                  <a:latin typeface="Calibri" panose="020F0502020204030204"/>
                  <a:ea typeface="MS PGothic" panose="020B0600070205080204" pitchFamily="34" charset="-128"/>
                </a:rPr>
                <a:t>15, 30, 60 min accum</a:t>
              </a:r>
            </a:p>
          </p:txBody>
        </p:sp>
        <p:sp>
          <p:nvSpPr>
            <p:cNvPr id="37" name="TextBox 36"/>
            <p:cNvSpPr txBox="1"/>
            <p:nvPr/>
          </p:nvSpPr>
          <p:spPr>
            <a:xfrm>
              <a:off x="2420938" y="5267325"/>
              <a:ext cx="1490662" cy="300038"/>
            </a:xfrm>
            <a:prstGeom prst="rect">
              <a:avLst/>
            </a:prstGeom>
            <a:no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Overshooting Tops</a:t>
              </a:r>
            </a:p>
          </p:txBody>
        </p:sp>
      </p:grpSp>
      <p:grpSp>
        <p:nvGrpSpPr>
          <p:cNvPr id="19463" name="Group 20"/>
          <p:cNvGrpSpPr>
            <a:grpSpLocks/>
          </p:cNvGrpSpPr>
          <p:nvPr/>
        </p:nvGrpSpPr>
        <p:grpSpPr bwMode="auto">
          <a:xfrm>
            <a:off x="7010400" y="3475038"/>
            <a:ext cx="3200400" cy="2925762"/>
            <a:chOff x="4887799" y="1133230"/>
            <a:chExt cx="4247739" cy="3931920"/>
          </a:xfrm>
        </p:grpSpPr>
        <p:pic>
          <p:nvPicPr>
            <p:cNvPr id="19465" name="Picture 1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7799" y="1133230"/>
              <a:ext cx="4247739"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4940475" y="4617129"/>
              <a:ext cx="4009646" cy="403220"/>
            </a:xfrm>
            <a:prstGeom prst="rect">
              <a:avLst/>
            </a:prstGeom>
            <a:solidFill>
              <a:schemeClr val="bg1"/>
            </a:solidFill>
          </p:spPr>
          <p:txBody>
            <a:bodyPr>
              <a:spAutoFit/>
            </a:bodyPr>
            <a:lstStyle/>
            <a:p>
              <a:pPr>
                <a:defRPr/>
              </a:pPr>
              <a:r>
                <a:rPr lang="en-US" sz="1350" dirty="0">
                  <a:solidFill>
                    <a:prstClr val="black"/>
                  </a:solidFill>
                  <a:latin typeface="Calibri" panose="020F0502020204030204"/>
                  <a:ea typeface="MS PGothic" panose="020B0600070205080204" pitchFamily="34" charset="-128"/>
                </a:rPr>
                <a:t>NSSL Mosaic Vertically Integrated Liquid</a:t>
              </a:r>
            </a:p>
          </p:txBody>
        </p:sp>
      </p:grpSp>
      <p:sp>
        <p:nvSpPr>
          <p:cNvPr id="41" name="TextBox 40"/>
          <p:cNvSpPr txBox="1"/>
          <p:nvPr/>
        </p:nvSpPr>
        <p:spPr>
          <a:xfrm>
            <a:off x="6858001" y="112714"/>
            <a:ext cx="3522663" cy="300037"/>
          </a:xfrm>
          <a:prstGeom prst="rect">
            <a:avLst/>
          </a:prstGeom>
          <a:solidFill>
            <a:schemeClr val="accent1">
              <a:lumMod val="40000"/>
              <a:lumOff val="60000"/>
            </a:schemeClr>
          </a:solidFill>
        </p:spPr>
        <p:txBody>
          <a:bodyPr wrap="none">
            <a:spAutoFit/>
          </a:bodyPr>
          <a:lstStyle/>
          <a:p>
            <a:pPr>
              <a:defRPr/>
            </a:pPr>
            <a:r>
              <a:rPr lang="en-US" sz="1350" dirty="0">
                <a:solidFill>
                  <a:prstClr val="black"/>
                </a:solidFill>
                <a:latin typeface="Calibri" panose="020F0502020204030204"/>
                <a:ea typeface="MS PGothic" panose="020B0600070205080204" pitchFamily="34" charset="-128"/>
              </a:rPr>
              <a:t>CDO values </a:t>
            </a:r>
            <a:r>
              <a:rPr lang="en-US" sz="1350" u="sng" dirty="0">
                <a:solidFill>
                  <a:prstClr val="black"/>
                </a:solidFill>
                <a:latin typeface="Calibri" panose="020F0502020204030204"/>
                <a:ea typeface="MS PGothic" panose="020B0600070205080204" pitchFamily="34" charset="-128"/>
              </a:rPr>
              <a:t>&gt;</a:t>
            </a:r>
            <a:r>
              <a:rPr lang="en-US" sz="1350" dirty="0">
                <a:solidFill>
                  <a:prstClr val="black"/>
                </a:solidFill>
                <a:latin typeface="Calibri" panose="020F0502020204030204"/>
                <a:ea typeface="MS PGothic" panose="020B0600070205080204" pitchFamily="34" charset="-128"/>
              </a:rPr>
              <a:t>2 indicate convective hazard exists</a:t>
            </a:r>
          </a:p>
        </p:txBody>
      </p:sp>
    </p:spTree>
    <p:custDataLst>
      <p:tags r:id="rId1"/>
    </p:custDataLst>
    <p:extLst>
      <p:ext uri="{BB962C8B-B14F-4D97-AF65-F5344CB8AC3E}">
        <p14:creationId xmlns:p14="http://schemas.microsoft.com/office/powerpoint/2010/main" val="1291148583"/>
      </p:ext>
    </p:extLst>
  </p:cSld>
  <p:clrMapOvr>
    <a:masterClrMapping/>
  </p:clrMapOvr>
  <p:transition spd="slow" advTm="14283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ROMIO </a:t>
            </a:r>
            <a:r>
              <a:rPr lang="en-US" dirty="0" smtClean="0"/>
              <a:t>Demo Communications </a:t>
            </a:r>
            <a:endParaRPr lang="en-US" dirty="0"/>
          </a:p>
        </p:txBody>
      </p:sp>
      <p:pic>
        <p:nvPicPr>
          <p:cNvPr id="9" name="Content Placeholder 8"/>
          <p:cNvPicPr>
            <a:picLocks noGrp="1" noChangeAspect="1"/>
          </p:cNvPicPr>
          <p:nvPr>
            <p:ph idx="1"/>
          </p:nvPr>
        </p:nvPicPr>
        <p:blipFill>
          <a:blip r:embed="rId2"/>
          <a:stretch>
            <a:fillRect/>
          </a:stretch>
        </p:blipFill>
        <p:spPr>
          <a:xfrm>
            <a:off x="2963333" y="1116405"/>
            <a:ext cx="6162604" cy="4861062"/>
          </a:xfrm>
          <a:prstGeom prst="rect">
            <a:avLst/>
          </a:prstGeom>
        </p:spPr>
      </p:pic>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1E026688-6379-4B66-9ED8-9584D623B58D}" type="slidenum">
              <a:rPr lang="en-US" altLang="en-US" smtClean="0"/>
              <a:pPr/>
              <a:t>7</a:t>
            </a:fld>
            <a:endParaRPr lang="en-US" altLang="en-US" dirty="0"/>
          </a:p>
        </p:txBody>
      </p:sp>
    </p:spTree>
    <p:extLst>
      <p:ext uri="{BB962C8B-B14F-4D97-AF65-F5344CB8AC3E}">
        <p14:creationId xmlns:p14="http://schemas.microsoft.com/office/powerpoint/2010/main" val="1666637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ROMIO Viewer</a:t>
            </a:r>
            <a:endParaRPr lang="en-US" sz="3600" dirty="0"/>
          </a:p>
        </p:txBody>
      </p:sp>
      <p:sp>
        <p:nvSpPr>
          <p:cNvPr id="3" name="Slide Number Placeholder 2"/>
          <p:cNvSpPr>
            <a:spLocks noGrp="1"/>
          </p:cNvSpPr>
          <p:nvPr>
            <p:ph type="sldNum" sz="quarter" idx="12"/>
          </p:nvPr>
        </p:nvSpPr>
        <p:spPr/>
        <p:txBody>
          <a:bodyPr/>
          <a:lstStyle/>
          <a:p>
            <a:pPr fontAlgn="base">
              <a:spcAft>
                <a:spcPct val="0"/>
              </a:spcAft>
            </a:pPr>
            <a:fld id="{F1F6FF14-FC6A-41B6-B2DC-884C6B7C3F2E}" type="slidenum">
              <a:rPr lang="en-US">
                <a:solidFill>
                  <a:srgbClr val="FFFFFF">
                    <a:lumMod val="65000"/>
                  </a:srgbClr>
                </a:solidFill>
              </a:rPr>
              <a:pPr fontAlgn="base">
                <a:spcAft>
                  <a:spcPct val="0"/>
                </a:spcAft>
              </a:pPr>
              <a:t>8</a:t>
            </a:fld>
            <a:endParaRPr lang="en-US" dirty="0">
              <a:solidFill>
                <a:srgbClr val="FFFFFF">
                  <a:lumMod val="65000"/>
                </a:srgb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676" y="1293485"/>
            <a:ext cx="6156129" cy="4615518"/>
          </a:xfrm>
          <a:prstGeom prst="rect">
            <a:avLst/>
          </a:prstGeom>
        </p:spPr>
      </p:pic>
    </p:spTree>
    <p:extLst>
      <p:ext uri="{BB962C8B-B14F-4D97-AF65-F5344CB8AC3E}">
        <p14:creationId xmlns:p14="http://schemas.microsoft.com/office/powerpoint/2010/main" val="420402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095" y="429865"/>
            <a:ext cx="7037650" cy="906448"/>
          </a:xfrm>
        </p:spPr>
        <p:txBody>
          <a:bodyPr/>
          <a:lstStyle/>
          <a:p>
            <a:r>
              <a:rPr lang="en-US" sz="2800" dirty="0"/>
              <a:t>ROMIO </a:t>
            </a:r>
            <a:r>
              <a:rPr lang="en-US" sz="2800" dirty="0" smtClean="0"/>
              <a:t>Demo, </a:t>
            </a:r>
            <a:r>
              <a:rPr lang="en-US" sz="2800" dirty="0"/>
              <a:t>UAL 845-7, Chicago – Sao Paulo 3-7/8 </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5199" y="1295164"/>
            <a:ext cx="5229164" cy="3921874"/>
          </a:xfrm>
        </p:spPr>
      </p:pic>
      <p:sp>
        <p:nvSpPr>
          <p:cNvPr id="4" name="Slide Number Placeholder 3"/>
          <p:cNvSpPr>
            <a:spLocks noGrp="1"/>
          </p:cNvSpPr>
          <p:nvPr>
            <p:ph type="sldNum" sz="quarter" idx="4"/>
          </p:nvPr>
        </p:nvSpPr>
        <p:spPr/>
        <p:txBody>
          <a:bodyPr/>
          <a:lstStyle/>
          <a:p>
            <a:pPr fontAlgn="base">
              <a:spcAft>
                <a:spcPct val="0"/>
              </a:spcAft>
            </a:pPr>
            <a:fld id="{74438B1A-AF1B-4C8B-993E-1BADE62A2451}" type="slidenum">
              <a:rPr lang="en-US">
                <a:solidFill>
                  <a:srgbClr val="FFFFFF">
                    <a:lumMod val="65000"/>
                  </a:srgbClr>
                </a:solidFill>
              </a:rPr>
              <a:pPr fontAlgn="base">
                <a:spcAft>
                  <a:spcPct val="0"/>
                </a:spcAft>
              </a:pPr>
              <a:t>9</a:t>
            </a:fld>
            <a:endParaRPr lang="en-US" dirty="0">
              <a:solidFill>
                <a:srgbClr val="FFFFFF">
                  <a:lumMod val="65000"/>
                </a:srgbClr>
              </a:solidFill>
            </a:endParaRPr>
          </a:p>
        </p:txBody>
      </p:sp>
      <p:sp>
        <p:nvSpPr>
          <p:cNvPr id="6" name="TextBox 5"/>
          <p:cNvSpPr txBox="1"/>
          <p:nvPr/>
        </p:nvSpPr>
        <p:spPr bwMode="auto">
          <a:xfrm>
            <a:off x="2062164" y="5212596"/>
            <a:ext cx="812174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1200" dirty="0">
                <a:solidFill>
                  <a:srgbClr val="000000"/>
                </a:solidFill>
                <a:latin typeface="Arial" charset="0"/>
              </a:rPr>
              <a:t>“Although CDO displayed medium convection, we didn’t encounter any storms that required deviation.  However, the information was useful, as we did encounter light turbulence throughout the area depicted as having moderate convection.  </a:t>
            </a:r>
            <a:r>
              <a:rPr lang="en-US" sz="1200" dirty="0">
                <a:solidFill>
                  <a:srgbClr val="000000"/>
                </a:solidFill>
                <a:latin typeface="Arial" charset="0"/>
              </a:rPr>
              <a:t>The CDO </a:t>
            </a:r>
            <a:r>
              <a:rPr lang="en-US" sz="1200" dirty="0" smtClean="0">
                <a:solidFill>
                  <a:srgbClr val="000000"/>
                </a:solidFill>
                <a:latin typeface="Arial" charset="0"/>
              </a:rPr>
              <a:t>information </a:t>
            </a:r>
            <a:r>
              <a:rPr lang="en-US" sz="1200" dirty="0">
                <a:solidFill>
                  <a:srgbClr val="000000"/>
                </a:solidFill>
                <a:latin typeface="Arial" charset="0"/>
              </a:rPr>
              <a:t>allowed me to pre-brief our flight attendants to plan on being seated while we were in this area, and it worked very well for this purpose</a:t>
            </a:r>
            <a:r>
              <a:rPr lang="en-US" sz="1200" dirty="0">
                <a:solidFill>
                  <a:srgbClr val="000000"/>
                </a:solidFill>
                <a:latin typeface="Arial" charset="0"/>
              </a:rPr>
              <a:t>. </a:t>
            </a:r>
            <a:r>
              <a:rPr lang="en-US" sz="1200" dirty="0">
                <a:solidFill>
                  <a:srgbClr val="000000"/>
                </a:solidFill>
                <a:latin typeface="Arial" charset="0"/>
              </a:rPr>
              <a:t>The </a:t>
            </a:r>
            <a:r>
              <a:rPr lang="en-US" sz="1200" dirty="0">
                <a:solidFill>
                  <a:srgbClr val="000000"/>
                </a:solidFill>
                <a:latin typeface="Arial" charset="0"/>
              </a:rPr>
              <a:t>CTH product seemed to be displaying tops accurately</a:t>
            </a:r>
            <a:r>
              <a:rPr lang="en-US" sz="1200" dirty="0">
                <a:solidFill>
                  <a:srgbClr val="000000"/>
                </a:solidFill>
                <a:latin typeface="Arial" charset="0"/>
              </a:rPr>
              <a:t>.”</a:t>
            </a:r>
            <a:endParaRPr lang="en-US" sz="1200" dirty="0">
              <a:solidFill>
                <a:srgbClr val="000000"/>
              </a:solidFill>
              <a:latin typeface="Arial" charset="0"/>
            </a:endParaRPr>
          </a:p>
        </p:txBody>
      </p:sp>
    </p:spTree>
    <p:extLst>
      <p:ext uri="{BB962C8B-B14F-4D97-AF65-F5344CB8AC3E}">
        <p14:creationId xmlns:p14="http://schemas.microsoft.com/office/powerpoint/2010/main" val="31692628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9.5|0.8"/>
</p:tagLst>
</file>

<file path=ppt/theme/theme1.xml><?xml version="1.0" encoding="utf-8"?>
<a:theme xmlns:a="http://schemas.openxmlformats.org/drawingml/2006/main" name="ITWS 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ITW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WS 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WS 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WS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WS 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W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W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W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WS 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ITW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WS 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WS 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WS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WS 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W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W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W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
              <a:solidFill>
                <a:srgbClr val="000000"/>
              </a:solidFill>
            </a:uFill>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
              <a:solidFill>
                <a:srgbClr val="000000"/>
              </a:solidFill>
            </a:uFill>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2287</Words>
  <Application>Microsoft Office PowerPoint</Application>
  <PresentationFormat>Widescreen</PresentationFormat>
  <Paragraphs>175</Paragraphs>
  <Slides>25</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MS PGothic</vt:lpstr>
      <vt:lpstr>MS PGothic</vt:lpstr>
      <vt:lpstr>Arial</vt:lpstr>
      <vt:lpstr>Avenir Black</vt:lpstr>
      <vt:lpstr>Calibri</vt:lpstr>
      <vt:lpstr>Gill Sans</vt:lpstr>
      <vt:lpstr>Helvetica Neue Medium</vt:lpstr>
      <vt:lpstr>Times New Roman</vt:lpstr>
      <vt:lpstr>ITWS 2</vt:lpstr>
      <vt:lpstr>1_ITWS 2</vt:lpstr>
      <vt:lpstr>Office Theme</vt:lpstr>
      <vt:lpstr>1_Custom Design</vt:lpstr>
      <vt:lpstr>White</vt:lpstr>
      <vt:lpstr>Remote Oceanic Meteorology Information Operational (ROMIO) Demonstration</vt:lpstr>
      <vt:lpstr>Remote Oceanic Meteorology Information Operational (ROMIO) Demonstration </vt:lpstr>
      <vt:lpstr>Objective</vt:lpstr>
      <vt:lpstr>Domain for Storm Information Creation </vt:lpstr>
      <vt:lpstr>GOES-West Sector Sub-Domains GOES-East Full Disk Scan Domain</vt:lpstr>
      <vt:lpstr>CTH / CDO Example and Inputs</vt:lpstr>
      <vt:lpstr>ROMIO Demo Communications </vt:lpstr>
      <vt:lpstr>ROMIO Viewer</vt:lpstr>
      <vt:lpstr>ROMIO Demo, UAL 845-7, Chicago – Sao Paulo 3-7/8 </vt:lpstr>
      <vt:lpstr>Initial Comments on the Surveys</vt:lpstr>
      <vt:lpstr>60% of pilots deviated or changed altitude to avoid weather in the surveyed flights</vt:lpstr>
      <vt:lpstr>60% of pilots deviated or changed altitude to avoid weather in the surveyed flights</vt:lpstr>
      <vt:lpstr>63% of pilots judge the time spent on ROMIO-induced deviations is about the same as with current systems</vt:lpstr>
      <vt:lpstr>54% of pilots consider ROMIO to be more effective in making deviation or flight level changes</vt:lpstr>
      <vt:lpstr>54% of pilots consider ROMIO to improve ability to accomplish task goals</vt:lpstr>
      <vt:lpstr>36% of pilots consider ROMIO to induce less stress and irritation compared to the current system</vt:lpstr>
      <vt:lpstr>74% of pilots consider ROMIO to improve situational awareness compared to current system</vt:lpstr>
      <vt:lpstr>74% of pilots consider ROMIO to improve monitoring weather along the route compared to current system</vt:lpstr>
      <vt:lpstr>67% of pilots consider ROMIO information to improve timely weather information compared to current system</vt:lpstr>
      <vt:lpstr>81% of pilots consider ROMIO to improve cabin crew coordination compared to current system</vt:lpstr>
      <vt:lpstr>72% of pilots consider ROMIO CTH information to be consistent with their observations</vt:lpstr>
      <vt:lpstr>67% of pilots consider ROMIO convective weather location to be consistent with their observations</vt:lpstr>
      <vt:lpstr>53% of pilots consider ROMIO convective weather lateral extend of clouds to be consistent with their observations</vt:lpstr>
      <vt:lpstr>ROMIO Issues</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Oceanic Meteorology Information Operational (ROMIO)  Demonstration</dc:title>
  <dc:creator>Frazier, Eldridge (FAA)</dc:creator>
  <cp:lastModifiedBy>Frazier, Eldridge (FAA)</cp:lastModifiedBy>
  <cp:revision>17</cp:revision>
  <cp:lastPrinted>2018-08-16T13:06:21Z</cp:lastPrinted>
  <dcterms:created xsi:type="dcterms:W3CDTF">2018-08-16T12:51:27Z</dcterms:created>
  <dcterms:modified xsi:type="dcterms:W3CDTF">2018-09-06T03:05:30Z</dcterms:modified>
</cp:coreProperties>
</file>