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8903C320" ContentType="image/p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</p:sldMasterIdLst>
  <p:notesMasterIdLst>
    <p:notesMasterId r:id="rId20"/>
  </p:notesMasterIdLst>
  <p:handoutMasterIdLst>
    <p:handoutMasterId r:id="rId21"/>
  </p:handoutMasterIdLst>
  <p:sldIdLst>
    <p:sldId id="257" r:id="rId5"/>
    <p:sldId id="374" r:id="rId6"/>
    <p:sldId id="388" r:id="rId7"/>
    <p:sldId id="375" r:id="rId8"/>
    <p:sldId id="383" r:id="rId9"/>
    <p:sldId id="384" r:id="rId10"/>
    <p:sldId id="385" r:id="rId11"/>
    <p:sldId id="386" r:id="rId12"/>
    <p:sldId id="389" r:id="rId13"/>
    <p:sldId id="390" r:id="rId14"/>
    <p:sldId id="391" r:id="rId15"/>
    <p:sldId id="392" r:id="rId16"/>
    <p:sldId id="393" r:id="rId17"/>
    <p:sldId id="348" r:id="rId18"/>
    <p:sldId id="369" r:id="rId19"/>
  </p:sldIdLst>
  <p:sldSz cx="9144000" cy="6858000" type="screen4x3"/>
  <p:notesSz cx="6954838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0847"/>
    <a:srgbClr val="F99911"/>
    <a:srgbClr val="FFCC00"/>
    <a:srgbClr val="FEEB53"/>
    <a:srgbClr val="39BDB7"/>
    <a:srgbClr val="6BBBEA"/>
    <a:srgbClr val="0075BD"/>
    <a:srgbClr val="481F67"/>
    <a:srgbClr val="E1FFE2"/>
    <a:srgbClr val="4EA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3" autoAdjust="0"/>
    <p:restoredTop sz="66730" autoAdjust="0"/>
  </p:normalViewPr>
  <p:slideViewPr>
    <p:cSldViewPr>
      <p:cViewPr varScale="1">
        <p:scale>
          <a:sx n="50" d="100"/>
          <a:sy n="50" d="100"/>
        </p:scale>
        <p:origin x="1992" y="36"/>
      </p:cViewPr>
      <p:guideLst>
        <p:guide orient="horz" pos="2160"/>
        <p:guide pos="288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38" y="84"/>
      </p:cViewPr>
      <p:guideLst>
        <p:guide orient="horz" pos="2909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1075" y="0"/>
            <a:ext cx="3013763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1"/>
            <a:ext cx="3013763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1075" y="8774271"/>
            <a:ext cx="3013763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3FD8737-DFD8-4056-8009-809ABD40E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044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5" y="0"/>
            <a:ext cx="3013763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387136"/>
            <a:ext cx="5100215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1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3763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5" y="8774271"/>
            <a:ext cx="3013763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B73C792-3C82-4E28-BACE-A1965806D1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479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227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2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5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83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02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433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6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 for both tactical and post-flight</a:t>
            </a:r>
            <a:r>
              <a:rPr lang="en-US" baseline="0" dirty="0" smtClean="0"/>
              <a:t>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9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BSP</a:t>
            </a:r>
            <a:r>
              <a:rPr lang="en-US" baseline="0" dirty="0" smtClean="0"/>
              <a:t> 370 airlines, on-time settlement rate of 99.999, 236Bl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Fuel reporting and emissions Database</a:t>
            </a:r>
            <a:r>
              <a:rPr lang="en-US" baseline="0" dirty="0" smtClean="0"/>
              <a:t> 250 airlines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08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data, promoting NCAR</a:t>
            </a:r>
            <a:r>
              <a:rPr lang="en-US" baseline="0" dirty="0" smtClean="0"/>
              <a:t> EDR as strong position on data ownership rights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99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79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68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45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9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phillipsm\My Documents\New Projects\_New Branding Package - in works\_Design Templates\Powerpoint\assets\dynamicSky_3rdPa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0"/>
            <a:ext cx="7772400" cy="854075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en-US" altLang="en-US" noProof="0"/>
              <a:t>Master title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76800"/>
            <a:ext cx="7772400" cy="1295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88115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6599-2469-47A4-AE0F-2DDDDE4F5D9D}" type="datetime3">
              <a:rPr lang="en-US" altLang="en-US" smtClean="0"/>
              <a:pPr>
                <a:defRPr/>
              </a:pPr>
              <a:t>4 September 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IATA Turbulence Sharing Platform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0F2E-EB4A-4DF2-8B92-9C7D36A64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98186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1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1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C59E-6E26-487B-B7C9-F765F01A972B}" type="datetime3">
              <a:rPr lang="en-US" altLang="en-US" smtClean="0"/>
              <a:pPr>
                <a:defRPr/>
              </a:pPr>
              <a:t>4 September 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IATA Turbulence Sharing Platform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5883F-16BD-4216-B275-C09FE13FD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280480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0FBC17A-C1A3-DC4E-AE79-B62D11074C69}"/>
              </a:ext>
            </a:extLst>
          </p:cNvPr>
          <p:cNvSpPr/>
          <p:nvPr userDrawn="1"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4980"/>
            <a:ext cx="8229600" cy="523220"/>
          </a:xfr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 lang="en-US" sz="2800" dirty="0">
                <a:solidFill>
                  <a:srgbClr val="FFFFFF"/>
                </a:solidFill>
                <a:ea typeface="MS PGothic" pitchFamily="34" charset="-128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1A72A0B8-745E-C941-8AB9-80D30620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27 June, 2018</a:t>
            </a:r>
            <a:endParaRPr lang="en-US" alt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E26579B3-63D8-A745-9C9C-71AC537E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IATA Turbulence Data Exchange Platform</a:t>
            </a:r>
            <a:endParaRPr lang="en-US" alt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F39FDE38-F868-9B4E-B74F-B8B0EB98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FB246-8720-43EB-A811-23A1F80958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78656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80333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44656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FB91A-E509-4E7D-832E-1EEF883C5B21}" type="datetime3">
              <a:rPr lang="en-US" altLang="en-US" smtClean="0"/>
              <a:pPr>
                <a:defRPr/>
              </a:pPr>
              <a:t>4 September 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C0A2-0E8F-43A5-8982-CD0D51D2B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2413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FA723-472C-4864-9234-C6C526940C14}" type="datetime3">
              <a:rPr lang="en-US" altLang="en-US" smtClean="0"/>
              <a:pPr>
                <a:defRPr/>
              </a:pPr>
              <a:t>4 September 2018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IATA Turbulence Sharing Platform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7E1A-A147-4991-9192-77973F806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3522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10674-D306-4037-971E-9383842CF369}" type="datetime3">
              <a:rPr lang="en-US" altLang="en-US" smtClean="0"/>
              <a:pPr>
                <a:defRPr/>
              </a:pPr>
              <a:t>4 September 2018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IATA Turbulence Sharing Platform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41ED4-FAF9-40AF-B55E-C2AC0583A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49082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44301-4ED4-4977-92FC-1DC1DC4A9B91}" type="datetime3">
              <a:rPr lang="en-US" altLang="en-US" smtClean="0"/>
              <a:pPr>
                <a:defRPr/>
              </a:pPr>
              <a:t>4 September 2018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IATA Turbulence Sharing Platform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74359-5A3D-4E4E-AEA3-1C7EBED78B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51732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FE41-2CA3-435D-AC02-2DDBF3F523ED}" type="datetime3">
              <a:rPr lang="en-US" altLang="en-US" smtClean="0"/>
              <a:pPr>
                <a:defRPr/>
              </a:pPr>
              <a:t>4 September 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C4BB-E28C-4F5A-96F7-9C7E3EA4E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61945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8AA81-C91E-4CC8-9A26-9C8418672744}" type="datetime3">
              <a:rPr lang="en-US" altLang="en-US" smtClean="0"/>
              <a:pPr>
                <a:defRPr/>
              </a:pPr>
              <a:t>4 September 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FECAB-8C16-40D2-B362-15526FE88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15258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67400" y="6477000"/>
            <a:ext cx="304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9D368F2-CD6E-470D-957C-2220E38BBACA}" type="datetime3">
              <a:rPr lang="en-US" altLang="en-US" smtClean="0"/>
              <a:pPr>
                <a:defRPr/>
              </a:pPr>
              <a:t>4 September 2018</a:t>
            </a:fld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312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IATA Turbulence Sharing Platform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770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D0FB246-8720-43EB-A811-23A1F8095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9050">
            <a:solidFill>
              <a:srgbClr val="0075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ransition>
    <p:fade thruBlk="1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ä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hyperlink" Target="http://de.wikipedia.org/w/index.php?title=Datei:Air-France-Logo.svg&amp;filetimestamp=20090603160556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8903C320"/><Relationship Id="rId15" Type="http://schemas.openxmlformats.org/officeDocument/2006/relationships/image" Target="../media/image21.png"/><Relationship Id="rId10" Type="http://schemas.openxmlformats.org/officeDocument/2006/relationships/image" Target="../media/image16.jp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3429000"/>
            <a:ext cx="9144000" cy="2308324"/>
          </a:xfrm>
        </p:spPr>
        <p:txBody>
          <a:bodyPr/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IATA </a:t>
            </a:r>
            <a:r>
              <a:rPr lang="en-US" sz="4800" b="1" dirty="0" smtClean="0">
                <a:ln w="3175">
                  <a:solidFill>
                    <a:schemeClr val="tx1"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Global Turbulence Database Development</a:t>
            </a:r>
            <a:r>
              <a:rPr lang="en-US" sz="40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</a:br>
            <a:endParaRPr lang="en-US" sz="2400" b="1" dirty="0">
              <a:ln w="3175">
                <a:solidFill>
                  <a:schemeClr val="tx1">
                    <a:alpha val="50000"/>
                  </a:schemeClr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791200"/>
            <a:ext cx="7772400" cy="12954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Katya Vashchankova, Head, IATA MET Program</a:t>
            </a:r>
          </a:p>
          <a:p>
            <a:pPr eaLnBrk="1" hangingPunct="1"/>
            <a:r>
              <a:rPr lang="en-US" altLang="en-US" sz="2000" dirty="0"/>
              <a:t>Turbulence Impact Mitigation Workshop, 2018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A42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Flight Operations Efficiency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A42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Flight Operations Efficiency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A42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Flight Operations Efficiency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854B220E-E218-4240-9738-74B09596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Functionalities Developed to Date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7B3EF720-75B6-AB41-A13F-C6DFEB9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27 June, 2018</a:t>
            </a:r>
            <a:endParaRPr lang="en-US" alt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BC342CF-0C9C-7545-B862-7B042635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IATA Turbulence Data Exchange Platform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D1DB54F4-DAA9-9344-8B69-A309DAFF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246-8720-43EB-A811-23A1F809582A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53B3AC4-B35F-6E4A-AE3F-AF29DF623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300028"/>
            <a:ext cx="8458200" cy="909772"/>
          </a:xfrm>
        </p:spPr>
        <p:txBody>
          <a:bodyPr/>
          <a:lstStyle/>
          <a:p>
            <a:r>
              <a:rPr lang="en-US" dirty="0" smtClean="0"/>
              <a:t>Color coded EDR reports</a:t>
            </a:r>
            <a:endParaRPr lang="en-US" dirty="0" smtClean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42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731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854B220E-E218-4240-9738-74B09596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Functionalities Developed to Date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7B3EF720-75B6-AB41-A13F-C6DFEB9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27 June, 2018</a:t>
            </a:r>
            <a:endParaRPr lang="en-US" alt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BC342CF-0C9C-7545-B862-7B042635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IATA Turbulence Data Exchange Platform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D1DB54F4-DAA9-9344-8B69-A309DAFF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246-8720-43EB-A811-23A1F809582A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53B3AC4-B35F-6E4A-AE3F-AF29DF623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300028"/>
            <a:ext cx="8458200" cy="909772"/>
          </a:xfrm>
        </p:spPr>
        <p:txBody>
          <a:bodyPr/>
          <a:lstStyle/>
          <a:p>
            <a:r>
              <a:rPr lang="en-US" dirty="0" smtClean="0"/>
              <a:t>Altitude slider</a:t>
            </a:r>
            <a:endParaRPr lang="en-US" dirty="0" smtClean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42203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050" y="2514600"/>
            <a:ext cx="590550" cy="3124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285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2878"/>
            <a:ext cx="9144000" cy="41893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854B220E-E218-4240-9738-74B09596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Functionalities Developed to Date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7B3EF720-75B6-AB41-A13F-C6DFEB9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27 June, 2018</a:t>
            </a:r>
            <a:endParaRPr lang="en-US" alt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BC342CF-0C9C-7545-B862-7B042635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IATA Turbulence Data Exchange Platform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D1DB54F4-DAA9-9344-8B69-A309DAFF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246-8720-43EB-A811-23A1F809582A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53B3AC4-B35F-6E4A-AE3F-AF29DF623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300028"/>
            <a:ext cx="8458200" cy="909772"/>
          </a:xfrm>
        </p:spPr>
        <p:txBody>
          <a:bodyPr/>
          <a:lstStyle/>
          <a:p>
            <a:r>
              <a:rPr lang="en-US" dirty="0" smtClean="0"/>
              <a:t>Turbulence intensity slider</a:t>
            </a:r>
            <a:endParaRPr lang="en-US" dirty="0" smtClean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Oval 3"/>
          <p:cNvSpPr/>
          <p:nvPr/>
        </p:nvSpPr>
        <p:spPr>
          <a:xfrm>
            <a:off x="8534400" y="2362200"/>
            <a:ext cx="609600" cy="190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963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854B220E-E218-4240-9738-74B09596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Functionalities Developed to Date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7B3EF720-75B6-AB41-A13F-C6DFEB9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27 June, 2018</a:t>
            </a:r>
            <a:endParaRPr lang="en-US" alt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BC342CF-0C9C-7545-B862-7B042635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IATA Turbulence Data Exchange Platform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D1DB54F4-DAA9-9344-8B69-A309DAFF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246-8720-43EB-A811-23A1F809582A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53B3AC4-B35F-6E4A-AE3F-AF29DF623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300028"/>
            <a:ext cx="8458200" cy="909772"/>
          </a:xfrm>
        </p:spPr>
        <p:txBody>
          <a:bodyPr/>
          <a:lstStyle/>
          <a:p>
            <a:r>
              <a:rPr lang="en-US" dirty="0" smtClean="0"/>
              <a:t>Detailed report</a:t>
            </a:r>
            <a:endParaRPr lang="en-US" dirty="0" smtClean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4066"/>
            <a:ext cx="9144000" cy="423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101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810500" cy="3889375"/>
          </a:xfrm>
        </p:spPr>
        <p:txBody>
          <a:bodyPr/>
          <a:lstStyle/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4279"/>
              </a:buClr>
              <a:buSzPct val="65000"/>
              <a:buFont typeface="Wingdings" panose="05000000000000000000" pitchFamily="2" charset="2"/>
              <a:buChar char="ä"/>
            </a:pPr>
            <a:r>
              <a:rPr lang="en-US" sz="2200" dirty="0">
                <a:solidFill>
                  <a:srgbClr val="0075BD"/>
                </a:solidFill>
                <a:latin typeface="Arial"/>
              </a:rPr>
              <a:t>Turbulence Data Sharing Platform Development</a:t>
            </a: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4279"/>
              </a:buClr>
              <a:buSzPct val="65000"/>
              <a:buFont typeface="Wingdings" panose="05000000000000000000" pitchFamily="2" charset="2"/>
              <a:buChar char="ä"/>
            </a:pPr>
            <a:endParaRPr lang="en-US" sz="2200" dirty="0">
              <a:solidFill>
                <a:srgbClr val="0075BD"/>
              </a:solidFill>
              <a:latin typeface="Arial"/>
            </a:endParaRP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4279"/>
              </a:buClr>
              <a:buSzPct val="65000"/>
              <a:buFont typeface="Wingdings" panose="05000000000000000000" pitchFamily="2" charset="2"/>
              <a:buChar char="ä"/>
            </a:pPr>
            <a:r>
              <a:rPr lang="en-US" sz="2200" dirty="0">
                <a:solidFill>
                  <a:srgbClr val="0075BD"/>
                </a:solidFill>
                <a:latin typeface="Arial"/>
              </a:rPr>
              <a:t>Outreach to the airline community to encourage the adoption of reporting technology globally (i.e. critical mass):</a:t>
            </a:r>
          </a:p>
          <a:p>
            <a:pPr lvl="2" indent="-285750">
              <a:buClr>
                <a:srgbClr val="0A4279"/>
              </a:buClr>
            </a:pPr>
            <a:r>
              <a:rPr lang="en-US" sz="2200" dirty="0">
                <a:solidFill>
                  <a:srgbClr val="0075BD"/>
                </a:solidFill>
                <a:latin typeface="Arial"/>
              </a:rPr>
              <a:t>Implementation guidelines on how to implement turbulence reporting capability on the aircraft</a:t>
            </a:r>
          </a:p>
          <a:p>
            <a:pPr lvl="2" indent="-285750">
              <a:buClr>
                <a:srgbClr val="0A4279"/>
              </a:buClr>
            </a:pPr>
            <a:endParaRPr lang="en-US" sz="2200" dirty="0">
              <a:solidFill>
                <a:srgbClr val="0075BD"/>
              </a:solidFill>
              <a:latin typeface="Arial"/>
            </a:endParaRPr>
          </a:p>
          <a:p>
            <a:pPr lvl="1">
              <a:buClr>
                <a:srgbClr val="0A4279"/>
              </a:buClr>
            </a:pPr>
            <a:r>
              <a:rPr lang="en-US" sz="2200" dirty="0">
                <a:solidFill>
                  <a:srgbClr val="0075BD"/>
                </a:solidFill>
                <a:latin typeface="Arial"/>
              </a:rPr>
              <a:t>Outreach to technology solution providers to encourage the development of cost-effective turbulence reporting solutions while respecting airlines’ data ownership rights</a:t>
            </a:r>
          </a:p>
          <a:p>
            <a:endParaRPr lang="en-US" sz="22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1415772"/>
          </a:xfrm>
          <a:prstGeom prst="rect">
            <a:avLst/>
          </a:prstGeom>
          <a:solidFill>
            <a:srgbClr val="D0E8F9">
              <a:lumMod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AREAS OF FOCUS in 2018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0E8F9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097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133600"/>
            <a:ext cx="91440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" y="2133600"/>
            <a:ext cx="8991600" cy="2438401"/>
          </a:xfrm>
        </p:spPr>
        <p:txBody>
          <a:bodyPr/>
          <a:lstStyle/>
          <a:p>
            <a:pPr marL="400050" lvl="1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400050" lvl="1" indent="0" algn="ctr">
              <a:buNone/>
            </a:pPr>
            <a:r>
              <a:rPr lang="en-US" sz="5400" dirty="0">
                <a:solidFill>
                  <a:srgbClr val="0070C0"/>
                </a:solidFill>
              </a:rPr>
              <a:t>Thank you.  Questions?</a:t>
            </a:r>
            <a:endParaRPr lang="en-US" sz="24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            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9144000" cy="1524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079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246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955104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552351"/>
            <a:ext cx="9144000" cy="2305649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All 3 aircraft will hit the same turbulence because the data is too often not shared by ATC, nor between airlines or different solution providers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All available data needs to be shared to mitigate turbulence encounters globally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Airlines have requested </a:t>
            </a:r>
            <a:r>
              <a:rPr lang="en-US" sz="2000" b="1" dirty="0">
                <a:solidFill>
                  <a:srgbClr val="92D050"/>
                </a:solidFill>
              </a:rPr>
              <a:t>IATA to be the global turbulence data consolidator</a:t>
            </a:r>
            <a:endParaRPr lang="en-US" sz="1800" dirty="0">
              <a:solidFill>
                <a:srgbClr val="92D05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400" y="1308646"/>
            <a:ext cx="7427349" cy="2653754"/>
            <a:chOff x="304800" y="1602414"/>
            <a:chExt cx="8458200" cy="3222321"/>
          </a:xfrm>
        </p:grpSpPr>
        <p:pic>
          <p:nvPicPr>
            <p:cNvPr id="5" name="Picture 4" descr="Related i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1818187"/>
              <a:ext cx="926734" cy="654628"/>
            </a:xfrm>
            <a:prstGeom prst="rect">
              <a:avLst/>
            </a:prstGeom>
            <a:noFill/>
          </p:spPr>
        </p:pic>
        <p:pic>
          <p:nvPicPr>
            <p:cNvPr id="9" name="Picture 4" descr="Image result for ground station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3810000"/>
              <a:ext cx="533400" cy="584246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4800" y="4376274"/>
              <a:ext cx="1676400" cy="44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A4279"/>
                  </a:solidFill>
                  <a:latin typeface="Arial"/>
                </a:rPr>
                <a:t>Airline OCC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86544" y="4373771"/>
              <a:ext cx="1624056" cy="44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A4279"/>
                  </a:solidFill>
                  <a:latin typeface="Arial"/>
                </a:rPr>
                <a:t>Provider X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867" y="3340465"/>
              <a:ext cx="609600" cy="67358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254867" y="4007942"/>
              <a:ext cx="4890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A4279"/>
                  </a:solidFill>
                  <a:latin typeface="Arial"/>
                </a:rPr>
                <a:t>ATC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15200" y="1605022"/>
              <a:ext cx="9153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A4279"/>
                  </a:solidFill>
                  <a:latin typeface="Arial"/>
                </a:rPr>
                <a:t>Airline 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14800" y="1605022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A4279"/>
                  </a:solidFill>
                  <a:latin typeface="Arial"/>
                </a:rPr>
                <a:t>Airline 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0" y="1602414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A4279"/>
                  </a:solidFill>
                  <a:latin typeface="Arial"/>
                </a:rPr>
                <a:t>Airline C</a:t>
              </a:r>
            </a:p>
          </p:txBody>
        </p:sp>
        <p:pic>
          <p:nvPicPr>
            <p:cNvPr id="29" name="Picture 28" descr="Related i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0" y="1761654"/>
              <a:ext cx="861758" cy="608731"/>
            </a:xfrm>
            <a:prstGeom prst="rect">
              <a:avLst/>
            </a:prstGeom>
            <a:noFill/>
          </p:spPr>
        </p:pic>
        <p:pic>
          <p:nvPicPr>
            <p:cNvPr id="30" name="Picture 29" descr="Related i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1761655"/>
              <a:ext cx="900918" cy="636392"/>
            </a:xfrm>
            <a:prstGeom prst="rect">
              <a:avLst/>
            </a:prstGeom>
            <a:noFill/>
          </p:spPr>
        </p:pic>
        <p:cxnSp>
          <p:nvCxnSpPr>
            <p:cNvPr id="60" name="Straight Arrow Connector 59"/>
            <p:cNvCxnSpPr/>
            <p:nvPr/>
          </p:nvCxnSpPr>
          <p:spPr>
            <a:xfrm>
              <a:off x="4495800" y="2370385"/>
              <a:ext cx="1" cy="70308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3775836" y="2604114"/>
              <a:ext cx="685799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A4279"/>
                  </a:solidFill>
                </a:rPr>
                <a:t>PIREPs</a:t>
              </a:r>
            </a:p>
          </p:txBody>
        </p:sp>
        <p:pic>
          <p:nvPicPr>
            <p:cNvPr id="74" name="Picture 4" descr="Image result for ground station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3876747"/>
              <a:ext cx="533400" cy="584246"/>
            </a:xfrm>
            <a:prstGeom prst="rect">
              <a:avLst/>
            </a:prstGeom>
            <a:noFill/>
          </p:spPr>
        </p:pic>
        <p:cxnSp>
          <p:nvCxnSpPr>
            <p:cNvPr id="76" name="Straight Arrow Connector 75"/>
            <p:cNvCxnSpPr/>
            <p:nvPr/>
          </p:nvCxnSpPr>
          <p:spPr>
            <a:xfrm>
              <a:off x="1245741" y="2557501"/>
              <a:ext cx="17727" cy="12554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7740467" y="2462128"/>
              <a:ext cx="7267" cy="131831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7772400" y="2939978"/>
              <a:ext cx="9906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0A4279"/>
                  </a:solidFill>
                </a:rPr>
                <a:t>Automated Turbulence</a:t>
              </a:r>
            </a:p>
            <a:p>
              <a:pPr algn="ctr"/>
              <a:r>
                <a:rPr lang="en-US" sz="1050" b="1" dirty="0">
                  <a:solidFill>
                    <a:srgbClr val="0A4279"/>
                  </a:solidFill>
                </a:rPr>
                <a:t>Report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04800" y="3073473"/>
              <a:ext cx="9906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0A4279"/>
                  </a:solidFill>
                </a:rPr>
                <a:t>Automated Turbulence</a:t>
              </a:r>
            </a:p>
            <a:p>
              <a:pPr algn="ctr"/>
              <a:r>
                <a:rPr lang="en-US" sz="1050" b="1" dirty="0">
                  <a:solidFill>
                    <a:srgbClr val="0A4279"/>
                  </a:solidFill>
                </a:rPr>
                <a:t>Report</a:t>
              </a:r>
            </a:p>
          </p:txBody>
        </p:sp>
      </p:grpSp>
      <p:sp>
        <p:nvSpPr>
          <p:cNvPr id="8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2892"/>
            <a:ext cx="9144000" cy="677108"/>
          </a:xfrm>
          <a:noFill/>
        </p:spPr>
        <p:txBody>
          <a:bodyPr/>
          <a:lstStyle/>
          <a:p>
            <a:pPr algn="ctr" eaLnBrk="1" hangingPunct="1"/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altLang="en-US" sz="1000" dirty="0">
                <a:solidFill>
                  <a:schemeClr val="bg1"/>
                </a:solidFill>
                <a:latin typeface="+mn-lt"/>
              </a:rPr>
            </a:b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Current problem with turbulence data: </a:t>
            </a:r>
            <a:r>
              <a:rPr lang="en-US" altLang="en-US" sz="2800" b="1" dirty="0">
                <a:solidFill>
                  <a:srgbClr val="92D050"/>
                </a:solidFill>
                <a:latin typeface="+mn-lt"/>
              </a:rPr>
              <a:t>Too little shared</a:t>
            </a:r>
            <a:endParaRPr lang="en-US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628" y="4159510"/>
            <a:ext cx="850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Arial"/>
              </a:rPr>
              <a:t>Current limitation: Too often the case with aircraft flying through turbulence</a:t>
            </a:r>
          </a:p>
        </p:txBody>
      </p:sp>
    </p:spTree>
    <p:extLst>
      <p:ext uri="{BB962C8B-B14F-4D97-AF65-F5344CB8AC3E}">
        <p14:creationId xmlns:p14="http://schemas.microsoft.com/office/powerpoint/2010/main" val="3693719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9144000" cy="1600438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  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</a:t>
            </a:r>
            <a:r>
              <a:rPr lang="en-US" b="1" dirty="0" smtClean="0">
                <a:solidFill>
                  <a:srgbClr val="FFFFFF"/>
                </a:solidFill>
              </a:rPr>
              <a:t>Why IATA?</a:t>
            </a:r>
          </a:p>
          <a:p>
            <a:endParaRPr lang="en-US" sz="2600" kern="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731" y="1981200"/>
            <a:ext cx="685800" cy="710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731" y="5486400"/>
            <a:ext cx="685800" cy="6665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246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905000"/>
            <a:ext cx="563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39BDB7"/>
                </a:solidFill>
                <a:latin typeface="Arial"/>
              </a:rPr>
              <a:t>Experience</a:t>
            </a:r>
          </a:p>
          <a:p>
            <a:r>
              <a:rPr lang="en-US" sz="1600" dirty="0">
                <a:solidFill>
                  <a:srgbClr val="0A4279"/>
                </a:solidFill>
                <a:latin typeface="Arial"/>
              </a:rPr>
              <a:t>Portfolio of </a:t>
            </a:r>
            <a:r>
              <a:rPr lang="en-US" sz="1600" dirty="0" smtClean="0">
                <a:solidFill>
                  <a:srgbClr val="0A4279"/>
                </a:solidFill>
                <a:latin typeface="Arial"/>
              </a:rPr>
              <a:t>global </a:t>
            </a:r>
            <a:r>
              <a:rPr lang="en-US" sz="1600" dirty="0">
                <a:solidFill>
                  <a:srgbClr val="0A4279"/>
                </a:solidFill>
                <a:latin typeface="Arial"/>
              </a:rPr>
              <a:t>data sharing programs for the </a:t>
            </a:r>
            <a:r>
              <a:rPr lang="en-US" sz="1600" dirty="0" smtClean="0">
                <a:solidFill>
                  <a:srgbClr val="0A4279"/>
                </a:solidFill>
                <a:latin typeface="Arial"/>
              </a:rPr>
              <a:t>airlines:</a:t>
            </a:r>
          </a:p>
          <a:p>
            <a:r>
              <a:rPr lang="en-US" sz="1600" dirty="0" smtClean="0">
                <a:solidFill>
                  <a:srgbClr val="0A4279"/>
                </a:solidFill>
                <a:latin typeface="Arial"/>
              </a:rPr>
              <a:t>- DDS, CDD, FRED, ACMG, GADM</a:t>
            </a:r>
            <a:endParaRPr lang="en-US" sz="1600" dirty="0">
              <a:solidFill>
                <a:srgbClr val="0A4279"/>
              </a:solidFill>
              <a:latin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19200" y="4284751"/>
            <a:ext cx="7010400" cy="861774"/>
            <a:chOff x="1219200" y="3124200"/>
            <a:chExt cx="7010400" cy="8617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9200" y="3177689"/>
              <a:ext cx="692331" cy="685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09800" y="3124200"/>
              <a:ext cx="60198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A6D7F5">
                      <a:lumMod val="50000"/>
                    </a:srgbClr>
                  </a:solidFill>
                  <a:latin typeface="Arial"/>
                </a:rPr>
                <a:t>Neutrality</a:t>
              </a:r>
            </a:p>
            <a:p>
              <a:r>
                <a:rPr lang="en-US" sz="1600" dirty="0">
                  <a:solidFill>
                    <a:srgbClr val="0A4279"/>
                  </a:solidFill>
                  <a:latin typeface="Arial"/>
                </a:rPr>
                <a:t>Neutral third party to protect airlines interests – governed by the airlines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25731" y="3182461"/>
            <a:ext cx="7003869" cy="679330"/>
            <a:chOff x="1225731" y="4343400"/>
            <a:chExt cx="7003869" cy="6793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5731" y="4343400"/>
              <a:ext cx="685800" cy="67933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209800" y="4399002"/>
              <a:ext cx="60198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00B0F0"/>
                  </a:solidFill>
                  <a:latin typeface="Arial"/>
                </a:rPr>
                <a:t>Global</a:t>
              </a:r>
            </a:p>
            <a:p>
              <a:r>
                <a:rPr lang="en-US" sz="1600" dirty="0" smtClean="0">
                  <a:solidFill>
                    <a:srgbClr val="0A4279"/>
                  </a:solidFill>
                  <a:latin typeface="Arial"/>
                </a:rPr>
                <a:t>Global outreach and critical mass</a:t>
              </a:r>
              <a:endParaRPr lang="en-US" sz="1600" dirty="0">
                <a:solidFill>
                  <a:srgbClr val="0A4279"/>
                </a:solidFill>
                <a:latin typeface="Arial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09800" y="5543372"/>
            <a:ext cx="601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99911"/>
                </a:solidFill>
                <a:latin typeface="Arial"/>
              </a:rPr>
              <a:t>Technology</a:t>
            </a:r>
          </a:p>
          <a:p>
            <a:r>
              <a:rPr lang="en-US" sz="1600" dirty="0" smtClean="0">
                <a:solidFill>
                  <a:srgbClr val="0A4279"/>
                </a:solidFill>
                <a:latin typeface="Arial"/>
              </a:rPr>
              <a:t>Vendor agnostic solution</a:t>
            </a:r>
            <a:endParaRPr lang="en-US" sz="1600" dirty="0">
              <a:solidFill>
                <a:srgbClr val="0A427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372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 txBox="1">
            <a:spLocks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</a:rPr>
              <a:t>  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         IATA’s role is to facilitate </a:t>
            </a:r>
            <a:r>
              <a:rPr lang="en-US" sz="2800" b="1" dirty="0">
                <a:solidFill>
                  <a:srgbClr val="92D050"/>
                </a:solidFill>
              </a:rPr>
              <a:t>ground-to-ground</a:t>
            </a:r>
          </a:p>
          <a:p>
            <a:r>
              <a:rPr lang="en-US" sz="2800" b="1" dirty="0">
                <a:solidFill>
                  <a:srgbClr val="92D050"/>
                </a:solidFill>
              </a:rPr>
              <a:t>            </a:t>
            </a:r>
            <a:r>
              <a:rPr lang="en-US" sz="2800" dirty="0">
                <a:solidFill>
                  <a:srgbClr val="FFFFFF"/>
                </a:solidFill>
              </a:rPr>
              <a:t>turbulence data sharing amongst airlines</a:t>
            </a:r>
            <a:endParaRPr lang="en-US" sz="800" kern="0" dirty="0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0" y="63246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304799" y="4827371"/>
            <a:ext cx="8411651" cy="2259229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accent5">
                  <a:lumMod val="50000"/>
                </a:schemeClr>
              </a:buClr>
            </a:pPr>
            <a:endParaRPr lang="en-US" sz="165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chemeClr val="accent5">
                  <a:lumMod val="50000"/>
                </a:schemeClr>
              </a:buClr>
              <a:buNone/>
            </a:pPr>
            <a:r>
              <a:rPr lang="en-US" sz="1650" dirty="0">
                <a:solidFill>
                  <a:schemeClr val="accent5">
                    <a:lumMod val="25000"/>
                  </a:schemeClr>
                </a:solidFill>
              </a:rPr>
              <a:t>IATA’s role is to receive existing airline data from ground servers, consolidate data into one database (managed by a specialized, IATA contracted database vendor), and</a:t>
            </a:r>
          </a:p>
          <a:p>
            <a:pPr marL="0" indent="0">
              <a:spcBef>
                <a:spcPts val="0"/>
              </a:spcBef>
              <a:buClr>
                <a:schemeClr val="accent5">
                  <a:lumMod val="50000"/>
                </a:schemeClr>
              </a:buClr>
              <a:buNone/>
            </a:pPr>
            <a:r>
              <a:rPr lang="en-US" sz="1650" dirty="0">
                <a:solidFill>
                  <a:schemeClr val="accent5">
                    <a:lumMod val="25000"/>
                  </a:schemeClr>
                </a:solidFill>
              </a:rPr>
              <a:t>upon request provide the data back to airlines via ground-to-ground transfer</a:t>
            </a:r>
          </a:p>
          <a:p>
            <a:pPr marL="0" indent="0">
              <a:spcBef>
                <a:spcPts val="0"/>
              </a:spcBef>
              <a:buClr>
                <a:schemeClr val="accent5">
                  <a:lumMod val="50000"/>
                </a:schemeClr>
              </a:buClr>
              <a:buNone/>
            </a:pPr>
            <a:r>
              <a:rPr lang="en-US" sz="17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endParaRPr lang="en-US" sz="17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Clr>
                <a:schemeClr val="accent5">
                  <a:lumMod val="50000"/>
                </a:schemeClr>
              </a:buClr>
              <a:buNone/>
            </a:pP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***</a:t>
            </a: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</a:rPr>
              <a:t>Airlines are free to decide how to use the data operationally with their existing dispatch or airborne alerting tools</a:t>
            </a:r>
          </a:p>
          <a:p>
            <a:pPr marL="0" indent="0">
              <a:buClr>
                <a:schemeClr val="accent5">
                  <a:lumMod val="50000"/>
                </a:schemeClr>
              </a:buClr>
            </a:pPr>
            <a:endParaRPr lang="en-US" sz="19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1736982"/>
            <a:ext cx="8335450" cy="3063618"/>
            <a:chOff x="381000" y="1965582"/>
            <a:chExt cx="8335450" cy="3063618"/>
          </a:xfrm>
        </p:grpSpPr>
        <p:sp>
          <p:nvSpPr>
            <p:cNvPr id="81" name="Rounded Rectangle 80"/>
            <p:cNvSpPr/>
            <p:nvPr/>
          </p:nvSpPr>
          <p:spPr>
            <a:xfrm>
              <a:off x="2150023" y="1981200"/>
              <a:ext cx="4540746" cy="3048000"/>
            </a:xfrm>
            <a:prstGeom prst="roundRect">
              <a:avLst/>
            </a:prstGeom>
            <a:solidFill>
              <a:schemeClr val="accent1">
                <a:alpha val="31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A4279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745673" y="2438401"/>
              <a:ext cx="3439869" cy="2362199"/>
              <a:chOff x="538529" y="2514601"/>
              <a:chExt cx="3439869" cy="2362199"/>
            </a:xfrm>
          </p:grpSpPr>
          <p:sp>
            <p:nvSpPr>
              <p:cNvPr id="41" name="Right Arrow 40"/>
              <p:cNvSpPr/>
              <p:nvPr/>
            </p:nvSpPr>
            <p:spPr>
              <a:xfrm>
                <a:off x="538529" y="3429000"/>
                <a:ext cx="1703192" cy="797566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Can 41"/>
              <p:cNvSpPr/>
              <p:nvPr/>
            </p:nvSpPr>
            <p:spPr>
              <a:xfrm>
                <a:off x="2225798" y="2743200"/>
                <a:ext cx="1752600" cy="2133600"/>
              </a:xfrm>
              <a:prstGeom prst="can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rgbClr val="FFFFFF"/>
                  </a:solidFill>
                </a:endParaRPr>
              </a:p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</a:rPr>
                  <a:t>IATA Global Turbulence Database</a:t>
                </a:r>
              </a:p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</a:rPr>
                  <a:t>(simple real-time data </a:t>
                </a:r>
                <a:r>
                  <a:rPr lang="en-US" sz="1200" b="1" dirty="0" err="1">
                    <a:solidFill>
                      <a:srgbClr val="FFFFFF"/>
                    </a:solidFill>
                  </a:rPr>
                  <a:t>deidentification</a:t>
                </a:r>
                <a:r>
                  <a:rPr lang="en-US" sz="1200" b="1" dirty="0">
                    <a:solidFill>
                      <a:srgbClr val="FFFFFF"/>
                    </a:solidFill>
                  </a:rPr>
                  <a:t> , security and aggregation)</a:t>
                </a:r>
              </a:p>
              <a:p>
                <a:pPr algn="ctr">
                  <a:buFontTx/>
                  <a:buChar char="-"/>
                </a:pPr>
                <a:endParaRPr lang="en-US" sz="9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43" name="Picture 2" descr="Related imag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55256" y="2514601"/>
                <a:ext cx="685800" cy="685800"/>
              </a:xfrm>
              <a:prstGeom prst="rect">
                <a:avLst/>
              </a:prstGeom>
              <a:noFill/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381000" y="2959111"/>
              <a:ext cx="1394190" cy="153669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D0E8F9">
                      <a:lumMod val="25000"/>
                    </a:srgbClr>
                  </a:solidFill>
                </a:rPr>
                <a:t>Ground Server (either airline, or SITA/ARINC/ or airline’s third party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 flipV="1">
              <a:off x="7289995" y="3347852"/>
              <a:ext cx="51732" cy="4596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7086600" y="2961826"/>
              <a:ext cx="1629850" cy="153397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D0E8F9">
                      <a:lumMod val="25000"/>
                    </a:srgbClr>
                  </a:solidFill>
                </a:rPr>
                <a:t>Airline Operation Control Center (ground server) for operational use***</a:t>
              </a:r>
            </a:p>
          </p:txBody>
        </p:sp>
        <p:sp>
          <p:nvSpPr>
            <p:cNvPr id="68" name="Right Arrow 67"/>
            <p:cNvSpPr/>
            <p:nvPr/>
          </p:nvSpPr>
          <p:spPr>
            <a:xfrm>
              <a:off x="5153620" y="3888434"/>
              <a:ext cx="1932980" cy="79717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3" name="Right Arrow 72"/>
            <p:cNvSpPr/>
            <p:nvPr/>
          </p:nvSpPr>
          <p:spPr>
            <a:xfrm rot="10800000">
              <a:off x="5169538" y="2961827"/>
              <a:ext cx="1917061" cy="81161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645103" y="3181290"/>
              <a:ext cx="1365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FFFFFF"/>
                  </a:solidFill>
                </a:rPr>
                <a:t>Airline requests data from IATA database 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69544" y="409569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FFFFFF"/>
                  </a:solidFill>
                </a:rPr>
                <a:t>IATA sends data back to airline ground server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981200" y="3562290"/>
              <a:ext cx="1288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FFFFFF"/>
                  </a:solidFill>
                </a:rPr>
                <a:t>Ground-to-ground data transfer to IATA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500242" y="1965582"/>
              <a:ext cx="1773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A4279"/>
                  </a:solidFill>
                </a:rPr>
                <a:t>IATA’s Role</a:t>
              </a:r>
              <a:endParaRPr lang="en-US" dirty="0">
                <a:solidFill>
                  <a:srgbClr val="0A4279"/>
                </a:solidFill>
              </a:endParaRPr>
            </a:p>
          </p:txBody>
        </p:sp>
      </p:grpSp>
      <p:pic>
        <p:nvPicPr>
          <p:cNvPr id="20" name="Picture 19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768" y="1066800"/>
            <a:ext cx="1376832" cy="91212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1369" y="1838236"/>
            <a:ext cx="11133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A4279"/>
                </a:solidFill>
                <a:latin typeface="Arial"/>
              </a:rPr>
              <a:t>Automated Turbulence</a:t>
            </a:r>
          </a:p>
          <a:p>
            <a:pPr algn="ctr"/>
            <a:r>
              <a:rPr lang="en-US" sz="1100" b="1" dirty="0">
                <a:solidFill>
                  <a:srgbClr val="0A4279"/>
                </a:solidFill>
                <a:latin typeface="Arial"/>
              </a:rPr>
              <a:t>Report</a:t>
            </a:r>
          </a:p>
        </p:txBody>
      </p:sp>
      <p:sp>
        <p:nvSpPr>
          <p:cNvPr id="6" name="Down Arrow 5"/>
          <p:cNvSpPr/>
          <p:nvPr/>
        </p:nvSpPr>
        <p:spPr>
          <a:xfrm>
            <a:off x="1066800" y="1752600"/>
            <a:ext cx="107870" cy="914400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906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854B220E-E218-4240-9738-74B09596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to date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724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Global Turbulence Study created to validate the need</a:t>
            </a:r>
          </a:p>
          <a:p>
            <a:pPr>
              <a:spcAft>
                <a:spcPts val="600"/>
              </a:spcAft>
            </a:pPr>
            <a:r>
              <a:rPr lang="en-US" dirty="0"/>
              <a:t>Regional workshops held in DOH, BJS, SIN, MIA, LON to validated the concept and create a base set of requirements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Buy-in </a:t>
            </a:r>
            <a:r>
              <a:rPr lang="en-US" dirty="0"/>
              <a:t>from multiple airlines globally to start build </a:t>
            </a:r>
            <a:r>
              <a:rPr lang="en-US" dirty="0" smtClean="0"/>
              <a:t>phase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Request </a:t>
            </a:r>
            <a:r>
              <a:rPr lang="en-US" dirty="0"/>
              <a:t>for Proposal released to industry in Jan </a:t>
            </a:r>
            <a:r>
              <a:rPr lang="en-US" dirty="0" smtClean="0"/>
              <a:t>2018 </a:t>
            </a:r>
            <a:r>
              <a:rPr lang="en-US" dirty="0"/>
              <a:t>to build the IATA Turbulence Data Exchange Platform </a:t>
            </a:r>
          </a:p>
          <a:p>
            <a:pPr>
              <a:spcAft>
                <a:spcPts val="600"/>
              </a:spcAft>
            </a:pPr>
            <a:r>
              <a:rPr lang="en-US" dirty="0"/>
              <a:t>Snowflake Software selected as partner to build </a:t>
            </a:r>
            <a:r>
              <a:rPr lang="en-US" dirty="0" smtClean="0"/>
              <a:t>platform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IATA </a:t>
            </a:r>
            <a:r>
              <a:rPr lang="en-US" dirty="0"/>
              <a:t>Turbulence Advisory Group established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7B3EF720-75B6-AB41-A13F-C6DFEB9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27 June, 2018</a:t>
            </a:r>
            <a:endParaRPr lang="en-US" alt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BC342CF-0C9C-7545-B862-7B042635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IATA Turbulence Data Exchange Platform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D1DB54F4-DAA9-9344-8B69-A309DAFF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246-8720-43EB-A811-23A1F809582A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913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854B220E-E218-4240-9738-74B09596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Collaborative Development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456765"/>
            <a:ext cx="8534400" cy="47244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IATA Turbulence Advisory Group: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7B3EF720-75B6-AB41-A13F-C6DFEB9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27 June, 2018</a:t>
            </a:r>
            <a:endParaRPr lang="en-US" alt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BC342CF-0C9C-7545-B862-7B042635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IATA Turbulence Data Exchange Platform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D1DB54F4-DAA9-9344-8B69-A309DAFF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246-8720-43EB-A811-23A1F809582A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2433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1" y="5227958"/>
            <a:ext cx="2045315" cy="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576" y="3150670"/>
            <a:ext cx="1737624" cy="64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453" y="4148278"/>
            <a:ext cx="2953264" cy="453406"/>
          </a:xfrm>
          <a:prstGeom prst="rect">
            <a:avLst/>
          </a:prstGeom>
        </p:spPr>
      </p:pic>
      <p:pic>
        <p:nvPicPr>
          <p:cNvPr id="17" name="Picture 41" descr="Das Logo der Air France seit 2009">
            <a:hlinkClick r:id="rId7" tooltip="Das Logo der Air France seit 2009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62" y="3582554"/>
            <a:ext cx="2985675" cy="33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48" y="5060781"/>
            <a:ext cx="1810040" cy="966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3" y="2982598"/>
            <a:ext cx="1751422" cy="14105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53" y="2810555"/>
            <a:ext cx="2857500" cy="438150"/>
          </a:xfrm>
          <a:prstGeom prst="rect">
            <a:avLst/>
          </a:prstGeom>
        </p:spPr>
      </p:pic>
      <p:pic>
        <p:nvPicPr>
          <p:cNvPr id="1028" name="Picture 4" descr="Aerlinguslogo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59" y="4452610"/>
            <a:ext cx="285750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443888"/>
            <a:ext cx="2857500" cy="504825"/>
          </a:xfrm>
          <a:prstGeom prst="rect">
            <a:avLst/>
          </a:prstGeom>
        </p:spPr>
      </p:pic>
      <p:pic>
        <p:nvPicPr>
          <p:cNvPr id="1030" name="Picture 6" descr="Swiss International Air Lines Logo 2011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59" y="6046123"/>
            <a:ext cx="238125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las Air Worldwide logo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179119"/>
            <a:ext cx="23812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estJet logo 2016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6172199"/>
            <a:ext cx="28575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5421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46CAF-C7C7-774A-B122-202023CB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Implementation Timeframe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724400"/>
          </a:xfrm>
        </p:spPr>
        <p:txBody>
          <a:bodyPr/>
          <a:lstStyle/>
          <a:p>
            <a:r>
              <a:rPr lang="en-US" dirty="0"/>
              <a:t>Development kick off workshop held in June 2018 in London with 12 major Airlines </a:t>
            </a:r>
            <a:r>
              <a:rPr lang="en-US" dirty="0" smtClean="0"/>
              <a:t>represented</a:t>
            </a:r>
          </a:p>
          <a:p>
            <a:endParaRPr lang="en-US" dirty="0"/>
          </a:p>
          <a:p>
            <a:r>
              <a:rPr lang="en-US" dirty="0" smtClean="0"/>
              <a:t>Jul – Dec 2018</a:t>
            </a:r>
            <a:r>
              <a:rPr lang="en-US" dirty="0"/>
              <a:t>: </a:t>
            </a:r>
            <a:r>
              <a:rPr lang="en-US" dirty="0" smtClean="0"/>
              <a:t>Minimum Viable Product (MVP) operational platform delivered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Jan 2019: Show and tell workshop &amp; soft launch</a:t>
            </a:r>
          </a:p>
          <a:p>
            <a:r>
              <a:rPr lang="en-US" dirty="0"/>
              <a:t>Feb 2019: Integration &amp; Operational trials with 24/7 support</a:t>
            </a:r>
          </a:p>
          <a:p>
            <a:r>
              <a:rPr lang="en-US" dirty="0"/>
              <a:t>Feb </a:t>
            </a:r>
            <a:r>
              <a:rPr lang="en-US" dirty="0" smtClean="0"/>
              <a:t>– Sept 2019</a:t>
            </a:r>
            <a:r>
              <a:rPr lang="en-US" dirty="0"/>
              <a:t>: Minor releases based on Operational Trials</a:t>
            </a:r>
          </a:p>
          <a:p>
            <a:r>
              <a:rPr lang="en-US" dirty="0" smtClean="0"/>
              <a:t>Q3  2019</a:t>
            </a:r>
            <a:r>
              <a:rPr lang="en-US" dirty="0"/>
              <a:t>: Final show and tell workshop prior to Full launch </a:t>
            </a:r>
          </a:p>
          <a:p>
            <a:r>
              <a:rPr lang="en-US" dirty="0" smtClean="0"/>
              <a:t>Dec </a:t>
            </a:r>
            <a:r>
              <a:rPr lang="en-US" dirty="0"/>
              <a:t>2019: Full launch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0F4F8E0-8C54-9C4B-A6AF-A7D233A0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27 June, 2018</a:t>
            </a: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6CC951-7F19-DF4B-B8D5-379E6501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IATA Turbulence Data Exchange Platform</a:t>
            </a:r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9ADA35-8EAD-8D4F-B343-DB04FBB2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FB246-8720-43EB-A811-23A1F809582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26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54B220E-E218-4240-9738-74B09596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522"/>
            <a:ext cx="9144000" cy="500137"/>
          </a:xfrm>
        </p:spPr>
        <p:txBody>
          <a:bodyPr/>
          <a:lstStyle/>
          <a:p>
            <a:r>
              <a:rPr lang="en-US" sz="2650" dirty="0" smtClean="0"/>
              <a:t>Platform Architecture and Functionalities Developed to Date</a:t>
            </a:r>
            <a:endParaRPr lang="en-US" sz="2650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7B3EF720-75B6-AB41-A13F-C6DFEB9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27 June, 2018</a:t>
            </a:r>
            <a:endParaRPr lang="en-US" alt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xmlns="" id="{6BC342CF-0C9C-7545-B862-7B042635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IATA Turbulence Data Exchange Platform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D1DB54F4-DAA9-9344-8B69-A309DAFF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246-8720-43EB-A811-23A1F809582A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22433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3B3AC4-B35F-6E4A-AE3F-AF29DF623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5491028"/>
            <a:ext cx="5600700" cy="909772"/>
          </a:xfrm>
        </p:spPr>
        <p:txBody>
          <a:bodyPr/>
          <a:lstStyle/>
          <a:p>
            <a:r>
              <a:rPr lang="en-US" sz="1800" dirty="0"/>
              <a:t>99.9% Availability</a:t>
            </a:r>
          </a:p>
          <a:p>
            <a:r>
              <a:rPr lang="en-US" sz="1800" dirty="0"/>
              <a:t>Highly Scalable</a:t>
            </a:r>
          </a:p>
          <a:p>
            <a:r>
              <a:rPr lang="en-US" sz="1800" dirty="0"/>
              <a:t>24/7 Monitoring </a:t>
            </a:r>
            <a:endParaRPr lang="en-US" sz="1800" dirty="0" smtClean="0"/>
          </a:p>
          <a:p>
            <a:pPr algn="ctr"/>
            <a:r>
              <a:rPr lang="en-US" sz="1800" dirty="0" smtClean="0"/>
              <a:t>30 seconds for data throughput 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28D086B1-5313-5444-B35D-A1F367913BA4}"/>
              </a:ext>
            </a:extLst>
          </p:cNvPr>
          <p:cNvSpPr txBox="1">
            <a:spLocks/>
          </p:cNvSpPr>
          <p:nvPr/>
        </p:nvSpPr>
        <p:spPr bwMode="auto">
          <a:xfrm>
            <a:off x="4533900" y="5486400"/>
            <a:ext cx="2667000" cy="90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ä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ä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ä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ä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ä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Highly Secure</a:t>
            </a:r>
          </a:p>
          <a:p>
            <a:r>
              <a:rPr lang="en-US" sz="1800" dirty="0"/>
              <a:t>Anonymized Data</a:t>
            </a:r>
          </a:p>
          <a:p>
            <a:r>
              <a:rPr lang="en-US" sz="1800" dirty="0"/>
              <a:t>Full logging &amp; audit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39348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854B220E-E218-4240-9738-74B09596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Functionalities Developed to Date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7B3EF720-75B6-AB41-A13F-C6DFEB9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27 June, 2018</a:t>
            </a:r>
            <a:endParaRPr lang="en-US" alt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BC342CF-0C9C-7545-B862-7B042635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IATA Turbulence Data Exchange Platform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D1DB54F4-DAA9-9344-8B69-A309DAFF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246-8720-43EB-A811-23A1F809582A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424566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53B3AC4-B35F-6E4A-AE3F-AF29DF623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300028"/>
            <a:ext cx="8458200" cy="909772"/>
          </a:xfrm>
        </p:spPr>
        <p:txBody>
          <a:bodyPr/>
          <a:lstStyle/>
          <a:p>
            <a:r>
              <a:rPr lang="en-US" dirty="0" smtClean="0"/>
              <a:t>Basic turbulence viewer</a:t>
            </a:r>
            <a:endParaRPr lang="en-US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91545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TA_standard_template">
  <a:themeElements>
    <a:clrScheme name="">
      <a:dk1>
        <a:srgbClr val="0A4279"/>
      </a:dk1>
      <a:lt1>
        <a:srgbClr val="FFFFFF"/>
      </a:lt1>
      <a:dk2>
        <a:srgbClr val="0075BD"/>
      </a:dk2>
      <a:lt2>
        <a:srgbClr val="00305B"/>
      </a:lt2>
      <a:accent1>
        <a:srgbClr val="A6D7F5"/>
      </a:accent1>
      <a:accent2>
        <a:srgbClr val="A1BD00"/>
      </a:accent2>
      <a:accent3>
        <a:srgbClr val="FFFFFF"/>
      </a:accent3>
      <a:accent4>
        <a:srgbClr val="073766"/>
      </a:accent4>
      <a:accent5>
        <a:srgbClr val="D0E8F9"/>
      </a:accent5>
      <a:accent6>
        <a:srgbClr val="91AB00"/>
      </a:accent6>
      <a:hlink>
        <a:srgbClr val="0075BD"/>
      </a:hlink>
      <a:folHlink>
        <a:srgbClr val="6F3594"/>
      </a:folHlink>
    </a:clrScheme>
    <a:fontScheme name="IATA_standard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ATA_standard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A_standard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8">
        <a:dk1>
          <a:srgbClr val="0A4279"/>
        </a:dk1>
        <a:lt1>
          <a:srgbClr val="FFFFFF"/>
        </a:lt1>
        <a:dk2>
          <a:srgbClr val="0075BD"/>
        </a:dk2>
        <a:lt2>
          <a:srgbClr val="00305B"/>
        </a:lt2>
        <a:accent1>
          <a:srgbClr val="A6D7F5"/>
        </a:accent1>
        <a:accent2>
          <a:srgbClr val="A1BD00"/>
        </a:accent2>
        <a:accent3>
          <a:srgbClr val="FFFFFF"/>
        </a:accent3>
        <a:accent4>
          <a:srgbClr val="073766"/>
        </a:accent4>
        <a:accent5>
          <a:srgbClr val="D0E8F9"/>
        </a:accent5>
        <a:accent6>
          <a:srgbClr val="91AB00"/>
        </a:accent6>
        <a:hlink>
          <a:srgbClr val="EF2C71"/>
        </a:hlink>
        <a:folHlink>
          <a:srgbClr val="6F35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3341382EA2C4BBD0793E39D835DE4" ma:contentTypeVersion="11" ma:contentTypeDescription="Create a new document." ma:contentTypeScope="" ma:versionID="0a8fe22f9d85ef2b88ba885845df4b42">
  <xsd:schema xmlns:xsd="http://www.w3.org/2001/XMLSchema" xmlns:xs="http://www.w3.org/2001/XMLSchema" xmlns:p="http://schemas.microsoft.com/office/2006/metadata/properties" xmlns:ns1="http://schemas.microsoft.com/sharepoint/v3" xmlns:ns2="a00344dc-bdf6-4e67-9a5c-75a2c47401b5" xmlns:ns3="2b90cc61-1b63-4500-8ab9-c0534ea30ef5" targetNamespace="http://schemas.microsoft.com/office/2006/metadata/properties" ma:root="true" ma:fieldsID="81a602047bb618315b9c91e31ca6a425" ns1:_="" ns2:_="" ns3:_="">
    <xsd:import namespace="http://schemas.microsoft.com/sharepoint/v3"/>
    <xsd:import namespace="a00344dc-bdf6-4e67-9a5c-75a2c47401b5"/>
    <xsd:import namespace="2b90cc61-1b63-4500-8ab9-c0534ea30ef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1:PublishingStartDate" minOccurs="0"/>
                <xsd:element ref="ns1:PublishingExpirationDate" minOccurs="0"/>
                <xsd:element ref="ns2:TaxCatchAllLabel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344dc-bdf6-4e67-9a5c-75a2c47401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2" ma:taxonomy="true" ma:internalName="TaxKeywordTaxHTField" ma:taxonomyFieldName="TaxKeyword" ma:displayName="Enterprise Keywords" ma:readOnly="false" ma:fieldId="{23f27201-bee3-471e-b2e7-b64fd8b7ca38}" ma:taxonomyMulti="true" ma:sspId="c99f5b8b-db70-43e5-9ec9-ec028da5942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47536d18-7b17-4327-b2c1-8f1944bbeb98}" ma:internalName="TaxCatchAll" ma:showField="CatchAllData" ma:web="a00344dc-bdf6-4e67-9a5c-75a2c47401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47536d18-7b17-4327-b2c1-8f1944bbeb98}" ma:internalName="TaxCatchAllLabel" ma:readOnly="true" ma:showField="CatchAllDataLabel" ma:web="a00344dc-bdf6-4e67-9a5c-75a2c47401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0cc61-1b63-4500-8ab9-c0534ea30ef5" elementFormDefault="qualified">
    <xsd:import namespace="http://schemas.microsoft.com/office/2006/documentManagement/types"/>
    <xsd:import namespace="http://schemas.microsoft.com/office/infopath/2007/PartnerControls"/>
    <xsd:element name="Category" ma:index="17" nillable="true" ma:displayName="Category" ma:default="Brand Guidelines" ma:format="RadioButtons" ma:internalName="Category">
      <xsd:simpleType>
        <xsd:restriction base="dms:Choice">
          <xsd:enumeration value="Brand Guidelines"/>
          <xsd:enumeration value="Video Guidelines"/>
          <xsd:enumeration value="Logos"/>
          <xsd:enumeration value="Templates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a00344dc-bdf6-4e67-9a5c-75a2c47401b5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cc251a02-31aa-4576-a101-a5c1c40cac1f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e3159b3e-8b49-4d0a-a8b1-1c78ae12ba47</TermId>
        </TermInfo>
      </Terms>
    </TaxKeywordTaxHTField>
    <Category xmlns="2b90cc61-1b63-4500-8ab9-c0534ea30ef5">Templates</Category>
    <TaxCatchAll xmlns="a00344dc-bdf6-4e67-9a5c-75a2c47401b5">
      <Value>16</Value>
      <Value>45</Value>
    </TaxCatchAl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3F01263-A18B-4FED-80EF-E675011237CE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5BD9692-CAE3-4166-8B2A-EA810E38DF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0344dc-bdf6-4e67-9a5c-75a2c47401b5"/>
    <ds:schemaRef ds:uri="2b90cc61-1b63-4500-8ab9-c0534ea30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AC4145-7EF7-4F33-99EE-BACECC7FE4DE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a00344dc-bdf6-4e67-9a5c-75a2c47401b5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b90cc61-1b63-4500-8ab9-c0534ea30ef5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Settings\phillipsm\Desktop\__Brand Awareness Items__\Powerpoint PPT\IATA_standard_template.pot</Template>
  <TotalTime>26520</TotalTime>
  <Words>726</Words>
  <Application>Microsoft Office PowerPoint</Application>
  <PresentationFormat>On-screen Show (4:3)</PresentationFormat>
  <Paragraphs>150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Times New Roman</vt:lpstr>
      <vt:lpstr>Wingdings</vt:lpstr>
      <vt:lpstr>IATA_standard_template</vt:lpstr>
      <vt:lpstr>IATA Global Turbulence Database Development </vt:lpstr>
      <vt:lpstr> Current problem with turbulence data: Too little shared</vt:lpstr>
      <vt:lpstr>PowerPoint Presentation</vt:lpstr>
      <vt:lpstr>PowerPoint Presentation</vt:lpstr>
      <vt:lpstr>Progress to date</vt:lpstr>
      <vt:lpstr>Highly Collaborative Development </vt:lpstr>
      <vt:lpstr>Platform Implementation Timeframe</vt:lpstr>
      <vt:lpstr>Platform Architecture and Functionalities Developed to Date</vt:lpstr>
      <vt:lpstr>Platform Functionalities Developed to Date</vt:lpstr>
      <vt:lpstr>Platform Functionalities Developed to Date</vt:lpstr>
      <vt:lpstr>Platform Functionalities Developed to Date</vt:lpstr>
      <vt:lpstr>Platform Functionalities Developed to Date</vt:lpstr>
      <vt:lpstr>Platform Functionalities Developed to Date</vt:lpstr>
      <vt:lpstr>PowerPoint Presentation</vt:lpstr>
      <vt:lpstr>PowerPoint Presentation</vt:lpstr>
    </vt:vector>
  </TitlesOfParts>
  <Company>IATA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PowerPoint Presentation</dc:title>
  <dc:creator>PHILLIPSM</dc:creator>
  <cp:keywords>Template; Presentation</cp:keywords>
  <cp:lastModifiedBy>VASHCHANKOVA Katya</cp:lastModifiedBy>
  <cp:revision>411</cp:revision>
  <cp:lastPrinted>2017-05-10T15:09:14Z</cp:lastPrinted>
  <dcterms:created xsi:type="dcterms:W3CDTF">2007-04-06T17:54:35Z</dcterms:created>
  <dcterms:modified xsi:type="dcterms:W3CDTF">2018-09-06T12:17:35Z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  <property fmtid="{D5CDD505-2E9C-101B-9397-08002B2CF9AE}" pid="5" name="_dlc_DocId">
    <vt:lpwstr>P6ENVMXR2M2C-153-12</vt:lpwstr>
  </property>
  <property fmtid="{D5CDD505-2E9C-101B-9397-08002B2CF9AE}" pid="6" name="_dlc_DocIdItemGuid">
    <vt:lpwstr>643ec7e5-dbc0-43e8-994f-323de0504a8f</vt:lpwstr>
  </property>
  <property fmtid="{D5CDD505-2E9C-101B-9397-08002B2CF9AE}" pid="7" name="_dlc_DocIdUrl">
    <vt:lpwstr>https://intranet.iata.org/tools/communication-tools/_layouts/15/DocIdRedir.aspx?ID=P6ENVMXR2M2C-153-12, P6ENVMXR2M2C-153-12</vt:lpwstr>
  </property>
  <property fmtid="{D5CDD505-2E9C-101B-9397-08002B2CF9AE}" pid="8" name="TaxKeyword">
    <vt:lpwstr>16;#Presentation|cc251a02-31aa-4576-a101-a5c1c40cac1f;#45;#Template|e3159b3e-8b49-4d0a-a8b1-1c78ae12ba47</vt:lpwstr>
  </property>
</Properties>
</file>