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23" r:id="rId2"/>
    <p:sldMasterId id="2147483910" r:id="rId3"/>
  </p:sldMasterIdLst>
  <p:notesMasterIdLst>
    <p:notesMasterId r:id="rId26"/>
  </p:notesMasterIdLst>
  <p:handoutMasterIdLst>
    <p:handoutMasterId r:id="rId27"/>
  </p:handoutMasterIdLst>
  <p:sldIdLst>
    <p:sldId id="1797" r:id="rId4"/>
    <p:sldId id="1819" r:id="rId5"/>
    <p:sldId id="1798" r:id="rId6"/>
    <p:sldId id="1799" r:id="rId7"/>
    <p:sldId id="1800" r:id="rId8"/>
    <p:sldId id="1801" r:id="rId9"/>
    <p:sldId id="1802" r:id="rId10"/>
    <p:sldId id="1803" r:id="rId11"/>
    <p:sldId id="1804" r:id="rId12"/>
    <p:sldId id="1805" r:id="rId13"/>
    <p:sldId id="1806" r:id="rId14"/>
    <p:sldId id="1807" r:id="rId15"/>
    <p:sldId id="1808" r:id="rId16"/>
    <p:sldId id="1809" r:id="rId17"/>
    <p:sldId id="1810" r:id="rId18"/>
    <p:sldId id="1811" r:id="rId19"/>
    <p:sldId id="1812" r:id="rId20"/>
    <p:sldId id="1813" r:id="rId21"/>
    <p:sldId id="1814" r:id="rId22"/>
    <p:sldId id="1815" r:id="rId23"/>
    <p:sldId id="1816" r:id="rId24"/>
    <p:sldId id="1818" r:id="rId25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06">
          <p15:clr>
            <a:srgbClr val="A4A3A4"/>
          </p15:clr>
        </p15:guide>
        <p15:guide id="4" pos="22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Heuwinkel" initials="RH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7F7F"/>
    <a:srgbClr val="7F0000"/>
    <a:srgbClr val="17375E"/>
    <a:srgbClr val="FFFFCC"/>
    <a:srgbClr val="4F81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1" autoAdjust="0"/>
    <p:restoredTop sz="98315" autoAdjust="0"/>
  </p:normalViewPr>
  <p:slideViewPr>
    <p:cSldViewPr>
      <p:cViewPr varScale="1">
        <p:scale>
          <a:sx n="111" d="100"/>
          <a:sy n="111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620"/>
    </p:cViewPr>
  </p:sorterViewPr>
  <p:notesViewPr>
    <p:cSldViewPr>
      <p:cViewPr varScale="1">
        <p:scale>
          <a:sx n="83" d="100"/>
          <a:sy n="83" d="100"/>
        </p:scale>
        <p:origin x="-1956" y="-84"/>
      </p:cViewPr>
      <p:guideLst>
        <p:guide orient="horz" pos="2929"/>
        <p:guide orient="horz" pos="2906"/>
        <p:guide pos="2208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2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/>
          <a:lstStyle>
            <a:lvl1pPr algn="r">
              <a:defRPr sz="1200"/>
            </a:lvl1pPr>
          </a:lstStyle>
          <a:p>
            <a:fld id="{18E46F73-3616-4011-ADD0-23EED699B9A9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16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760316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 anchor="b"/>
          <a:lstStyle>
            <a:lvl1pPr algn="r">
              <a:defRPr sz="1200"/>
            </a:lvl1pPr>
          </a:lstStyle>
          <a:p>
            <a:fld id="{903D8C49-1D26-4FE3-A8DF-76887CE17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7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2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/>
          <a:lstStyle>
            <a:lvl1pPr algn="r">
              <a:defRPr sz="1200"/>
            </a:lvl1pPr>
          </a:lstStyle>
          <a:p>
            <a:fld id="{27EDD086-30C6-4FEF-9415-C15E1B68A52A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37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15" tIns="44809" rIns="89615" bIns="448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736"/>
            <a:ext cx="5603240" cy="4150203"/>
          </a:xfrm>
          <a:prstGeom prst="rect">
            <a:avLst/>
          </a:prstGeom>
        </p:spPr>
        <p:txBody>
          <a:bodyPr vert="horz" lIns="89615" tIns="44809" rIns="89615" bIns="448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316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316"/>
            <a:ext cx="3035088" cy="461484"/>
          </a:xfrm>
          <a:prstGeom prst="rect">
            <a:avLst/>
          </a:prstGeom>
        </p:spPr>
        <p:txBody>
          <a:bodyPr vert="horz" lIns="89615" tIns="44809" rIns="89615" bIns="44809" rtlCol="0" anchor="b"/>
          <a:lstStyle>
            <a:lvl1pPr algn="r">
              <a:defRPr sz="1200"/>
            </a:lvl1pPr>
          </a:lstStyle>
          <a:p>
            <a:fld id="{E87C7B7B-6897-4734-A1F5-8909256E97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9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7B7B-6897-4734-A1F5-8909256E97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tool could</a:t>
            </a:r>
            <a:r>
              <a:rPr lang="en-US" baseline="0" dirty="0" smtClean="0"/>
              <a:t> display CVA, METAR, TAF, PIREPS, NEXRAD data, Icing analysis and Forecasts, SIGMETs and AIRMETs, temperature, relative humidity, winds, flight category and a resizable map with hospital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7B7B-6897-4734-A1F5-8909256E975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3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could find no technical report on the Avmet site.  I’m pretty sure</a:t>
            </a:r>
            <a:r>
              <a:rPr lang="en-US" baseline="0" dirty="0" smtClean="0"/>
              <a:t> that is Jennifer's report and it’s on the internet somewhere but not on the AvMet site which is password protected any way.  Ah, here it is.  </a:t>
            </a:r>
          </a:p>
          <a:p>
            <a:endParaRPr lang="en-US" baseline="0" dirty="0" smtClean="0"/>
          </a:p>
          <a:p>
            <a:r>
              <a:rPr lang="en-US" dirty="0" smtClean="0"/>
              <a:t> http://www.esrl.noaa.gov/fiqas/publications/articles/NCVA_D4_SUB_REGION_ENHANCEMENT_FINAL.pdf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7B7B-6897-4734-A1F5-8909256E975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8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857935-E51C-4BB3-A6AB-C0F250600941}" type="datetime1">
              <a:rPr lang="en-US" smtClean="0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D491E-667F-47E0-90AE-C9F31D5E3B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4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BA65DD1-ECB6-47C3-879C-E31219061EC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2102-D706-4751-9B18-1EA1A4D02C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D8BA-6F29-4F7C-BB16-6DB6C50935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1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95B8-9A7C-4E1B-82BD-C16869DCC23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F2808F-FA7A-4304-A404-A9B131BFB0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65D2-9063-4EDE-BCB0-9EAE45D88C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7662-2B24-448B-834D-4A0EDE0D5B2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1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3E05-B34D-4D3A-9694-931F230E180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2102-D706-4751-9B18-1EA1A4D02C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6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7FED-7943-4997-B5B4-A823D30CF8E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7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8C23-43B5-493B-875E-339075A24C8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32D3B2E-2D9C-47E2-858C-73F24467FE8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640635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6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69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26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0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2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8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3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4DA4C96-D13B-44C0-AF59-685591E15F1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8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6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507C68E-57A8-4D6F-A700-D7D5A466C81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B32E888-9F98-40AF-A338-E6A8EB3BE01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810" y="2105331"/>
            <a:ext cx="836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24600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E6AF4A8-130C-4AA0-A4CD-1A2FCDF6B046}" type="slidenum">
              <a:rPr lang="en-US">
                <a:solidFill>
                  <a:srgbClr val="1F497D">
                    <a:lumMod val="75000"/>
                  </a:srgb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9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810" y="2105331"/>
            <a:ext cx="836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24600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70B67A-B161-4A22-9F4C-7105CBE416AD}" type="slidenum">
              <a:rPr lang="en-US">
                <a:solidFill>
                  <a:srgbClr val="1F497D">
                    <a:lumMod val="75000"/>
                  </a:srgb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1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5D315D-4271-4447-9E6D-94D86F4464C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E6082-FDE5-4CDE-B715-DD71EEAB2D7E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12/20/2013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DRAFT Project Name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116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ounded Rectangle 2">
            <a:hlinkClick r:id="" action="ppaction://noaction"/>
          </p:cNvPr>
          <p:cNvSpPr/>
          <p:nvPr userDrawn="1"/>
        </p:nvSpPr>
        <p:spPr>
          <a:xfrm>
            <a:off x="6324600" y="6553200"/>
            <a:ext cx="1371600" cy="228600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Agenda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 userDrawn="1"/>
        </p:nvSpPr>
        <p:spPr>
          <a:xfrm>
            <a:off x="7810502" y="6553200"/>
            <a:ext cx="1247775" cy="228600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Appendix</a:t>
            </a: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1" r:id="rId8"/>
    <p:sldLayoutId id="2147483923" r:id="rId9"/>
    <p:sldLayoutId id="214748392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1F296E-F19D-4CAB-9B6D-1FD5550B4C0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8EC9F37-98EB-4880-8BC2-1352F47A339F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7976297-5FC0-4EE4-965A-105A5F36E3AE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Joint Resources Council - ELVO FID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December 19, 2102</a:t>
            </a:r>
          </a:p>
        </p:txBody>
      </p:sp>
    </p:spTree>
    <p:extLst>
      <p:ext uri="{BB962C8B-B14F-4D97-AF65-F5344CB8AC3E}">
        <p14:creationId xmlns:p14="http://schemas.microsoft.com/office/powerpoint/2010/main" val="26649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://weather.aero/tools/desktopapps/hemstool" TargetMode="External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weather.aero/hems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632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HEMS Tool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History, Status and Future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247" y="2643663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James H. Hartman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FAA Aviation Weather Division, ANG-C6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Aviation Weather Research Program 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Ceiling and Visibility Program Lead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December 18, 2013 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v10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HEMS Tool Weather Data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      HEMS </a:t>
            </a:r>
            <a:r>
              <a:rPr lang="en-US" sz="2400" dirty="0"/>
              <a:t>Tool </a:t>
            </a:r>
            <a:r>
              <a:rPr lang="en-US" sz="2400" dirty="0" smtClean="0"/>
              <a:t>overlays gridded weather on a base map</a:t>
            </a:r>
            <a:br>
              <a:rPr lang="en-US" sz="2400" dirty="0" smtClean="0"/>
            </a:br>
            <a:endParaRPr lang="en-US" sz="2400" dirty="0" smtClean="0"/>
          </a:p>
          <a:p>
            <a:pPr indent="-457200"/>
            <a:r>
              <a:rPr lang="en-US" sz="2200" dirty="0" smtClean="0"/>
              <a:t>Model-based grids include:</a:t>
            </a:r>
          </a:p>
          <a:p>
            <a:pPr lvl="1" indent="-457200"/>
            <a:r>
              <a:rPr lang="en-US" sz="1600" dirty="0" smtClean="0"/>
              <a:t>Wind speed and direction</a:t>
            </a:r>
          </a:p>
          <a:p>
            <a:pPr lvl="1" indent="-457200"/>
            <a:r>
              <a:rPr lang="en-US" sz="1600" dirty="0" smtClean="0"/>
              <a:t>Temperature/Relative Humidity</a:t>
            </a:r>
          </a:p>
          <a:p>
            <a:pPr indent="-457200"/>
            <a:r>
              <a:rPr lang="en-US" sz="2000" dirty="0" smtClean="0"/>
              <a:t>Algorithmically-derived grids</a:t>
            </a:r>
          </a:p>
          <a:p>
            <a:pPr lvl="1" indent="-457200"/>
            <a:r>
              <a:rPr lang="en-US" sz="1600" dirty="0" smtClean="0">
                <a:solidFill>
                  <a:srgbClr val="C00000"/>
                </a:solidFill>
              </a:rPr>
              <a:t>Ceiling/visibility/flight category </a:t>
            </a:r>
            <a:r>
              <a:rPr lang="en-US" sz="1600" b="1" i="1" dirty="0" smtClean="0">
                <a:solidFill>
                  <a:srgbClr val="C00000"/>
                </a:solidFill>
              </a:rPr>
              <a:t>(CVA)</a:t>
            </a:r>
          </a:p>
          <a:p>
            <a:pPr lvl="1" indent="-457200"/>
            <a:r>
              <a:rPr lang="en-US" sz="1600" dirty="0" smtClean="0"/>
              <a:t>In-flight icing </a:t>
            </a:r>
            <a:r>
              <a:rPr lang="en-US" sz="1600" b="1" i="1" dirty="0" smtClean="0"/>
              <a:t>(CIP/FIP)</a:t>
            </a:r>
            <a:endParaRPr lang="en-US" sz="1600" b="1" i="1" dirty="0"/>
          </a:p>
          <a:p>
            <a:pPr indent="-457200"/>
            <a:r>
              <a:rPr lang="en-US" sz="2000" dirty="0" smtClean="0"/>
              <a:t>Plotted data and NWS products</a:t>
            </a:r>
          </a:p>
          <a:p>
            <a:pPr lvl="1" indent="-457200"/>
            <a:r>
              <a:rPr lang="en-US" sz="1600" dirty="0" smtClean="0"/>
              <a:t>METARs, PIREPS</a:t>
            </a:r>
            <a:endParaRPr lang="en-US" sz="1600" dirty="0"/>
          </a:p>
          <a:p>
            <a:pPr lvl="1" indent="-457200"/>
            <a:r>
              <a:rPr lang="en-US" sz="1600" dirty="0" smtClean="0"/>
              <a:t>TAFs, AIRMETs, SIGMETs</a:t>
            </a:r>
          </a:p>
          <a:p>
            <a:pPr lvl="1" indent="-457200"/>
            <a:r>
              <a:rPr lang="en-US" sz="1600" dirty="0"/>
              <a:t>Radar (Base and Composite Reflectivity)</a:t>
            </a:r>
          </a:p>
          <a:p>
            <a:pPr lvl="1" indent="-457200"/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pPr indent="-457200">
              <a:buFontTx/>
              <a:buAutoNum type="arabicPeriod"/>
            </a:pPr>
            <a:endParaRPr lang="en-US" sz="2600" dirty="0" smtClean="0"/>
          </a:p>
          <a:p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53000" y="1981200"/>
            <a:ext cx="3657600" cy="3352800"/>
            <a:chOff x="4572000" y="2286000"/>
            <a:chExt cx="3675856" cy="314087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1984375" cy="148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910" y="2971800"/>
              <a:ext cx="2206490" cy="1947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768379"/>
              <a:ext cx="2228056" cy="165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16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CVA Display in the HEMS Tool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r="50000"/>
          <a:stretch/>
        </p:blipFill>
        <p:spPr bwMode="auto">
          <a:xfrm>
            <a:off x="1371600" y="1219200"/>
            <a:ext cx="59118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0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09600" y="22098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Status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6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81000" y="194216"/>
            <a:ext cx="8223250" cy="88423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Ceiling and Visibility Analysis (CVA) on Operational ADDS </a:t>
            </a:r>
          </a:p>
        </p:txBody>
      </p:sp>
      <p:sp>
        <p:nvSpPr>
          <p:cNvPr id="2" name="AutoShape 2" descr="Ceilingplot for the US region valid at 1440 UTC Mon 2 Dec 20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11235"/>
          <a:stretch/>
        </p:blipFill>
        <p:spPr>
          <a:xfrm>
            <a:off x="727075" y="1145180"/>
            <a:ext cx="4417963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 b="13266"/>
          <a:stretch/>
        </p:blipFill>
        <p:spPr>
          <a:xfrm>
            <a:off x="4377176" y="1614874"/>
            <a:ext cx="3975434" cy="3041141"/>
          </a:xfrm>
          <a:prstGeom prst="rect">
            <a:avLst/>
          </a:prstGeom>
        </p:spPr>
      </p:pic>
      <p:pic>
        <p:nvPicPr>
          <p:cNvPr id="9" name="Picture 3" descr="C:\Users\Thomas Macphail\Desktop\201312031630_NCVAfcat_U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8" b="16561"/>
          <a:stretch/>
        </p:blipFill>
        <p:spPr bwMode="auto">
          <a:xfrm>
            <a:off x="1506934" y="3200400"/>
            <a:ext cx="4373166" cy="29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CVA Performance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610600" cy="4525963"/>
          </a:xfrm>
        </p:spPr>
        <p:txBody>
          <a:bodyPr/>
          <a:lstStyle/>
          <a:p>
            <a:pPr indent="-457200"/>
            <a:r>
              <a:rPr lang="en-US" sz="2400" dirty="0" smtClean="0"/>
              <a:t>Review and Assessment of CVA:</a:t>
            </a:r>
          </a:p>
          <a:p>
            <a:pPr lvl="1" indent="-457200"/>
            <a:r>
              <a:rPr lang="en-US" sz="2000" dirty="0" smtClean="0"/>
              <a:t>Technical </a:t>
            </a:r>
            <a:r>
              <a:rPr lang="en-US" sz="2000" dirty="0"/>
              <a:t>Review Panel (TRP) Review (November 16, 2009)</a:t>
            </a:r>
          </a:p>
          <a:p>
            <a:pPr lvl="1" indent="-457200"/>
            <a:r>
              <a:rPr lang="en-US" sz="2000" dirty="0"/>
              <a:t>Quality Assessment (QA) Report (November 30, 2010) </a:t>
            </a:r>
          </a:p>
          <a:p>
            <a:pPr lvl="2" indent="-457200"/>
            <a:r>
              <a:rPr lang="en-US" sz="1600" dirty="0"/>
              <a:t>http://www.esrl.noaa.gov/fiqas/publications/articles/NCVA_D4_SUB_REGION_ENHANCEMENT_FINAL.pdf </a:t>
            </a:r>
          </a:p>
          <a:p>
            <a:pPr lvl="1" indent="-457200"/>
            <a:r>
              <a:rPr lang="en-US" sz="2000" dirty="0"/>
              <a:t>Safety Risk Management (SRM) Assessment (August 9, 2011) </a:t>
            </a:r>
          </a:p>
          <a:p>
            <a:pPr indent="-457200"/>
            <a:r>
              <a:rPr lang="en-US" sz="2400" dirty="0" smtClean="0"/>
              <a:t>Review process concurred with operational release of CVA to NWS in 2012 under the following conditions:</a:t>
            </a:r>
          </a:p>
          <a:p>
            <a:pPr lvl="1" indent="-457200"/>
            <a:r>
              <a:rPr lang="en-US" sz="2000" dirty="0" smtClean="0"/>
              <a:t>Flight categories reduced from 5 to 3; IFR, VFR and Possible Terrain Obscuration only</a:t>
            </a:r>
          </a:p>
          <a:p>
            <a:pPr lvl="1" indent="-457200"/>
            <a:r>
              <a:rPr lang="en-US" sz="2000" dirty="0" smtClean="0"/>
              <a:t>Precautionary Use Statement with further explanation of CVA weaknesses on the Help Page</a:t>
            </a:r>
          </a:p>
          <a:p>
            <a:pPr lvl="2" indent="-457200">
              <a:buFontTx/>
              <a:buAutoNum type="arabicPeriod"/>
            </a:pPr>
            <a:endParaRPr lang="en-US" sz="1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06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Precautionary Use Statement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smtClean="0"/>
              <a:t>This product is for flight planning purposes </a:t>
            </a:r>
            <a:r>
              <a:rPr lang="en-US" sz="2200" dirty="0"/>
              <a:t>o</a:t>
            </a:r>
            <a:r>
              <a:rPr lang="en-US" sz="2200" dirty="0" smtClean="0"/>
              <a:t>nly and should always be used in combination with C&amp;V information from other aviation weather products such as METARs, AIRMETs, TAFs and Area Forecasts. CVA is intended to aid situational awareness with a quick-glance visualization of current C&amp;V conditions across an area or along a route of flight.  CVA derives C&amp;V for areas between METAR stations so may, as a function of distance from a METAR, misrepresent actual conditions. See the Help Page for additional information on CVA use and limitations.</a:t>
            </a:r>
          </a:p>
        </p:txBody>
      </p:sp>
    </p:spTree>
    <p:extLst>
      <p:ext uri="{BB962C8B-B14F-4D97-AF65-F5344CB8AC3E}">
        <p14:creationId xmlns:p14="http://schemas.microsoft.com/office/powerpoint/2010/main" val="91859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HEMS Tool Future Plans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AWRP-sponsored HEMS Tool Enhancements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sz="2000" dirty="0" smtClean="0"/>
              <a:t>NCAR to </a:t>
            </a:r>
            <a:r>
              <a:rPr lang="en-US" sz="2000" dirty="0"/>
              <a:t>upgrade </a:t>
            </a:r>
            <a:r>
              <a:rPr lang="en-US" sz="2000" dirty="0" smtClean="0"/>
              <a:t>the </a:t>
            </a:r>
            <a:r>
              <a:rPr lang="en-US" sz="2000" dirty="0"/>
              <a:t>HEMS </a:t>
            </a:r>
            <a:r>
              <a:rPr lang="en-US" sz="2000" dirty="0" smtClean="0"/>
              <a:t>Tool with: </a:t>
            </a:r>
          </a:p>
          <a:p>
            <a:pPr lvl="1"/>
            <a:r>
              <a:rPr lang="en-US" sz="1600" dirty="0" smtClean="0"/>
              <a:t>Improved base maps </a:t>
            </a:r>
          </a:p>
          <a:p>
            <a:pPr lvl="1"/>
            <a:r>
              <a:rPr lang="en-US" sz="1600" dirty="0" smtClean="0"/>
              <a:t>C&amp;V trending</a:t>
            </a:r>
          </a:p>
          <a:p>
            <a:pPr lvl="1"/>
            <a:r>
              <a:rPr lang="en-US" sz="1600" dirty="0" smtClean="0"/>
              <a:t>User </a:t>
            </a:r>
            <a:r>
              <a:rPr lang="en-US" sz="1600" dirty="0"/>
              <a:t>addition of </a:t>
            </a:r>
            <a:r>
              <a:rPr lang="en-US" sz="1600" dirty="0" smtClean="0"/>
              <a:t>specific location designators</a:t>
            </a:r>
          </a:p>
          <a:p>
            <a:pPr lvl="1"/>
            <a:r>
              <a:rPr lang="en-US" sz="1600" dirty="0" smtClean="0"/>
              <a:t>Storage </a:t>
            </a:r>
            <a:r>
              <a:rPr lang="en-US" sz="1600" dirty="0"/>
              <a:t>and retrieval of user </a:t>
            </a:r>
            <a:r>
              <a:rPr lang="en-US" sz="1600" dirty="0" smtClean="0"/>
              <a:t>preferences</a:t>
            </a:r>
          </a:p>
          <a:p>
            <a:pPr lvl="1"/>
            <a:r>
              <a:rPr lang="en-US" sz="1600" dirty="0" smtClean="0"/>
              <a:t>HEMS Demonstration video</a:t>
            </a:r>
          </a:p>
          <a:p>
            <a:r>
              <a:rPr lang="en-US" sz="2000" dirty="0" smtClean="0"/>
              <a:t>Upgrades bundled under Alpha </a:t>
            </a:r>
            <a:r>
              <a:rPr lang="en-US" sz="2000" dirty="0"/>
              <a:t>and </a:t>
            </a:r>
            <a:r>
              <a:rPr lang="en-US" sz="2000" dirty="0" smtClean="0"/>
              <a:t>Beta releases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1600" dirty="0" smtClean="0"/>
              <a:t>Alpha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Beta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37713"/>
              </p:ext>
            </p:extLst>
          </p:nvPr>
        </p:nvGraphicFramePr>
        <p:xfrm>
          <a:off x="1905000" y="3733800"/>
          <a:ext cx="6029325" cy="5905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86275"/>
                <a:gridCol w="1543050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Task #7 – NCAR Evaluation of Alpha Version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12/31/2013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Task #8 - NCAR updates Alpha based on user feedback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12/31/2013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10983"/>
              </p:ext>
            </p:extLst>
          </p:nvPr>
        </p:nvGraphicFramePr>
        <p:xfrm>
          <a:off x="1905000" y="4572000"/>
          <a:ext cx="6029325" cy="5429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86275"/>
                <a:gridCol w="1543050"/>
              </a:tblGrid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#10 – NCAR Evaluation of Beta Version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1/31/2014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#11 - NCAR updates Beta based on user feedback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2/28/2014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27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Alpha Upgrades - Maps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Transition </a:t>
            </a:r>
            <a:r>
              <a:rPr lang="en-US" sz="2400" dirty="0"/>
              <a:t>to </a:t>
            </a:r>
            <a:r>
              <a:rPr lang="en-US" sz="2400" dirty="0" smtClean="0"/>
              <a:t>MapServer</a:t>
            </a:r>
          </a:p>
          <a:p>
            <a:pPr lvl="1"/>
            <a:r>
              <a:rPr lang="en-US" sz="2000" dirty="0" smtClean="0"/>
              <a:t>Additional </a:t>
            </a:r>
            <a:r>
              <a:rPr lang="en-US" sz="2000" dirty="0"/>
              <a:t>information in base </a:t>
            </a:r>
            <a:r>
              <a:rPr lang="en-US" sz="2000" dirty="0" smtClean="0"/>
              <a:t>maps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selective control of rendering base </a:t>
            </a:r>
            <a:r>
              <a:rPr lang="en-US" sz="2000" dirty="0" smtClean="0"/>
              <a:t>maps</a:t>
            </a:r>
          </a:p>
          <a:p>
            <a:pPr lvl="1"/>
            <a:r>
              <a:rPr lang="en-US" sz="2000" dirty="0" smtClean="0"/>
              <a:t>Enhanced display capabilities</a:t>
            </a:r>
          </a:p>
          <a:p>
            <a:pPr lvl="2"/>
            <a:r>
              <a:rPr lang="en-US" dirty="0" smtClean="0"/>
              <a:t>Colored elevation, shaded relief terrain, elevation contours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" y="3124200"/>
            <a:ext cx="730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365" y="4483100"/>
            <a:ext cx="64008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</a:pPr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Specific Location Designators</a:t>
            </a:r>
          </a:p>
          <a:p>
            <a:pPr marL="742950" lvl="1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v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Users can specify icons for their chosen locations</a:t>
            </a:r>
          </a:p>
          <a:p>
            <a:pPr marL="1143000" lvl="2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0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Alpha Upgrades - Weather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Ceiling </a:t>
            </a:r>
            <a:r>
              <a:rPr lang="en-US" sz="2400" dirty="0"/>
              <a:t>and Visibility (C&amp;V) Trending</a:t>
            </a:r>
          </a:p>
          <a:p>
            <a:pPr lvl="1"/>
            <a:r>
              <a:rPr lang="en-US" sz="1800" dirty="0" smtClean="0"/>
              <a:t>Visualize </a:t>
            </a:r>
            <a:r>
              <a:rPr lang="en-US" sz="1800" dirty="0"/>
              <a:t>past </a:t>
            </a:r>
            <a:r>
              <a:rPr lang="en-US" sz="1800" dirty="0" smtClean="0"/>
              <a:t>METAR-based C&amp;V trends</a:t>
            </a:r>
            <a:endParaRPr lang="en-US" sz="1800" dirty="0"/>
          </a:p>
          <a:p>
            <a:pPr lvl="1"/>
            <a:r>
              <a:rPr lang="en-US" sz="1800" dirty="0" smtClean="0"/>
              <a:t>Visualize TAF-based future </a:t>
            </a:r>
            <a:r>
              <a:rPr lang="en-US" sz="1800" dirty="0"/>
              <a:t>ceiling and visibility </a:t>
            </a:r>
            <a:r>
              <a:rPr lang="en-US" sz="1800" dirty="0" smtClean="0"/>
              <a:t>trends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013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762000" y="22098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Beta Upgrades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Storage </a:t>
            </a:r>
            <a:r>
              <a:rPr lang="en-US" sz="2400" dirty="0"/>
              <a:t>and </a:t>
            </a:r>
            <a:r>
              <a:rPr lang="en-US" sz="2400" dirty="0" smtClean="0"/>
              <a:t>Retrieval </a:t>
            </a:r>
            <a:r>
              <a:rPr lang="en-US" sz="2400" dirty="0"/>
              <a:t>of </a:t>
            </a:r>
            <a:r>
              <a:rPr lang="en-US" sz="2400" dirty="0" smtClean="0"/>
              <a:t>User Preferences</a:t>
            </a:r>
            <a:endParaRPr lang="en-US" sz="2400" dirty="0"/>
          </a:p>
          <a:p>
            <a:pPr lvl="1"/>
            <a:r>
              <a:rPr lang="en-US" sz="2000" dirty="0" smtClean="0"/>
              <a:t>User will have the ability to incorporate storage </a:t>
            </a:r>
            <a:r>
              <a:rPr lang="en-US" sz="2000" dirty="0"/>
              <a:t>and retrieval preference functionality</a:t>
            </a:r>
          </a:p>
          <a:p>
            <a:r>
              <a:rPr lang="en-US" sz="2400" dirty="0"/>
              <a:t>Demonstration Video</a:t>
            </a:r>
          </a:p>
          <a:p>
            <a:pPr lvl="1"/>
            <a:r>
              <a:rPr lang="en-US" sz="2000" dirty="0"/>
              <a:t>Updated Demonstration Video that incorporates all upgrades completed in this SOW to the Experimental ADDS website </a:t>
            </a:r>
          </a:p>
          <a:p>
            <a:r>
              <a:rPr lang="en-US" sz="2400" dirty="0"/>
              <a:t>Proposed </a:t>
            </a:r>
            <a:r>
              <a:rPr lang="en-US" sz="2400" dirty="0" smtClean="0"/>
              <a:t>Strategy </a:t>
            </a:r>
            <a:r>
              <a:rPr lang="en-US" sz="2400" dirty="0"/>
              <a:t>for Operational Transition </a:t>
            </a:r>
          </a:p>
          <a:p>
            <a:pPr lvl="1"/>
            <a:r>
              <a:rPr lang="en-US" sz="2000" dirty="0"/>
              <a:t>Proposed Strategy for Operational Transition of the C&amp;V HEMS Viewer from the Experimental ADDS Website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4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47800" y="1903274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2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903274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78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65360" y="239950"/>
            <a:ext cx="8305800" cy="1143000"/>
          </a:xfrm>
        </p:spPr>
        <p:txBody>
          <a:bodyPr/>
          <a:lstStyle/>
          <a:p>
            <a:r>
              <a:rPr lang="en-US" dirty="0" smtClean="0"/>
              <a:t>HEMS Tool - History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371600"/>
            <a:ext cx="3527509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09800" y="5618747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weather.aero/tools/desktopapps/hemstool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10" y="1359732"/>
            <a:ext cx="1559208" cy="137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52" y="2738675"/>
            <a:ext cx="1511103" cy="13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56" y="4018573"/>
            <a:ext cx="1612096" cy="13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81" y="2684270"/>
            <a:ext cx="1620229" cy="13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52" y="4052662"/>
            <a:ext cx="1515422" cy="13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52" y="1371601"/>
            <a:ext cx="1511103" cy="13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10" y="1362726"/>
            <a:ext cx="1612900" cy="1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90" y="2729802"/>
            <a:ext cx="1594262" cy="12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41" y="4052662"/>
            <a:ext cx="1622186" cy="13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23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HEMS Tool - History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marL="457200" indent="-457200"/>
            <a:r>
              <a:rPr lang="en-US" sz="2400" dirty="0" smtClean="0"/>
              <a:t>Outcome of the 2006 HEMS Weather Summit </a:t>
            </a:r>
          </a:p>
          <a:p>
            <a:pPr marL="914400" lvl="1" indent="-457200"/>
            <a:r>
              <a:rPr lang="en-US" sz="2000" dirty="0" smtClean="0"/>
              <a:t>In order to address Controlled Flight Into Terrain (CFIT) and Loss Of Control (LOC) accidents, the Federal Aviation Administration (FAA) Part 135 Air Carrier Operations Branch (AFS-250), the HEMS industry, and the University Center for Atmospheric Research (UCAR) conducted a HEMS Weather Summit in early 2006.</a:t>
            </a:r>
          </a:p>
          <a:p>
            <a:pPr marL="914400" lvl="1" indent="-457200"/>
            <a:r>
              <a:rPr lang="en-US" sz="2000" dirty="0" smtClean="0"/>
              <a:t>The FAA’s Aviation Weather Division, ANG-C6, was not a member of the initial HEMS Weather Summit but the funding for the HEMS tool was absorbed into this office under research activities (AWRP).</a:t>
            </a:r>
          </a:p>
          <a:p>
            <a:pPr marL="457200" indent="-457200">
              <a:buFontTx/>
              <a:buAutoNum type="arabicPeriod"/>
            </a:pPr>
            <a:endParaRPr lang="en-US" sz="16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509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HEMS Tool - History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800600"/>
          </a:xfrm>
        </p:spPr>
        <p:txBody>
          <a:bodyPr/>
          <a:lstStyle/>
          <a:p>
            <a:pPr marL="457200" indent="-457200"/>
            <a:r>
              <a:rPr lang="en-US" sz="2400" dirty="0" smtClean="0"/>
              <a:t>2006 </a:t>
            </a:r>
            <a:r>
              <a:rPr lang="en-US" sz="2400" dirty="0"/>
              <a:t>HEMS Weather </a:t>
            </a:r>
            <a:r>
              <a:rPr lang="en-US" sz="2400" dirty="0" smtClean="0"/>
              <a:t>Summit conclusion:</a:t>
            </a:r>
          </a:p>
          <a:p>
            <a:pPr marL="857250" lvl="1" indent="-457200"/>
            <a:r>
              <a:rPr lang="en-US" sz="2000" dirty="0" smtClean="0"/>
              <a:t>Absence </a:t>
            </a:r>
            <a:r>
              <a:rPr lang="en-US" sz="2000" dirty="0"/>
              <a:t>of usable </a:t>
            </a:r>
            <a:r>
              <a:rPr lang="en-US" sz="2000" dirty="0" smtClean="0"/>
              <a:t>C&amp;V </a:t>
            </a:r>
            <a:r>
              <a:rPr lang="en-US" sz="2000" dirty="0"/>
              <a:t>data between reporting and forecasting stations</a:t>
            </a:r>
            <a:r>
              <a:rPr lang="en-US" sz="2000" dirty="0" smtClean="0"/>
              <a:t>. Often</a:t>
            </a:r>
            <a:r>
              <a:rPr lang="en-US" sz="2000" dirty="0"/>
              <a:t>, HEMS </a:t>
            </a:r>
            <a:r>
              <a:rPr lang="en-US" sz="2000" dirty="0" smtClean="0"/>
              <a:t>operators conduct </a:t>
            </a:r>
            <a:r>
              <a:rPr lang="en-US" sz="2000" dirty="0"/>
              <a:t>entire HEMS flights in the area between such stations where no reporting </a:t>
            </a:r>
            <a:r>
              <a:rPr lang="en-US" sz="2000" dirty="0" smtClean="0"/>
              <a:t>exists</a:t>
            </a:r>
            <a:endParaRPr lang="en-US" sz="2000" dirty="0"/>
          </a:p>
          <a:p>
            <a:pPr marL="857250" lvl="1" indent="-457200"/>
            <a:r>
              <a:rPr lang="en-US" sz="2000" dirty="0" smtClean="0"/>
              <a:t>Commitment </a:t>
            </a:r>
            <a:r>
              <a:rPr lang="en-US" sz="2000" dirty="0"/>
              <a:t>to provide </a:t>
            </a:r>
            <a:r>
              <a:rPr lang="en-US" sz="2000" dirty="0" smtClean="0"/>
              <a:t>HEMS </a:t>
            </a:r>
            <a:r>
              <a:rPr lang="en-US" sz="2000" dirty="0"/>
              <a:t>operating community access to information which might support better weather decision making in </a:t>
            </a:r>
            <a:r>
              <a:rPr lang="en-US" sz="2000" dirty="0" smtClean="0"/>
              <a:t>Visual Flight Rules (VFR) operations</a:t>
            </a:r>
          </a:p>
          <a:p>
            <a:pPr marL="1257300" lvl="2" indent="-457200"/>
            <a:r>
              <a:rPr lang="en-US" sz="1600" dirty="0" smtClean="0"/>
              <a:t>An ongoing R&amp;D program could provide “gridded” ceiling and visibility assessment in areas between METAR/TAF reporting/forecasting sites </a:t>
            </a:r>
          </a:p>
          <a:p>
            <a:pPr marL="1257300" lvl="2" indent="-457200"/>
            <a:r>
              <a:rPr lang="en-US" sz="1600" dirty="0" smtClean="0"/>
              <a:t>FAA (AFS-250) asked UCAR’s Research Applications Laboratory (RAL) to develop a weather display tool as a part of the Aviation Digital Data Service (ADDS) experimental web portal</a:t>
            </a:r>
          </a:p>
          <a:p>
            <a:pPr marL="1257300" lvl="2" indent="-457200"/>
            <a:endParaRPr lang="en-US" sz="1600" dirty="0"/>
          </a:p>
          <a:p>
            <a:pPr marL="1314450" lvl="2" indent="-457200"/>
            <a:endParaRPr lang="en-US" dirty="0" smtClean="0"/>
          </a:p>
          <a:p>
            <a:pPr marL="1314450" lvl="2" indent="-457200"/>
            <a:endParaRPr lang="en-US" sz="1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37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HEMS Tool - 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457200" indent="-457200"/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New Helicopter Emergency Medical Service Weather Tool</a:t>
            </a:r>
          </a:p>
          <a:p>
            <a:pPr marL="914400" lvl="1" indent="-457200"/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FAA Aviation News, Jan/Feb 2007, </a:t>
            </a:r>
            <a:r>
              <a:rPr lang="pt-BR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Volume 46, Number 1</a:t>
            </a:r>
          </a:p>
          <a:p>
            <a:pPr marL="1371600" lvl="2" indent="-457200"/>
            <a:r>
              <a:rPr 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AFS-250 was, and remains, the Office of Primary Responsibility (OPR) for HEMS</a:t>
            </a:r>
            <a:endParaRPr lang="en-US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marL="1828800" lvl="3" indent="-457200"/>
            <a:r>
              <a:rPr 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HEMS POCs</a:t>
            </a:r>
          </a:p>
          <a:p>
            <a:pPr marL="2286000" lvl="4" indent="-457200"/>
            <a:r>
              <a:rPr 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Roger Sultan, AFS-430</a:t>
            </a:r>
          </a:p>
          <a:p>
            <a:pPr marL="2286000" lvl="4" indent="-457200"/>
            <a:r>
              <a:rPr lang="en-US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Andy </a:t>
            </a:r>
            <a:r>
              <a:rPr 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Pierce, AFS-250</a:t>
            </a:r>
          </a:p>
          <a:p>
            <a:pPr marL="2286000" lvl="4" indent="-457200"/>
            <a:r>
              <a:rPr lang="en-US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Richard </a:t>
            </a:r>
            <a:r>
              <a:rPr 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Prosek, AFS-250</a:t>
            </a:r>
          </a:p>
          <a:p>
            <a:pPr marL="1828800" lvl="3" indent="-457200"/>
            <a:endParaRPr lang="en-US" sz="2400" dirty="0" smtClean="0">
              <a:solidFill>
                <a:srgbClr val="7F7F7F"/>
              </a:solidFill>
            </a:endParaRPr>
          </a:p>
          <a:p>
            <a:pPr marL="1371600" lvl="2" indent="-457200">
              <a:buAutoNum type="arabicPeriod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2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HEMS Tool - History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HEMS </a:t>
            </a:r>
            <a:r>
              <a:rPr lang="en-US" sz="2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Weather </a:t>
            </a:r>
            <a:r>
              <a:rPr lang="en-US" sz="24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Display Tool became available 11/2006 on the ADDS Experimental web portal</a:t>
            </a:r>
            <a:br>
              <a:rPr lang="en-US" sz="24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080" y="2133600"/>
            <a:ext cx="3884445" cy="342900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66578"/>
            <a:ext cx="2971800" cy="38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88152" y="5620938"/>
            <a:ext cx="269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dirty="0">
                <a:solidFill>
                  <a:srgbClr val="7F7F7F"/>
                </a:solidFill>
                <a:latin typeface="Arial" pitchFamily="34" charset="0"/>
                <a:cs typeface="Arial" pitchFamily="34" charset="0"/>
                <a:hlinkClick r:id="rId5"/>
              </a:rPr>
              <a:t>www.weather.aero/hems</a:t>
            </a:r>
            <a:endParaRPr lang="en-US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HEMS Tool – Specified Use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marL="457200" indent="-457200"/>
            <a:r>
              <a:rPr lang="en-US" sz="2400" dirty="0" smtClean="0"/>
              <a:t>FAA </a:t>
            </a:r>
            <a:r>
              <a:rPr lang="en-US" sz="2400" dirty="0"/>
              <a:t>Notice N </a:t>
            </a:r>
            <a:r>
              <a:rPr lang="en-US" sz="2400" dirty="0" smtClean="0"/>
              <a:t>8000.333 was released in conjunction with the use of the HEMS Tool:</a:t>
            </a:r>
          </a:p>
          <a:p>
            <a:pPr marL="914400" lvl="1" indent="-457200"/>
            <a:r>
              <a:rPr lang="en-US" sz="2000" dirty="0" smtClean="0"/>
              <a:t>Operators may not use this tool to support IFR operations;  only approved use is in VFR operations and then only in the context of supporting a “no-go” decision</a:t>
            </a:r>
          </a:p>
          <a:p>
            <a:pPr marL="914400" lvl="1" indent="-457200"/>
            <a:r>
              <a:rPr lang="en-US" sz="2000" dirty="0" smtClean="0"/>
              <a:t>Operators may not use the HEMS Weather Tool as the sole source for decisions to “Go.”</a:t>
            </a:r>
          </a:p>
          <a:p>
            <a:pPr marL="914400" lvl="1" indent="-457200"/>
            <a:r>
              <a:rPr lang="en-US" sz="2000" dirty="0" smtClean="0"/>
              <a:t>Operators may only use established </a:t>
            </a:r>
            <a:r>
              <a:rPr lang="en-US" sz="2000" b="1" i="1" dirty="0" smtClean="0"/>
              <a:t>primary</a:t>
            </a:r>
            <a:r>
              <a:rPr lang="en-US" sz="2000" dirty="0" smtClean="0"/>
              <a:t> products, such as METARs, TAFs, area forecasts, weather depiction charts, prognosis charts, etc., to make both “Go” and “No-Go” decisions. </a:t>
            </a:r>
          </a:p>
          <a:p>
            <a:pPr marL="914400" lvl="1" indent="-457200"/>
            <a:r>
              <a:rPr lang="en-US" sz="2000" dirty="0"/>
              <a:t>Since many </a:t>
            </a:r>
            <a:r>
              <a:rPr lang="en-US" sz="2000" b="1" i="1" dirty="0"/>
              <a:t>primary</a:t>
            </a:r>
            <a:r>
              <a:rPr lang="en-US" sz="2000" dirty="0"/>
              <a:t> products (such as area forecasts) do not have the specificity to identify highly localized low weather conditions, the HEMS tool can be helpful to resolve assessments at the 5km x 5km grid level. </a:t>
            </a:r>
          </a:p>
          <a:p>
            <a:pPr marL="1314450" lvl="2" indent="-457200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8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HEMS Tool – Specified Use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HEMS Certificate Holders may adopt the HEMS Weather Tool into their weather program if approved in their Operations </a:t>
            </a:r>
            <a:r>
              <a:rPr lang="en-US" sz="2000" dirty="0"/>
              <a:t>Specifications </a:t>
            </a:r>
            <a:r>
              <a:rPr lang="en-US" sz="2000" dirty="0" smtClean="0"/>
              <a:t>by the FAA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1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extGen 1.1">
      <a:dk1>
        <a:sysClr val="windowText" lastClr="000000"/>
      </a:dk1>
      <a:lt1>
        <a:sysClr val="window" lastClr="FFFFFF"/>
      </a:lt1>
      <a:dk2>
        <a:srgbClr val="000C61"/>
      </a:dk2>
      <a:lt2>
        <a:srgbClr val="B3BBC9"/>
      </a:lt2>
      <a:accent1>
        <a:srgbClr val="002664"/>
      </a:accent1>
      <a:accent2>
        <a:srgbClr val="3D7EDB"/>
      </a:accent2>
      <a:accent3>
        <a:srgbClr val="AB8422"/>
      </a:accent3>
      <a:accent4>
        <a:srgbClr val="007934"/>
      </a:accent4>
      <a:accent5>
        <a:srgbClr val="DAE4E1"/>
      </a:accent5>
      <a:accent6>
        <a:srgbClr val="455B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1053</Words>
  <Application>Microsoft Office PowerPoint</Application>
  <PresentationFormat>On-screen Show (4:3)</PresentationFormat>
  <Paragraphs>146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1_Office Theme</vt:lpstr>
      <vt:lpstr>3_Office Theme</vt:lpstr>
      <vt:lpstr>1_Custom Design</vt:lpstr>
      <vt:lpstr>PowerPoint Presentation</vt:lpstr>
      <vt:lpstr> History </vt:lpstr>
      <vt:lpstr>HEMS Tool - History </vt:lpstr>
      <vt:lpstr>HEMS Tool - History  </vt:lpstr>
      <vt:lpstr>HEMS Tool - History</vt:lpstr>
      <vt:lpstr>HEMS Tool - History</vt:lpstr>
      <vt:lpstr>HEMS Tool - History</vt:lpstr>
      <vt:lpstr>HEMS Tool – Specified Use</vt:lpstr>
      <vt:lpstr>HEMS Tool – Specified Use</vt:lpstr>
      <vt:lpstr>HEMS Tool Weather Data </vt:lpstr>
      <vt:lpstr>CVA Display in the HEMS Tool</vt:lpstr>
      <vt:lpstr> Status </vt:lpstr>
      <vt:lpstr>Ceiling and Visibility Analysis (CVA) on Operational ADDS </vt:lpstr>
      <vt:lpstr>CVA Performance</vt:lpstr>
      <vt:lpstr>Precautionary Use Statement </vt:lpstr>
      <vt:lpstr> HEMS Tool Future Plans </vt:lpstr>
      <vt:lpstr>AWRP-sponsored HEMS Tool Enhancements</vt:lpstr>
      <vt:lpstr>Alpha Upgrades - Maps</vt:lpstr>
      <vt:lpstr>Alpha Upgrades - Weather</vt:lpstr>
      <vt:lpstr>Beta Upgrades</vt:lpstr>
      <vt:lpstr>Questions?</vt:lpstr>
      <vt:lpstr>END </vt:lpstr>
    </vt:vector>
  </TitlesOfParts>
  <Company>ASI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Performance-Based Navigation (PBN)</dc:title>
  <dc:creator>mburd</dc:creator>
  <cp:lastModifiedBy>Bob Barron</cp:lastModifiedBy>
  <cp:revision>715</cp:revision>
  <cp:lastPrinted>2013-12-16T20:16:08Z</cp:lastPrinted>
  <dcterms:created xsi:type="dcterms:W3CDTF">2013-06-18T20:11:25Z</dcterms:created>
  <dcterms:modified xsi:type="dcterms:W3CDTF">2013-12-20T21:44:26Z</dcterms:modified>
</cp:coreProperties>
</file>