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  <p:sldMasterId id="2147483823" r:id="rId2"/>
    <p:sldMasterId id="2147483910" r:id="rId3"/>
  </p:sldMasterIdLst>
  <p:notesMasterIdLst>
    <p:notesMasterId r:id="rId10"/>
  </p:notesMasterIdLst>
  <p:handoutMasterIdLst>
    <p:handoutMasterId r:id="rId11"/>
  </p:handoutMasterIdLst>
  <p:sldIdLst>
    <p:sldId id="1717" r:id="rId4"/>
    <p:sldId id="1718" r:id="rId5"/>
    <p:sldId id="1789" r:id="rId6"/>
    <p:sldId id="1788" r:id="rId7"/>
    <p:sldId id="1817" r:id="rId8"/>
    <p:sldId id="1790" r:id="rId9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06">
          <p15:clr>
            <a:srgbClr val="A4A3A4"/>
          </p15:clr>
        </p15:guide>
        <p15:guide id="4" pos="220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Heuwinkel" initials="RH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F7F7F"/>
    <a:srgbClr val="7F0000"/>
    <a:srgbClr val="17375E"/>
    <a:srgbClr val="FFFFCC"/>
    <a:srgbClr val="4F81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661" autoAdjust="0"/>
    <p:restoredTop sz="98315" autoAdjust="0"/>
  </p:normalViewPr>
  <p:slideViewPr>
    <p:cSldViewPr>
      <p:cViewPr varScale="1">
        <p:scale>
          <a:sx n="111" d="100"/>
          <a:sy n="111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4620"/>
    </p:cViewPr>
  </p:sorterViewPr>
  <p:notesViewPr>
    <p:cSldViewPr>
      <p:cViewPr varScale="1">
        <p:scale>
          <a:sx n="83" d="100"/>
          <a:sy n="83" d="100"/>
        </p:scale>
        <p:origin x="-1956" y="-84"/>
      </p:cViewPr>
      <p:guideLst>
        <p:guide orient="horz" pos="2929"/>
        <p:guide orient="horz" pos="2906"/>
        <p:guide pos="2208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2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/>
          <a:lstStyle>
            <a:lvl1pPr algn="r">
              <a:defRPr sz="1200"/>
            </a:lvl1pPr>
          </a:lstStyle>
          <a:p>
            <a:fld id="{18E46F73-3616-4011-ADD0-23EED699B9A9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316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760316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 anchor="b"/>
          <a:lstStyle>
            <a:lvl1pPr algn="r">
              <a:defRPr sz="1200"/>
            </a:lvl1pPr>
          </a:lstStyle>
          <a:p>
            <a:fld id="{903D8C49-1D26-4FE3-A8DF-76887CE179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7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2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/>
          <a:lstStyle>
            <a:lvl1pPr algn="r">
              <a:defRPr sz="1200"/>
            </a:lvl1pPr>
          </a:lstStyle>
          <a:p>
            <a:fld id="{27EDD086-30C6-4FEF-9415-C15E1B68A52A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15" tIns="44809" rIns="89615" bIns="448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736"/>
            <a:ext cx="5603240" cy="4150203"/>
          </a:xfrm>
          <a:prstGeom prst="rect">
            <a:avLst/>
          </a:prstGeom>
        </p:spPr>
        <p:txBody>
          <a:bodyPr vert="horz" lIns="89615" tIns="44809" rIns="89615" bIns="448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316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316"/>
            <a:ext cx="3035088" cy="461484"/>
          </a:xfrm>
          <a:prstGeom prst="rect">
            <a:avLst/>
          </a:prstGeom>
        </p:spPr>
        <p:txBody>
          <a:bodyPr vert="horz" lIns="89615" tIns="44809" rIns="89615" bIns="44809" rtlCol="0" anchor="b"/>
          <a:lstStyle>
            <a:lvl1pPr algn="r">
              <a:defRPr sz="1200"/>
            </a:lvl1pPr>
          </a:lstStyle>
          <a:p>
            <a:fld id="{E87C7B7B-6897-4734-A1F5-8909256E97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9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C7B7B-6897-4734-A1F5-8909256E975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1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1" y="6487795"/>
            <a:ext cx="2481942" cy="2133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fld id="{2BA65DD1-ECB6-47C3-879C-E31219061EC9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08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2102-D706-4751-9B18-1EA1A4D02C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D8BA-6F29-4F7C-BB16-6DB6C50935F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1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95B8-9A7C-4E1B-82BD-C16869DCC23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6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F2808F-FA7A-4304-A404-A9B131BFB0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89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65D2-9063-4EDE-BCB0-9EAE45D88C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24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7662-2B24-448B-834D-4A0EDE0D5B2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13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3E05-B34D-4D3A-9694-931F230E180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43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2102-D706-4751-9B18-1EA1A4D02C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69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7FED-7943-4997-B5B4-A823D30CF8E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70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8C23-43B5-493B-875E-339075A24C8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4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6051" y="6487795"/>
            <a:ext cx="2481942" cy="2133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477000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fld id="{832D3B2E-2D9C-47E2-858C-73F24467FE8F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02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FFFFFF"/>
                </a:solidFill>
              </a:rPr>
              <a:t>Presented to: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FFFFFF"/>
                </a:solidFill>
              </a:rPr>
              <a:t>By: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FFFFFF"/>
                </a:solidFill>
              </a:rPr>
              <a:t>Date:</a:t>
            </a: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7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640635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46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69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268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65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000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2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049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80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3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7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7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86051" y="6487795"/>
            <a:ext cx="2481942" cy="2133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600" y="6477000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fld id="{94DA4C96-D13B-44C0-AF59-685591E15F12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8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369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86051" y="6487795"/>
            <a:ext cx="2481942" cy="2133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fld id="{4507C68E-57A8-4D6F-A700-D7D5A466C81E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5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6051" y="6487795"/>
            <a:ext cx="2481942" cy="2133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fld id="{FB32E888-9F98-40AF-A338-E6A8EB3BE018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7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 rot="19130466">
            <a:off x="393810" y="2105331"/>
            <a:ext cx="83677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TEMPLATE</a:t>
            </a:r>
          </a:p>
        </p:txBody>
      </p:sp>
      <p:pic>
        <p:nvPicPr>
          <p:cNvPr id="3" name="Picture 5" descr="FAA_NG_PPT_Tit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234950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E6AF4A8-130C-4AA0-A4CD-1A2FCDF6B046}" type="slidenum">
              <a:rPr lang="en-US">
                <a:solidFill>
                  <a:srgbClr val="1F497D">
                    <a:lumMod val="75000"/>
                  </a:srgb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94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 rot="19130466">
            <a:off x="393810" y="2105331"/>
            <a:ext cx="83677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TEMPLATE</a:t>
            </a:r>
          </a:p>
        </p:txBody>
      </p:sp>
      <p:pic>
        <p:nvPicPr>
          <p:cNvPr id="3" name="Picture 5" descr="FAA_NG_PPT_Tit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234950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E70B67A-B161-4A22-9F4C-7105CBE416AD}" type="slidenum">
              <a:rPr lang="en-US">
                <a:solidFill>
                  <a:srgbClr val="1F497D">
                    <a:lumMod val="75000"/>
                  </a:srgb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1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40138" y="6486525"/>
            <a:ext cx="2133600" cy="234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25D315D-4271-4447-9E6D-94D86F4464C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8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6082-FDE5-4CDE-B715-DD71EEAB2D7E}" type="datetime1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865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DRAFT Project Name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748C6-5BBF-4723-A151-F1E18DB3B65F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116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ounded Rectangle 2">
            <a:hlinkClick r:id="" action="ppaction://noaction"/>
          </p:cNvPr>
          <p:cNvSpPr/>
          <p:nvPr userDrawn="1"/>
        </p:nvSpPr>
        <p:spPr>
          <a:xfrm>
            <a:off x="6324600" y="6553200"/>
            <a:ext cx="1371600" cy="228600"/>
          </a:xfrm>
          <a:prstGeom prst="roundRect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</a:rPr>
              <a:t>Agenda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>
            <a:hlinkClick r:id="" action="ppaction://noaction"/>
          </p:cNvPr>
          <p:cNvSpPr/>
          <p:nvPr userDrawn="1"/>
        </p:nvSpPr>
        <p:spPr>
          <a:xfrm>
            <a:off x="7810502" y="6553200"/>
            <a:ext cx="1247775" cy="228600"/>
          </a:xfrm>
          <a:prstGeom prst="roundRect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</a:rPr>
              <a:t>Appendix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6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1" r:id="rId8"/>
    <p:sldLayoutId id="2147483923" r:id="rId9"/>
    <p:sldLayoutId id="214748392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7375E"/>
          </a:solidFill>
          <a:latin typeface="Arial"/>
          <a:ea typeface="+mj-ea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•"/>
        <a:defRPr sz="2800" kern="1200">
          <a:solidFill>
            <a:srgbClr val="7F7F7F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2400" kern="1200">
          <a:solidFill>
            <a:srgbClr val="7F7F7F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•"/>
        <a:defRPr sz="2000" kern="1200">
          <a:solidFill>
            <a:srgbClr val="7F7F7F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kern="1200">
          <a:solidFill>
            <a:srgbClr val="7F7F7F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SzPct val="80000"/>
        <a:buFont typeface="Arial" pitchFamily="34" charset="0"/>
        <a:buChar char="»"/>
        <a:defRPr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F1F296E-F19D-4CAB-9B6D-1FD5550B4C03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2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7375E"/>
          </a:solidFill>
          <a:latin typeface="Arial"/>
          <a:ea typeface="Arial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800" kern="1200">
          <a:solidFill>
            <a:srgbClr val="7F7F7F"/>
          </a:solidFill>
          <a:latin typeface="Arial"/>
          <a:ea typeface="Arial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2400" kern="1200">
          <a:solidFill>
            <a:srgbClr val="7F7F7F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000" kern="1200">
          <a:solidFill>
            <a:srgbClr val="7F7F7F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kern="1200">
          <a:solidFill>
            <a:srgbClr val="7F7F7F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SzPct val="80000"/>
        <a:buFont typeface="Arial" charset="0"/>
        <a:buChar char="»"/>
        <a:defRPr kern="1200">
          <a:solidFill>
            <a:srgbClr val="7F7F7F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8EC9F37-98EB-4880-8BC2-1352F47A339F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7976297-5FC0-4EE4-965A-105A5F36E3AE}" type="slidenum">
              <a:rPr lang="en-US" sz="1200" b="1">
                <a:solidFill>
                  <a:srgbClr val="FFFFFF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033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1034" name="Text Box 29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Joint Resources Council - ELVO FID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1035" name="Text Box 30"/>
          <p:cNvSpPr txBox="1">
            <a:spLocks noChangeArrowheads="1"/>
          </p:cNvSpPr>
          <p:nvPr/>
        </p:nvSpPr>
        <p:spPr bwMode="auto">
          <a:xfrm>
            <a:off x="441325" y="6384925"/>
            <a:ext cx="374015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December 19, 2102</a:t>
            </a:r>
          </a:p>
        </p:txBody>
      </p:sp>
    </p:spTree>
    <p:extLst>
      <p:ext uri="{BB962C8B-B14F-4D97-AF65-F5344CB8AC3E}">
        <p14:creationId xmlns:p14="http://schemas.microsoft.com/office/powerpoint/2010/main" val="266494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827782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Helicopter Emergency Medical Services (HEMS) Tool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Path to Operations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334904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James H.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Hartman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FAA Aviation Weather Division, ANG-C6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Aviation Weather Research Program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Ceiling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Visibility Program Lead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December 18, 2013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v10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600200"/>
            <a:ext cx="8534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Path to Operations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HEMS Tool </a:t>
            </a:r>
            <a:r>
              <a:rPr lang="en-US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Upgrades </a:t>
            </a:r>
            <a:r>
              <a:rPr lang="en-US" sz="20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Timeline (</a:t>
            </a:r>
            <a:r>
              <a:rPr lang="en-US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FY2013-2016)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Collaboration Strategy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dirty="0" smtClean="0">
              <a:solidFill>
                <a:srgbClr val="7F7F7F"/>
              </a:solidFill>
            </a:endParaRP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73626" y="105013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7375E"/>
                </a:solidFill>
                <a:latin typeface="+mj-lt"/>
              </a:rPr>
              <a:t>HEMS Tool  - FAA/ANG-C6 </a:t>
            </a:r>
          </a:p>
          <a:p>
            <a:pPr algn="ctr"/>
            <a:r>
              <a:rPr lang="en-US" sz="3600" b="1" dirty="0" smtClean="0">
                <a:solidFill>
                  <a:srgbClr val="17375E"/>
                </a:solidFill>
                <a:latin typeface="+mj-lt"/>
                <a:cs typeface="Arial" pitchFamily="34" charset="0"/>
              </a:rPr>
              <a:t>Path </a:t>
            </a:r>
            <a:r>
              <a:rPr lang="en-US" sz="3600" b="1" dirty="0">
                <a:solidFill>
                  <a:srgbClr val="17375E"/>
                </a:solidFill>
                <a:latin typeface="+mj-lt"/>
                <a:cs typeface="Arial" pitchFamily="34" charset="0"/>
              </a:rPr>
              <a:t>to Operations</a:t>
            </a:r>
            <a:endParaRPr lang="en-US" sz="3600" b="1" dirty="0">
              <a:solidFill>
                <a:srgbClr val="17375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7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748C6-5BBF-4723-A151-F1E18DB3B65F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626" y="105013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7375E"/>
                </a:solidFill>
                <a:latin typeface="+mj-lt"/>
              </a:rPr>
              <a:t>HEMS Tool  - FAA/ANG-C6 </a:t>
            </a:r>
          </a:p>
          <a:p>
            <a:pPr algn="ctr"/>
            <a:r>
              <a:rPr lang="en-US" sz="3600" b="1" dirty="0" smtClean="0">
                <a:solidFill>
                  <a:srgbClr val="17375E"/>
                </a:solidFill>
                <a:latin typeface="+mj-lt"/>
              </a:rPr>
              <a:t>Timeline</a:t>
            </a:r>
            <a:endParaRPr lang="en-US" sz="3600" b="1" dirty="0">
              <a:solidFill>
                <a:srgbClr val="17375E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2" y="1278140"/>
            <a:ext cx="9076955" cy="430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42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748C6-5BBF-4723-A151-F1E18DB3B65F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05342"/>
            <a:ext cx="8534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Collaboration Strategy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Once these upgrades are completed, the pathway to operations will include collaboration with the following stakeholder organizations (estimated May 2014):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Federal Aviation Administration (FAA) Part 135 Air Carrier Operations Branch (AFS-250</a:t>
            </a: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Aviation Weather Center (AWC)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National Center for Atmospheric Research (NCAR)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The objective will be to develop an operational transition strategy for the HEMS viewer tool which currently resides on the NCAR Experimental ADDS website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Key Steps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Incorporation of Alpha </a:t>
            </a: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(December 2013) and </a:t>
            </a:r>
            <a:r>
              <a:rPr lang="en-US" sz="16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Beta </a:t>
            </a: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(February 2014) HEMS </a:t>
            </a:r>
            <a:r>
              <a:rPr lang="en-US" sz="16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survey updates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Technical Review Panel (TRP) (estimated September 2014)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Safety Risk Management (SRM) Review (estimated June 2015)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Additional technical issues related to operational implementation (estimated December 2015)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Transition of the HEMS product to NWS and dissemination on operational ADDS </a:t>
            </a:r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(estimated December 2016</a:t>
            </a:r>
            <a:r>
              <a:rPr lang="en-US" sz="16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eriod"/>
            </a:pPr>
            <a:endParaRPr lang="en-US" sz="1400" dirty="0" smtClean="0"/>
          </a:p>
          <a:p>
            <a:pPr marL="914400" lvl="1" indent="-457200">
              <a:buFontTx/>
              <a:buAutoNum type="arabicPeriod"/>
            </a:pPr>
            <a:endParaRPr lang="en-US" sz="1400" dirty="0" smtClean="0"/>
          </a:p>
          <a:p>
            <a:pPr marL="914400" lvl="1" indent="-457200">
              <a:buFontTx/>
              <a:buAutoNum type="arabicPeriod"/>
            </a:pP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3626" y="105013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7375E"/>
                </a:solidFill>
                <a:latin typeface="+mj-lt"/>
              </a:rPr>
              <a:t>HEMS Tool  - FAA/ANG-C6 </a:t>
            </a:r>
          </a:p>
          <a:p>
            <a:pPr algn="ctr"/>
            <a:r>
              <a:rPr lang="en-US" sz="3600" b="1" dirty="0" smtClean="0">
                <a:solidFill>
                  <a:srgbClr val="17375E"/>
                </a:solidFill>
                <a:latin typeface="+mj-lt"/>
                <a:cs typeface="Arial" pitchFamily="34" charset="0"/>
              </a:rPr>
              <a:t>Path </a:t>
            </a:r>
            <a:r>
              <a:rPr lang="en-US" sz="3600" b="1" dirty="0">
                <a:solidFill>
                  <a:srgbClr val="17375E"/>
                </a:solidFill>
                <a:latin typeface="+mj-lt"/>
                <a:cs typeface="Arial" pitchFamily="34" charset="0"/>
              </a:rPr>
              <a:t>to Operations</a:t>
            </a:r>
            <a:endParaRPr lang="en-US" sz="3600" b="1" dirty="0">
              <a:solidFill>
                <a:srgbClr val="17375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29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748C6-5BBF-4723-A151-F1E18DB3B65F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447800" y="1903274"/>
            <a:ext cx="579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411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dirty="0" smtClean="0"/>
              <a:t>END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748C6-5BBF-4723-A151-F1E18DB3B65F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903274"/>
            <a:ext cx="579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8225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NextGen 1.1">
      <a:dk1>
        <a:sysClr val="windowText" lastClr="000000"/>
      </a:dk1>
      <a:lt1>
        <a:sysClr val="window" lastClr="FFFFFF"/>
      </a:lt1>
      <a:dk2>
        <a:srgbClr val="000C61"/>
      </a:dk2>
      <a:lt2>
        <a:srgbClr val="B3BBC9"/>
      </a:lt2>
      <a:accent1>
        <a:srgbClr val="002664"/>
      </a:accent1>
      <a:accent2>
        <a:srgbClr val="3D7EDB"/>
      </a:accent2>
      <a:accent3>
        <a:srgbClr val="AB8422"/>
      </a:accent3>
      <a:accent4>
        <a:srgbClr val="007934"/>
      </a:accent4>
      <a:accent5>
        <a:srgbClr val="DAE4E1"/>
      </a:accent5>
      <a:accent6>
        <a:srgbClr val="455B6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6380</TotalTime>
  <Words>224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1_Office Theme</vt:lpstr>
      <vt:lpstr>3_Office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Questions?</vt:lpstr>
      <vt:lpstr>END </vt:lpstr>
    </vt:vector>
  </TitlesOfParts>
  <Company>ASI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Performance-Based Navigation (PBN)</dc:title>
  <dc:creator>mburd</dc:creator>
  <cp:lastModifiedBy>Bob Barron</cp:lastModifiedBy>
  <cp:revision>715</cp:revision>
  <cp:lastPrinted>2013-12-16T20:16:08Z</cp:lastPrinted>
  <dcterms:created xsi:type="dcterms:W3CDTF">2013-06-18T20:11:25Z</dcterms:created>
  <dcterms:modified xsi:type="dcterms:W3CDTF">2013-12-20T21:41:48Z</dcterms:modified>
</cp:coreProperties>
</file>