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4"/>
  </p:notesMasterIdLst>
  <p:handoutMasterIdLst>
    <p:handoutMasterId r:id="rId5"/>
  </p:handoutMasterIdLst>
  <p:sldIdLst>
    <p:sldId id="313" r:id="rId2"/>
    <p:sldId id="333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B9D0E5"/>
    <a:srgbClr val="9EBDD8"/>
    <a:srgbClr val="94B1CA"/>
    <a:srgbClr val="CC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6" autoAdjust="0"/>
    <p:restoredTop sz="95382" autoAdjust="0"/>
  </p:normalViewPr>
  <p:slideViewPr>
    <p:cSldViewPr snapToGrid="0" snapToObjects="1">
      <p:cViewPr>
        <p:scale>
          <a:sx n="95" d="100"/>
          <a:sy n="95" d="100"/>
        </p:scale>
        <p:origin x="-414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awcportal/Records/Records%20Library/Information%20Systems/WebsiteUptimeReport_FY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[WebsiteUptimeReport_FY13.xlsx]Sheet1!$B$1</c:f>
              <c:strCache>
                <c:ptCount val="1"/>
                <c:pt idx="0">
                  <c:v>Uptime(%)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[WebsiteUptimeReport_FY13.xlsx]Sheet1!$A$2:$A$20</c:f>
              <c:numCache>
                <c:formatCode>mmm\ yyyy</c:formatCode>
                <c:ptCount val="19"/>
                <c:pt idx="0">
                  <c:v>41030</c:v>
                </c:pt>
                <c:pt idx="1">
                  <c:v>41061</c:v>
                </c:pt>
                <c:pt idx="2">
                  <c:v>41091</c:v>
                </c:pt>
                <c:pt idx="3">
                  <c:v>41122</c:v>
                </c:pt>
                <c:pt idx="4">
                  <c:v>41153</c:v>
                </c:pt>
                <c:pt idx="5">
                  <c:v>41183</c:v>
                </c:pt>
                <c:pt idx="6">
                  <c:v>41214</c:v>
                </c:pt>
                <c:pt idx="7">
                  <c:v>41244</c:v>
                </c:pt>
                <c:pt idx="8">
                  <c:v>41275</c:v>
                </c:pt>
                <c:pt idx="9">
                  <c:v>41306</c:v>
                </c:pt>
                <c:pt idx="10">
                  <c:v>41334</c:v>
                </c:pt>
                <c:pt idx="11">
                  <c:v>41365</c:v>
                </c:pt>
                <c:pt idx="12">
                  <c:v>41395</c:v>
                </c:pt>
                <c:pt idx="13">
                  <c:v>41426</c:v>
                </c:pt>
                <c:pt idx="14">
                  <c:v>41456</c:v>
                </c:pt>
                <c:pt idx="15">
                  <c:v>41487</c:v>
                </c:pt>
                <c:pt idx="16">
                  <c:v>41518</c:v>
                </c:pt>
                <c:pt idx="17">
                  <c:v>41548</c:v>
                </c:pt>
                <c:pt idx="18">
                  <c:v>41579</c:v>
                </c:pt>
              </c:numCache>
            </c:numRef>
          </c:cat>
          <c:val>
            <c:numRef>
              <c:f>[WebsiteUptimeReport_FY13.xlsx]Sheet1!$B$2:$B$20</c:f>
              <c:numCache>
                <c:formatCode>General</c:formatCode>
                <c:ptCount val="19"/>
                <c:pt idx="0">
                  <c:v>100</c:v>
                </c:pt>
                <c:pt idx="1">
                  <c:v>99.99</c:v>
                </c:pt>
                <c:pt idx="2">
                  <c:v>99.97</c:v>
                </c:pt>
                <c:pt idx="3">
                  <c:v>99.99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99.97</c:v>
                </c:pt>
                <c:pt idx="10">
                  <c:v>100</c:v>
                </c:pt>
                <c:pt idx="11">
                  <c:v>100</c:v>
                </c:pt>
                <c:pt idx="12">
                  <c:v>99.86</c:v>
                </c:pt>
                <c:pt idx="13">
                  <c:v>100</c:v>
                </c:pt>
                <c:pt idx="14">
                  <c:v>100</c:v>
                </c:pt>
                <c:pt idx="15">
                  <c:v>99.66</c:v>
                </c:pt>
                <c:pt idx="16">
                  <c:v>99.7</c:v>
                </c:pt>
                <c:pt idx="17">
                  <c:v>100</c:v>
                </c:pt>
                <c:pt idx="18">
                  <c:v>99.98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487040"/>
        <c:axId val="92501120"/>
      </c:lineChart>
      <c:lineChart>
        <c:grouping val="standard"/>
        <c:varyColors val="0"/>
        <c:ser>
          <c:idx val="1"/>
          <c:order val="1"/>
          <c:tx>
            <c:strRef>
              <c:f>[WebsiteUptimeReport_FY13.xlsx]Sheet1!$C$1</c:f>
              <c:strCache>
                <c:ptCount val="1"/>
                <c:pt idx="0">
                  <c:v>Avg Response Time (ms)</c:v>
                </c:pt>
              </c:strCache>
            </c:strRef>
          </c:tx>
          <c:spPr>
            <a:ln w="7620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[WebsiteUptimeReport_FY13.xlsx]Sheet1!$A$2:$A$20</c:f>
              <c:numCache>
                <c:formatCode>mmm\ yyyy</c:formatCode>
                <c:ptCount val="19"/>
                <c:pt idx="0">
                  <c:v>41030</c:v>
                </c:pt>
                <c:pt idx="1">
                  <c:v>41061</c:v>
                </c:pt>
                <c:pt idx="2">
                  <c:v>41091</c:v>
                </c:pt>
                <c:pt idx="3">
                  <c:v>41122</c:v>
                </c:pt>
                <c:pt idx="4">
                  <c:v>41153</c:v>
                </c:pt>
                <c:pt idx="5">
                  <c:v>41183</c:v>
                </c:pt>
                <c:pt idx="6">
                  <c:v>41214</c:v>
                </c:pt>
                <c:pt idx="7">
                  <c:v>41244</c:v>
                </c:pt>
                <c:pt idx="8">
                  <c:v>41275</c:v>
                </c:pt>
                <c:pt idx="9">
                  <c:v>41306</c:v>
                </c:pt>
                <c:pt idx="10">
                  <c:v>41334</c:v>
                </c:pt>
                <c:pt idx="11">
                  <c:v>41365</c:v>
                </c:pt>
                <c:pt idx="12">
                  <c:v>41395</c:v>
                </c:pt>
                <c:pt idx="13">
                  <c:v>41426</c:v>
                </c:pt>
                <c:pt idx="14">
                  <c:v>41456</c:v>
                </c:pt>
                <c:pt idx="15">
                  <c:v>41487</c:v>
                </c:pt>
                <c:pt idx="16">
                  <c:v>41518</c:v>
                </c:pt>
                <c:pt idx="17">
                  <c:v>41548</c:v>
                </c:pt>
                <c:pt idx="18">
                  <c:v>41579</c:v>
                </c:pt>
              </c:numCache>
            </c:numRef>
          </c:cat>
          <c:val>
            <c:numRef>
              <c:f>[WebsiteUptimeReport_FY13.xlsx]Sheet1!$C$2:$C$20</c:f>
              <c:numCache>
                <c:formatCode>General</c:formatCode>
                <c:ptCount val="19"/>
                <c:pt idx="0">
                  <c:v>172.25828999999999</c:v>
                </c:pt>
                <c:pt idx="1">
                  <c:v>165.48705000000001</c:v>
                </c:pt>
                <c:pt idx="2">
                  <c:v>170.73428000000001</c:v>
                </c:pt>
                <c:pt idx="3">
                  <c:v>170.80941999999999</c:v>
                </c:pt>
                <c:pt idx="4">
                  <c:v>175.50601</c:v>
                </c:pt>
                <c:pt idx="5">
                  <c:v>183.04243</c:v>
                </c:pt>
                <c:pt idx="6">
                  <c:v>182.65428</c:v>
                </c:pt>
                <c:pt idx="7">
                  <c:v>185.88684000000001</c:v>
                </c:pt>
                <c:pt idx="8">
                  <c:v>174.34443999999999</c:v>
                </c:pt>
                <c:pt idx="9">
                  <c:v>183.91574</c:v>
                </c:pt>
                <c:pt idx="10">
                  <c:v>191.74717999999999</c:v>
                </c:pt>
                <c:pt idx="11">
                  <c:v>193.08965000000001</c:v>
                </c:pt>
                <c:pt idx="12">
                  <c:v>202.6276</c:v>
                </c:pt>
                <c:pt idx="13">
                  <c:v>195.71825999999999</c:v>
                </c:pt>
                <c:pt idx="14">
                  <c:v>194.42975999999999</c:v>
                </c:pt>
                <c:pt idx="15">
                  <c:v>183.07755</c:v>
                </c:pt>
                <c:pt idx="16">
                  <c:v>186.57454999999999</c:v>
                </c:pt>
                <c:pt idx="17">
                  <c:v>188.89225999999999</c:v>
                </c:pt>
                <c:pt idx="18">
                  <c:v>194.91132999999999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505216"/>
        <c:axId val="92503040"/>
      </c:lineChart>
      <c:dateAx>
        <c:axId val="92487040"/>
        <c:scaling>
          <c:orientation val="minMax"/>
        </c:scaling>
        <c:delete val="0"/>
        <c:axPos val="b"/>
        <c:numFmt formatCode="mmm\ yyyy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2501120"/>
        <c:crosses val="autoZero"/>
        <c:auto val="1"/>
        <c:lblOffset val="100"/>
        <c:baseTimeUnit val="months"/>
      </c:dateAx>
      <c:valAx>
        <c:axId val="92501120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US">
                    <a:solidFill>
                      <a:srgbClr val="FF0000"/>
                    </a:solidFill>
                  </a:rPr>
                  <a:t>Uptime (%)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  <c:crossAx val="92487040"/>
        <c:crosses val="autoZero"/>
        <c:crossBetween val="between"/>
      </c:valAx>
      <c:valAx>
        <c:axId val="92503040"/>
        <c:scaling>
          <c:orientation val="minMax"/>
          <c:max val="1000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r>
                  <a:rPr lang="en-US">
                    <a:solidFill>
                      <a:schemeClr val="accent3">
                        <a:lumMod val="50000"/>
                      </a:schemeClr>
                    </a:solidFill>
                  </a:rPr>
                  <a:t>Response Time (milliseconds)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3">
                    <a:lumMod val="50000"/>
                  </a:schemeClr>
                </a:solidFill>
              </a:defRPr>
            </a:pPr>
            <a:endParaRPr lang="en-US"/>
          </a:p>
        </c:txPr>
        <c:crossAx val="92505216"/>
        <c:crosses val="max"/>
        <c:crossBetween val="between"/>
      </c:valAx>
      <c:dateAx>
        <c:axId val="92505216"/>
        <c:scaling>
          <c:orientation val="minMax"/>
        </c:scaling>
        <c:delete val="1"/>
        <c:axPos val="b"/>
        <c:numFmt formatCode="mmm\ yyyy" sourceLinked="1"/>
        <c:majorTickMark val="out"/>
        <c:minorTickMark val="none"/>
        <c:tickLblPos val="nextTo"/>
        <c:crossAx val="92503040"/>
        <c:crosses val="autoZero"/>
        <c:auto val="1"/>
        <c:lblOffset val="100"/>
        <c:baseTimeUnit val="months"/>
      </c:dateAx>
    </c:plotArea>
    <c:legend>
      <c:legendPos val="r"/>
      <c:layout>
        <c:manualLayout>
          <c:xMode val="edge"/>
          <c:yMode val="edge"/>
          <c:x val="0.42194518797690578"/>
          <c:y val="0.31841378550609906"/>
          <c:w val="0.37022299791609858"/>
          <c:h val="0.1686013402367913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41F0E-6BC7-49C0-B0AF-D5079C441E1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38AA4D-7E52-4DBD-B742-0AFB1DC699B8}">
      <dgm:prSet/>
      <dgm:spPr/>
      <dgm:t>
        <a:bodyPr/>
        <a:lstStyle/>
        <a:p>
          <a:pPr algn="ctr"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Work to Operationalize Ongoing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90003B-C76B-49FA-8768-743604B98BBA}" type="parTrans" cxnId="{0941550A-ED46-4036-A37C-A5A910DB6C1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1E3195-0CA5-43B9-A069-C14189BD7934}" type="sibTrans" cxnId="{0941550A-ED46-4036-A37C-A5A910DB6C1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470962-AFA8-4D33-81E0-DF760465A48E}">
      <dgm:prSet/>
      <dgm:spPr/>
      <dgm:t>
        <a:bodyPr/>
        <a:lstStyle/>
        <a:p>
          <a:pPr algn="ctr"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Awaiting Operational Implementation of MRMS</a:t>
          </a:r>
        </a:p>
        <a:p>
          <a:pPr algn="ctr"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Next Summer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3107FA-F7CD-4931-923D-0EFC8C649714}" type="parTrans" cxnId="{F069F47F-E0DA-4F81-AF0F-8BDBF198A21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7B7E96-DAE6-446E-8EE0-1533A1C0F3F4}" type="sibTrans" cxnId="{F069F47F-E0DA-4F81-AF0F-8BDBF198A21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5D85D4-567B-4824-83C1-B8A420802420}" type="pres">
      <dgm:prSet presAssocID="{43841F0E-6BC7-49C0-B0AF-D5079C441E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580B6-7CF4-499B-92EE-03ACB5568AA3}" type="pres">
      <dgm:prSet presAssocID="{7238AA4D-7E52-4DBD-B742-0AFB1DC699B8}" presName="parentText" presStyleLbl="node1" presStyleIdx="0" presStyleCnt="2" custScaleY="20907" custLinFactNeighborY="643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143DA-EB97-4AEF-8238-B17564AC3328}" type="pres">
      <dgm:prSet presAssocID="{3B1E3195-0CA5-43B9-A069-C14189BD7934}" presName="spacer" presStyleCnt="0"/>
      <dgm:spPr/>
    </dgm:pt>
    <dgm:pt modelId="{F9EBB353-930B-41CD-9C7E-264E3B5D6E0B}" type="pres">
      <dgm:prSet presAssocID="{AF470962-AFA8-4D33-81E0-DF760465A48E}" presName="parentText" presStyleLbl="node1" presStyleIdx="1" presStyleCnt="2" custScaleY="240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B26043-6958-4607-BE92-277B7D24DABC}" type="presOf" srcId="{7238AA4D-7E52-4DBD-B742-0AFB1DC699B8}" destId="{6A6580B6-7CF4-499B-92EE-03ACB5568AA3}" srcOrd="0" destOrd="0" presId="urn:microsoft.com/office/officeart/2005/8/layout/vList2"/>
    <dgm:cxn modelId="{5B4EEA32-2B67-476E-92B9-7BD42365E89B}" type="presOf" srcId="{AF470962-AFA8-4D33-81E0-DF760465A48E}" destId="{F9EBB353-930B-41CD-9C7E-264E3B5D6E0B}" srcOrd="0" destOrd="0" presId="urn:microsoft.com/office/officeart/2005/8/layout/vList2"/>
    <dgm:cxn modelId="{0C57748B-BE44-45C6-82CD-C5318A1336AC}" type="presOf" srcId="{43841F0E-6BC7-49C0-B0AF-D5079C441E1A}" destId="{855D85D4-567B-4824-83C1-B8A420802420}" srcOrd="0" destOrd="0" presId="urn:microsoft.com/office/officeart/2005/8/layout/vList2"/>
    <dgm:cxn modelId="{0941550A-ED46-4036-A37C-A5A910DB6C13}" srcId="{43841F0E-6BC7-49C0-B0AF-D5079C441E1A}" destId="{7238AA4D-7E52-4DBD-B742-0AFB1DC699B8}" srcOrd="0" destOrd="0" parTransId="{FC90003B-C76B-49FA-8768-743604B98BBA}" sibTransId="{3B1E3195-0CA5-43B9-A069-C14189BD7934}"/>
    <dgm:cxn modelId="{F069F47F-E0DA-4F81-AF0F-8BDBF198A218}" srcId="{43841F0E-6BC7-49C0-B0AF-D5079C441E1A}" destId="{AF470962-AFA8-4D33-81E0-DF760465A48E}" srcOrd="1" destOrd="0" parTransId="{843107FA-F7CD-4931-923D-0EFC8C649714}" sibTransId="{227B7E96-DAE6-446E-8EE0-1533A1C0F3F4}"/>
    <dgm:cxn modelId="{9AAEE9BB-8007-4753-AD33-4BC8B9A80B32}" type="presParOf" srcId="{855D85D4-567B-4824-83C1-B8A420802420}" destId="{6A6580B6-7CF4-499B-92EE-03ACB5568AA3}" srcOrd="0" destOrd="0" presId="urn:microsoft.com/office/officeart/2005/8/layout/vList2"/>
    <dgm:cxn modelId="{DE4F8B28-983D-4F2B-A67E-7E4734BB69CB}" type="presParOf" srcId="{855D85D4-567B-4824-83C1-B8A420802420}" destId="{863143DA-EB97-4AEF-8238-B17564AC3328}" srcOrd="1" destOrd="0" presId="urn:microsoft.com/office/officeart/2005/8/layout/vList2"/>
    <dgm:cxn modelId="{9E68EC55-A987-430C-84A4-62817E25D730}" type="presParOf" srcId="{855D85D4-567B-4824-83C1-B8A420802420}" destId="{F9EBB353-930B-41CD-9C7E-264E3B5D6E0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580B6-7CF4-499B-92EE-03ACB5568AA3}">
      <dsp:nvSpPr>
        <dsp:cNvPr id="0" name=""/>
        <dsp:cNvSpPr/>
      </dsp:nvSpPr>
      <dsp:spPr>
        <a:xfrm>
          <a:off x="0" y="1034838"/>
          <a:ext cx="8229599" cy="11667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Work to Operationalize Ongoing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958" y="1091796"/>
        <a:ext cx="8115683" cy="1052882"/>
      </dsp:txXfrm>
    </dsp:sp>
    <dsp:sp modelId="{F9EBB353-930B-41CD-9C7E-264E3B5D6E0B}">
      <dsp:nvSpPr>
        <dsp:cNvPr id="0" name=""/>
        <dsp:cNvSpPr/>
      </dsp:nvSpPr>
      <dsp:spPr>
        <a:xfrm>
          <a:off x="0" y="2267437"/>
          <a:ext cx="8229599" cy="13422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Awaiting Operational Implementation of MRMS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Next Summer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521" y="2332958"/>
        <a:ext cx="8098557" cy="1211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3E5695-1976-4630-8C80-4E0F165C06A4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3C6605-7F3D-48D5-ADCA-BDF3263BB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62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45B395-BB19-4B9F-BB48-9994DFB2D1E9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AB05AD1-B2E9-4E13-9E74-0E0F38E45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43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8229600" cy="4343400"/>
          </a:xfrm>
          <a:ln>
            <a:noFill/>
          </a:ln>
        </p:spPr>
        <p:txBody>
          <a:bodyPr lIns="91440" tIns="91440" rIns="91440" bIns="91440" anchor="ctr">
            <a:noAutofit/>
          </a:bodyPr>
          <a:lstStyle>
            <a:lvl1pPr algn="ctr">
              <a:lnSpc>
                <a:spcPct val="100000"/>
              </a:lnSpc>
              <a:defRPr sz="5400" b="1" spc="-80" baseline="0">
                <a:ln w="6350" cmpd="sng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50800" dir="27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8229600" cy="1143000"/>
          </a:xfrm>
          <a:noFill/>
          <a:ln>
            <a:noFill/>
          </a:ln>
        </p:spPr>
        <p:txBody>
          <a:bodyPr vert="horz" lIns="91440" tIns="91440" rIns="91440" bIns="91440" rtlCol="0" anchor="ctr">
            <a:noAutofit/>
          </a:bodyPr>
          <a:lstStyle>
            <a:lvl1pPr algn="ctr">
              <a:defRPr lang="en-US" sz="3600" b="0" cap="none" spc="-80" baseline="0" dirty="0">
                <a:ln w="6350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58EEEA0-39CF-4656-9769-0D96F0AD643C}" type="datetimeFigureOut">
              <a:rPr lang="en-US" smtClean="0"/>
              <a:pPr>
                <a:defRPr/>
              </a:pPr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FY14Q1 AWC All Hands Meeting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A</a:t>
            </a:r>
            <a:fld id="{264F61B4-7B53-49B9-BD71-CCFB5817DD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FAA_NG_PPT_01_Titl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9113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F1504-9B2A-4538-BFC4-CE4760CDD7B5}" type="datetime1">
              <a:rPr lang="en-US" smtClean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B0516B7-4187-49B0-A890-4F65B819E5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2EF3C-77EA-486D-B062-28678B5948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29400" y="1447800"/>
            <a:ext cx="2057400" cy="4648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57200" tIns="0" rIns="1097280" bIns="0"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67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678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58576-5C2F-4239-B6C8-391F7A4FE705}" type="datetime1">
              <a:rPr lang="en-US" smtClean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B0516B7-4187-49B0-A890-4F65B819E5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2B5F5-66BB-49AE-98AB-FF33F6DD2D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06" y="152400"/>
            <a:ext cx="7772400" cy="1143000"/>
          </a:xfr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458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49390"/>
            <a:ext cx="1600200" cy="289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A522E5-D569-4A2A-94FD-E3E53E37AAA6}" type="datetimeFigureOut">
              <a:rPr lang="en-US" smtClean="0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3550" y="6553200"/>
            <a:ext cx="5676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800" b="1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5403" y="6565900"/>
            <a:ext cx="1315721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C563D34-977E-4471-8BC6-F76D8C7F09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  <a:noFill/>
          <a:ln>
            <a:noFill/>
          </a:ln>
        </p:spPr>
        <p:txBody>
          <a:bodyPr vert="horz" lIns="457200" tIns="0" rIns="1188720" bIns="0" rtlCol="0" anchor="ctr">
            <a:noAutofit/>
          </a:bodyPr>
          <a:lstStyle>
            <a:lvl1pPr>
              <a:defRPr lang="en-US" sz="6000" spc="-80" dirty="0">
                <a:ln w="18415" cmpd="sng">
                  <a:noFill/>
                  <a:prstDash val="solid"/>
                </a:ln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"/>
            <a:ext cx="7772400" cy="1295400"/>
          </a:xfrm>
          <a:noFill/>
          <a:ln>
            <a:noFill/>
          </a:ln>
        </p:spPr>
        <p:txBody>
          <a:bodyPr vert="horz" lIns="457200" tIns="0" rIns="1188720" bIns="0" rtlCol="0" anchor="ctr">
            <a:normAutofit/>
          </a:bodyPr>
          <a:lstStyle>
            <a:lvl1pPr>
              <a:defRPr lang="en-US" sz="3200" b="0" cap="none" spc="0" baseline="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D95B9-F1A3-4104-8D6F-97C6A9F89F97}" type="datetime1">
              <a:rPr lang="en-US" smtClean="0"/>
              <a:t>12/17/2013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BF6C7A-A662-4C73-A3DC-D74C5D305F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fld id="{CB0516B7-4187-49B0-A890-4F65B819E5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74799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294DE-F743-406D-8057-1AB7D5B4C794}" type="datetimeFigureOut">
              <a:rPr lang="en-US" smtClean="0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AE37-CF27-44A4-8879-2F4DDF5613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5602"/>
            <a:ext cx="3886200" cy="672766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3886200" cy="4038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76400"/>
            <a:ext cx="3886200" cy="677843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62200"/>
            <a:ext cx="3886200" cy="40690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71A9B1-4A46-45B4-9193-9952DD1B1196}" type="datetimeFigureOut">
              <a:rPr lang="en-US" smtClean="0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CCC3C-59C8-4175-A0BB-43F0EEA2A6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0B549E-D8D1-4EA3-A9BA-4FC6C0FC02FA}" type="datetimeFigureOut">
              <a:rPr lang="en-US" smtClean="0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17E8D-B544-4A08-BB72-2BD190AC77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B8DFD-44FC-43B5-8B3F-19C8B3576EB0}" type="datetimeFigureOut">
              <a:rPr lang="en-US" smtClean="0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1E191-22E2-44C7-A60B-5A2FC18187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3A4E3-D488-4050-ADA6-78D3B92CE77F}" type="datetimeFigureOut">
              <a:rPr lang="en-US" smtClean="0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43678-25BB-4E67-AD4E-C53D8D3E3F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7200" y="4953000"/>
            <a:ext cx="8153400" cy="762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57200" tIns="0" rIns="1097280" bIns="0" rtlCol="0" anchor="ctr"/>
          <a:lstStyle/>
          <a:p>
            <a:pPr algn="ctr"/>
            <a:endParaRPr lang="en-US" sz="1400"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071F6-CC84-433C-B947-E9738602C58D}" type="datetime1">
              <a:rPr lang="en-US" smtClean="0"/>
              <a:t>12/17/2013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CB0516B7-4187-49B0-A890-4F65B819E5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6795136-8106-45F0-A84E-C74754AE4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57200" y="152400"/>
            <a:ext cx="7772400" cy="1143000"/>
          </a:xfrm>
          <a:prstGeom prst="rect">
            <a:avLst/>
          </a:prstGeom>
          <a:solidFill>
            <a:srgbClr val="002060"/>
          </a:solidFill>
          <a:ln w="38100" cmpd="thinThick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57200" tIns="0" rIns="1097280" bIns="0"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vert="horz" lIns="457200" tIns="0" rIns="118872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49390"/>
            <a:ext cx="1600200" cy="289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8E4AC6-DB8E-430E-875D-366996F1ACDD}" type="datetime1">
              <a:rPr lang="en-US" smtClean="0"/>
              <a:t>12/17/2013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3550" y="6553200"/>
            <a:ext cx="56769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800" b="1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0516B7-4187-49B0-A890-4F65B819E5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5403" y="6565900"/>
            <a:ext cx="1315721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2430F7-64AD-4A0F-919F-2B338E42C0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658100" y="152400"/>
            <a:ext cx="1143000" cy="1143000"/>
            <a:chOff x="3931920" y="2788920"/>
            <a:chExt cx="1280160" cy="1280160"/>
          </a:xfrm>
        </p:grpSpPr>
        <p:sp>
          <p:nvSpPr>
            <p:cNvPr id="17" name="Oval 16"/>
            <p:cNvSpPr/>
            <p:nvPr userDrawn="1"/>
          </p:nvSpPr>
          <p:spPr>
            <a:xfrm>
              <a:off x="3931920" y="2788920"/>
              <a:ext cx="1280160" cy="1280160"/>
            </a:xfrm>
            <a:prstGeom prst="ellipse">
              <a:avLst/>
            </a:prstGeom>
            <a:solidFill>
              <a:schemeClr val="bg1"/>
            </a:solidFill>
            <a:ln cmpd="dbl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3360" y="2880360"/>
              <a:ext cx="1097280" cy="1097280"/>
            </a:xfrm>
            <a:prstGeom prst="rect">
              <a:avLst/>
            </a:prstGeom>
            <a:ln>
              <a:noFill/>
            </a:ln>
            <a:effectLst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0" baseline="0">
          <a:ln w="3175" cmpd="sng">
            <a:solidFill>
              <a:srgbClr val="002060"/>
            </a:solidFill>
            <a:prstDash val="solid"/>
          </a:ln>
          <a:solidFill>
            <a:srgbClr val="FFFFFF"/>
          </a:solidFill>
          <a:effectLst>
            <a:outerShdw blurRad="50800" dist="38100" dir="2700000" algn="tl" rotWithShape="0">
              <a:schemeClr val="accent1">
                <a:lumMod val="20000"/>
                <a:lumOff val="80000"/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HEMS Tool</a:t>
            </a:r>
            <a:endParaRPr lang="en-US" dirty="0"/>
          </a:p>
        </p:txBody>
      </p:sp>
      <p:pic>
        <p:nvPicPr>
          <p:cNvPr id="1026" name="Picture 2" descr="C:\Users\Clinton.Wallace\AppData\Local\Temp\1\HEM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60" y="1373240"/>
            <a:ext cx="6148957" cy="548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653573"/>
              </p:ext>
            </p:extLst>
          </p:nvPr>
        </p:nvGraphicFramePr>
        <p:xfrm>
          <a:off x="457200" y="207369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53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and Accessible</a:t>
            </a:r>
            <a:endParaRPr lang="en-US" dirty="0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197316"/>
              </p:ext>
            </p:extLst>
          </p:nvPr>
        </p:nvGraphicFramePr>
        <p:xfrm>
          <a:off x="90435" y="1336432"/>
          <a:ext cx="8842549" cy="535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68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AWCColors">
      <a:dk1>
        <a:srgbClr val="000040"/>
      </a:dk1>
      <a:lt1>
        <a:srgbClr val="FFFFFF"/>
      </a:lt1>
      <a:dk2>
        <a:srgbClr val="000020"/>
      </a:dk2>
      <a:lt2>
        <a:srgbClr val="F0FFFF"/>
      </a:lt2>
      <a:accent1>
        <a:srgbClr val="00F7F7"/>
      </a:accent1>
      <a:accent2>
        <a:srgbClr val="0000FF"/>
      </a:accent2>
      <a:accent3>
        <a:srgbClr val="00CC00"/>
      </a:accent3>
      <a:accent4>
        <a:srgbClr val="FFC000"/>
      </a:accent4>
      <a:accent5>
        <a:srgbClr val="FF0000"/>
      </a:accent5>
      <a:accent6>
        <a:srgbClr val="800080"/>
      </a:accent6>
      <a:hlink>
        <a:srgbClr val="002060"/>
      </a:hlink>
      <a:folHlink>
        <a:srgbClr val="0000F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Information Systems Kickoff</Template>
  <TotalTime>11670</TotalTime>
  <Words>23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Essential</vt:lpstr>
      <vt:lpstr>HEMS Tool</vt:lpstr>
      <vt:lpstr>Reliable and Accessible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Steve</cp:lastModifiedBy>
  <cp:revision>121</cp:revision>
  <dcterms:created xsi:type="dcterms:W3CDTF">2011-05-05T22:04:56Z</dcterms:created>
  <dcterms:modified xsi:type="dcterms:W3CDTF">2013-12-18T01:06:08Z</dcterms:modified>
</cp:coreProperties>
</file>